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87" r:id="rId5"/>
    <p:sldMasterId id="2147483699" r:id="rId6"/>
  </p:sldMasterIdLst>
  <p:notesMasterIdLst>
    <p:notesMasterId r:id="rId49"/>
  </p:notesMasterIdLst>
  <p:sldIdLst>
    <p:sldId id="256" r:id="rId7"/>
    <p:sldId id="292" r:id="rId8"/>
    <p:sldId id="362" r:id="rId9"/>
    <p:sldId id="365" r:id="rId10"/>
    <p:sldId id="422" r:id="rId11"/>
    <p:sldId id="293" r:id="rId12"/>
    <p:sldId id="376" r:id="rId13"/>
    <p:sldId id="375" r:id="rId14"/>
    <p:sldId id="380" r:id="rId15"/>
    <p:sldId id="397" r:id="rId16"/>
    <p:sldId id="295" r:id="rId17"/>
    <p:sldId id="379" r:id="rId18"/>
    <p:sldId id="394" r:id="rId19"/>
    <p:sldId id="417" r:id="rId20"/>
    <p:sldId id="418" r:id="rId21"/>
    <p:sldId id="296" r:id="rId22"/>
    <p:sldId id="409" r:id="rId23"/>
    <p:sldId id="410" r:id="rId24"/>
    <p:sldId id="411" r:id="rId25"/>
    <p:sldId id="412" r:id="rId26"/>
    <p:sldId id="413" r:id="rId27"/>
    <p:sldId id="414" r:id="rId28"/>
    <p:sldId id="415" r:id="rId29"/>
    <p:sldId id="416" r:id="rId30"/>
    <p:sldId id="374" r:id="rId31"/>
    <p:sldId id="384" r:id="rId32"/>
    <p:sldId id="385" r:id="rId33"/>
    <p:sldId id="396" r:id="rId34"/>
    <p:sldId id="361" r:id="rId35"/>
    <p:sldId id="386" r:id="rId36"/>
    <p:sldId id="388" r:id="rId37"/>
    <p:sldId id="400" r:id="rId38"/>
    <p:sldId id="401" r:id="rId39"/>
    <p:sldId id="402" r:id="rId40"/>
    <p:sldId id="420" r:id="rId41"/>
    <p:sldId id="421" r:id="rId42"/>
    <p:sldId id="403" r:id="rId43"/>
    <p:sldId id="404" r:id="rId44"/>
    <p:sldId id="405" r:id="rId45"/>
    <p:sldId id="406" r:id="rId46"/>
    <p:sldId id="407" r:id="rId47"/>
    <p:sldId id="367"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dy, Aisha (HHS/OASH)" initials="CA(" lastIdx="4" clrIdx="0">
    <p:extLst>
      <p:ext uri="{19B8F6BF-5375-455C-9EA6-DF929625EA0E}">
        <p15:presenceInfo xmlns:p15="http://schemas.microsoft.com/office/powerpoint/2012/main" userId="S-1-5-21-1747495209-1248221918-2216747781-157488" providerId="AD"/>
      </p:ext>
    </p:extLst>
  </p:cmAuthor>
  <p:cmAuthor id="2" name="Nikita Malcolm" initials="NM" lastIdx="41" clrIdx="1">
    <p:extLst>
      <p:ext uri="{19B8F6BF-5375-455C-9EA6-DF929625EA0E}">
        <p15:presenceInfo xmlns:p15="http://schemas.microsoft.com/office/powerpoint/2012/main" userId="S-1-5-21-2057920271-2909937531-2447334961-3310" providerId="AD"/>
      </p:ext>
    </p:extLst>
  </p:cmAuthor>
  <p:cmAuthor id="3" name="Nikita" initials="N" lastIdx="6" clrIdx="2">
    <p:extLst>
      <p:ext uri="{19B8F6BF-5375-455C-9EA6-DF929625EA0E}">
        <p15:presenceInfo xmlns:p15="http://schemas.microsoft.com/office/powerpoint/2012/main" userId="Niki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465"/>
    <a:srgbClr val="8A5C66"/>
    <a:srgbClr val="000000"/>
    <a:srgbClr val="D9E3F4"/>
    <a:srgbClr val="929292"/>
    <a:srgbClr val="117D4A"/>
    <a:srgbClr val="0A5640"/>
    <a:srgbClr val="00263D"/>
    <a:srgbClr val="1764AD"/>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0" autoAdjust="0"/>
    <p:restoredTop sz="39234" autoAdjust="0"/>
  </p:normalViewPr>
  <p:slideViewPr>
    <p:cSldViewPr snapToGrid="0" showGuides="1">
      <p:cViewPr varScale="1">
        <p:scale>
          <a:sx n="46" d="100"/>
          <a:sy n="46" d="100"/>
        </p:scale>
        <p:origin x="1893" y="2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7" d="100"/>
          <a:sy n="67" d="100"/>
        </p:scale>
        <p:origin x="312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Title</c:v>
                </c:pt>
              </c:strCache>
            </c:strRef>
          </c:tx>
          <c:dPt>
            <c:idx val="0"/>
            <c:bubble3D val="0"/>
            <c:spPr>
              <a:solidFill>
                <a:srgbClr val="0A564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911-4B0C-95E5-C84BCF3895C2}"/>
              </c:ext>
            </c:extLst>
          </c:dPt>
          <c:dPt>
            <c:idx val="1"/>
            <c:bubble3D val="0"/>
            <c:spPr>
              <a:solidFill>
                <a:srgbClr val="1764A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911-4B0C-95E5-C84BCF3895C2}"/>
              </c:ext>
            </c:extLst>
          </c:dPt>
          <c:dPt>
            <c:idx val="2"/>
            <c:bubble3D val="0"/>
            <c:spPr>
              <a:solidFill>
                <a:srgbClr val="117D4A"/>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911-4B0C-95E5-C84BCF3895C2}"/>
              </c:ext>
            </c:extLst>
          </c:dPt>
          <c:dPt>
            <c:idx val="3"/>
            <c:bubble3D val="0"/>
            <c:spPr>
              <a:solidFill>
                <a:srgbClr val="00263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911-4B0C-95E5-C84BCF3895C2}"/>
              </c:ext>
            </c:extLst>
          </c:dPt>
          <c:dLbls>
            <c:dLbl>
              <c:idx val="0"/>
              <c:delete val="1"/>
              <c:extLst>
                <c:ext xmlns:c15="http://schemas.microsoft.com/office/drawing/2012/chart" uri="{CE6537A1-D6FC-4f65-9D91-7224C49458BB}"/>
                <c:ext xmlns:c16="http://schemas.microsoft.com/office/drawing/2014/chart" uri="{C3380CC4-5D6E-409C-BE32-E72D297353CC}">
                  <c16:uniqueId val="{00000001-6911-4B0C-95E5-C84BCF3895C2}"/>
                </c:ext>
              </c:extLst>
            </c:dLbl>
            <c:dLbl>
              <c:idx val="1"/>
              <c:layout>
                <c:manualLayout>
                  <c:x val="-0.13376125109286099"/>
                  <c:y val="0.19178976357973487"/>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solidFill>
                          <a:schemeClr val="bg1"/>
                        </a:solidFill>
                      </a:rPr>
                      <a:t>Hispanic</a:t>
                    </a:r>
                    <a:br>
                      <a:rPr lang="en-US" dirty="0">
                        <a:solidFill>
                          <a:schemeClr val="bg1"/>
                        </a:solidFill>
                      </a:rPr>
                    </a:br>
                    <a:r>
                      <a:rPr lang="en-US" dirty="0">
                        <a:solidFill>
                          <a:schemeClr val="bg1"/>
                        </a:solidFill>
                      </a:rPr>
                      <a:t>/Latina</a:t>
                    </a:r>
                  </a:p>
                  <a:p>
                    <a:pPr>
                      <a:defRPr>
                        <a:solidFill>
                          <a:schemeClr val="accent1"/>
                        </a:solidFill>
                      </a:defRPr>
                    </a:pPr>
                    <a:r>
                      <a:rPr lang="en-US" dirty="0">
                        <a:solidFill>
                          <a:schemeClr val="bg1"/>
                        </a:solidFill>
                      </a:rPr>
                      <a:t>16%</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7609903691402382"/>
                      <c:h val="0.23650565667644505"/>
                    </c:manualLayout>
                  </c15:layout>
                </c:ext>
                <c:ext xmlns:c16="http://schemas.microsoft.com/office/drawing/2014/chart" uri="{C3380CC4-5D6E-409C-BE32-E72D297353CC}">
                  <c16:uniqueId val="{00000003-6911-4B0C-95E5-C84BCF3895C2}"/>
                </c:ext>
              </c:extLst>
            </c:dLbl>
            <c:dLbl>
              <c:idx val="2"/>
              <c:layout>
                <c:manualLayout>
                  <c:x val="-0.12765424930338809"/>
                  <c:y val="-7.3700734395900677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r>
                      <a:rPr lang="en-US" dirty="0">
                        <a:solidFill>
                          <a:schemeClr val="bg1"/>
                        </a:solidFill>
                      </a:rPr>
                      <a:t>White</a:t>
                    </a:r>
                  </a:p>
                  <a:p>
                    <a:pPr>
                      <a:defRPr>
                        <a:solidFill>
                          <a:schemeClr val="bg1"/>
                        </a:solidFill>
                      </a:defRPr>
                    </a:pPr>
                    <a:r>
                      <a:rPr lang="en-US" dirty="0">
                        <a:solidFill>
                          <a:schemeClr val="bg1"/>
                        </a:solidFill>
                      </a:rPr>
                      <a:t>20%</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911-4B0C-95E5-C84BCF3895C2}"/>
                </c:ext>
              </c:extLst>
            </c:dLbl>
            <c:dLbl>
              <c:idx val="3"/>
              <c:layout>
                <c:manualLayout>
                  <c:x val="0.17145196428315482"/>
                  <c:y val="-0.11989429122145277"/>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r>
                      <a:rPr lang="en-US" dirty="0">
                        <a:solidFill>
                          <a:schemeClr val="bg1"/>
                        </a:solidFill>
                      </a:rPr>
                      <a:t>African-American</a:t>
                    </a:r>
                  </a:p>
                  <a:p>
                    <a:pPr>
                      <a:defRPr>
                        <a:solidFill>
                          <a:schemeClr val="bg1"/>
                        </a:solidFill>
                      </a:defRPr>
                    </a:pPr>
                    <a:r>
                      <a:rPr lang="en-US" dirty="0">
                        <a:solidFill>
                          <a:schemeClr val="bg1"/>
                        </a:solidFill>
                      </a:rPr>
                      <a:t>59%</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11-4B0C-95E5-C84BCF3895C2}"/>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Other</c:v>
                </c:pt>
                <c:pt idx="1">
                  <c:v>H</c:v>
                </c:pt>
                <c:pt idx="2">
                  <c:v>W</c:v>
                </c:pt>
                <c:pt idx="3">
                  <c:v>AA</c:v>
                </c:pt>
              </c:strCache>
            </c:strRef>
          </c:cat>
          <c:val>
            <c:numRef>
              <c:f>Sheet1!$B$2:$B$5</c:f>
              <c:numCache>
                <c:formatCode>General</c:formatCode>
                <c:ptCount val="4"/>
                <c:pt idx="0">
                  <c:v>4</c:v>
                </c:pt>
                <c:pt idx="1">
                  <c:v>16</c:v>
                </c:pt>
                <c:pt idx="2">
                  <c:v>20</c:v>
                </c:pt>
                <c:pt idx="3">
                  <c:v>59</c:v>
                </c:pt>
              </c:numCache>
            </c:numRef>
          </c:val>
          <c:extLst>
            <c:ext xmlns:c16="http://schemas.microsoft.com/office/drawing/2014/chart" uri="{C3380CC4-5D6E-409C-BE32-E72D297353CC}">
              <c16:uniqueId val="{00000000-B673-487E-9316-F5995D958D6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New PrEP Starts by Gender, 2012-2015</a:t>
            </a:r>
          </a:p>
        </c:rich>
      </c:tx>
      <c:layout>
        <c:manualLayout>
          <c:xMode val="edge"/>
          <c:yMode val="edge"/>
          <c:x val="0.12458408284530521"/>
          <c:y val="2.562028319490983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254631195026395"/>
          <c:y val="0.13608499928019713"/>
          <c:w val="0.81913178336511716"/>
          <c:h val="0.55462345858654383"/>
        </c:manualLayout>
      </c:layout>
      <c:barChart>
        <c:barDir val="col"/>
        <c:grouping val="stacked"/>
        <c:varyColors val="0"/>
        <c:ser>
          <c:idx val="0"/>
          <c:order val="0"/>
          <c:tx>
            <c:strRef>
              <c:f>Sheet1!$B$1</c:f>
              <c:strCache>
                <c:ptCount val="1"/>
                <c:pt idx="0">
                  <c:v>Females</c:v>
                </c:pt>
              </c:strCache>
            </c:strRef>
          </c:tx>
          <c:spPr>
            <a:solidFill>
              <a:schemeClr val="accent1"/>
            </a:solidFill>
            <a:ln>
              <a:noFill/>
            </a:ln>
            <a:effectLst/>
          </c:spPr>
          <c:invertIfNegative val="0"/>
          <c:cat>
            <c:strRef>
              <c:f>Sheet1!$A$2:$A$14</c:f>
              <c:strCache>
                <c:ptCount val="13"/>
                <c:pt idx="0">
                  <c:v>Q1</c:v>
                </c:pt>
                <c:pt idx="1">
                  <c:v>Q2</c:v>
                </c:pt>
                <c:pt idx="2">
                  <c:v>Q3 </c:v>
                </c:pt>
                <c:pt idx="3">
                  <c:v>Q4</c:v>
                </c:pt>
                <c:pt idx="4">
                  <c:v>Q1</c:v>
                </c:pt>
                <c:pt idx="5">
                  <c:v>Q2</c:v>
                </c:pt>
                <c:pt idx="6">
                  <c:v>Q3 </c:v>
                </c:pt>
                <c:pt idx="7">
                  <c:v>Q4</c:v>
                </c:pt>
                <c:pt idx="8">
                  <c:v>Q1</c:v>
                </c:pt>
                <c:pt idx="9">
                  <c:v>Q2</c:v>
                </c:pt>
                <c:pt idx="10">
                  <c:v>Q3 </c:v>
                </c:pt>
                <c:pt idx="11">
                  <c:v>Q4</c:v>
                </c:pt>
                <c:pt idx="12">
                  <c:v>Q1</c:v>
                </c:pt>
              </c:strCache>
            </c:strRef>
          </c:cat>
          <c:val>
            <c:numRef>
              <c:f>Sheet1!$B$2:$B$14</c:f>
              <c:numCache>
                <c:formatCode>General</c:formatCode>
                <c:ptCount val="13"/>
                <c:pt idx="0">
                  <c:v>160</c:v>
                </c:pt>
                <c:pt idx="1">
                  <c:v>175</c:v>
                </c:pt>
                <c:pt idx="2">
                  <c:v>191</c:v>
                </c:pt>
                <c:pt idx="3">
                  <c:v>157</c:v>
                </c:pt>
                <c:pt idx="4">
                  <c:v>172</c:v>
                </c:pt>
                <c:pt idx="5">
                  <c:v>155</c:v>
                </c:pt>
                <c:pt idx="6">
                  <c:v>170</c:v>
                </c:pt>
                <c:pt idx="7">
                  <c:v>146</c:v>
                </c:pt>
                <c:pt idx="8">
                  <c:v>119</c:v>
                </c:pt>
                <c:pt idx="9">
                  <c:v>142</c:v>
                </c:pt>
                <c:pt idx="10">
                  <c:v>153</c:v>
                </c:pt>
                <c:pt idx="11">
                  <c:v>161</c:v>
                </c:pt>
                <c:pt idx="12">
                  <c:v>188</c:v>
                </c:pt>
              </c:numCache>
            </c:numRef>
          </c:val>
          <c:extLst>
            <c:ext xmlns:c16="http://schemas.microsoft.com/office/drawing/2014/chart" uri="{C3380CC4-5D6E-409C-BE32-E72D297353CC}">
              <c16:uniqueId val="{00000000-2699-4C28-82BD-5E13BFF6E649}"/>
            </c:ext>
          </c:extLst>
        </c:ser>
        <c:ser>
          <c:idx val="1"/>
          <c:order val="1"/>
          <c:tx>
            <c:strRef>
              <c:f>Sheet1!$C$1</c:f>
              <c:strCache>
                <c:ptCount val="1"/>
                <c:pt idx="0">
                  <c:v>Males</c:v>
                </c:pt>
              </c:strCache>
            </c:strRef>
          </c:tx>
          <c:spPr>
            <a:solidFill>
              <a:srgbClr val="117D4A"/>
            </a:solidFill>
            <a:ln>
              <a:noFill/>
            </a:ln>
            <a:effectLst/>
          </c:spPr>
          <c:invertIfNegative val="0"/>
          <c:cat>
            <c:strRef>
              <c:f>Sheet1!$A$2:$A$14</c:f>
              <c:strCache>
                <c:ptCount val="13"/>
                <c:pt idx="0">
                  <c:v>Q1</c:v>
                </c:pt>
                <c:pt idx="1">
                  <c:v>Q2</c:v>
                </c:pt>
                <c:pt idx="2">
                  <c:v>Q3 </c:v>
                </c:pt>
                <c:pt idx="3">
                  <c:v>Q4</c:v>
                </c:pt>
                <c:pt idx="4">
                  <c:v>Q1</c:v>
                </c:pt>
                <c:pt idx="5">
                  <c:v>Q2</c:v>
                </c:pt>
                <c:pt idx="6">
                  <c:v>Q3 </c:v>
                </c:pt>
                <c:pt idx="7">
                  <c:v>Q4</c:v>
                </c:pt>
                <c:pt idx="8">
                  <c:v>Q1</c:v>
                </c:pt>
                <c:pt idx="9">
                  <c:v>Q2</c:v>
                </c:pt>
                <c:pt idx="10">
                  <c:v>Q3 </c:v>
                </c:pt>
                <c:pt idx="11">
                  <c:v>Q4</c:v>
                </c:pt>
                <c:pt idx="12">
                  <c:v>Q1</c:v>
                </c:pt>
              </c:strCache>
            </c:strRef>
          </c:cat>
          <c:val>
            <c:numRef>
              <c:f>Sheet1!$C$2:$C$14</c:f>
              <c:numCache>
                <c:formatCode>General</c:formatCode>
                <c:ptCount val="13"/>
                <c:pt idx="0">
                  <c:v>133</c:v>
                </c:pt>
                <c:pt idx="1">
                  <c:v>142</c:v>
                </c:pt>
                <c:pt idx="2">
                  <c:v>198</c:v>
                </c:pt>
                <c:pt idx="3">
                  <c:v>164</c:v>
                </c:pt>
                <c:pt idx="4">
                  <c:v>193</c:v>
                </c:pt>
                <c:pt idx="5">
                  <c:v>181</c:v>
                </c:pt>
                <c:pt idx="6">
                  <c:v>208</c:v>
                </c:pt>
                <c:pt idx="7">
                  <c:v>286</c:v>
                </c:pt>
                <c:pt idx="8">
                  <c:v>411</c:v>
                </c:pt>
                <c:pt idx="9">
                  <c:v>611</c:v>
                </c:pt>
                <c:pt idx="10">
                  <c:v>1089</c:v>
                </c:pt>
                <c:pt idx="11">
                  <c:v>1234</c:v>
                </c:pt>
                <c:pt idx="12">
                  <c:v>1573</c:v>
                </c:pt>
              </c:numCache>
            </c:numRef>
          </c:val>
          <c:extLst>
            <c:ext xmlns:c16="http://schemas.microsoft.com/office/drawing/2014/chart" uri="{C3380CC4-5D6E-409C-BE32-E72D297353CC}">
              <c16:uniqueId val="{00000001-2699-4C28-82BD-5E13BFF6E649}"/>
            </c:ext>
          </c:extLst>
        </c:ser>
        <c:ser>
          <c:idx val="2"/>
          <c:order val="2"/>
          <c:tx>
            <c:strRef>
              <c:f>Sheet1!$A$4</c:f>
              <c:strCache>
                <c:ptCount val="1"/>
                <c:pt idx="0">
                  <c:v>Q3 </c:v>
                </c:pt>
              </c:strCache>
            </c:strRef>
          </c:tx>
          <c:spPr>
            <a:solidFill>
              <a:schemeClr val="accent5"/>
            </a:solidFill>
            <a:ln>
              <a:noFill/>
            </a:ln>
            <a:effectLst/>
          </c:spPr>
          <c:invertIfNegative val="0"/>
          <c:cat>
            <c:strRef>
              <c:f>Sheet1!$A$2:$A$14</c:f>
              <c:strCache>
                <c:ptCount val="13"/>
                <c:pt idx="0">
                  <c:v>Q1</c:v>
                </c:pt>
                <c:pt idx="1">
                  <c:v>Q2</c:v>
                </c:pt>
                <c:pt idx="2">
                  <c:v>Q3 </c:v>
                </c:pt>
                <c:pt idx="3">
                  <c:v>Q4</c:v>
                </c:pt>
                <c:pt idx="4">
                  <c:v>Q1</c:v>
                </c:pt>
                <c:pt idx="5">
                  <c:v>Q2</c:v>
                </c:pt>
                <c:pt idx="6">
                  <c:v>Q3 </c:v>
                </c:pt>
                <c:pt idx="7">
                  <c:v>Q4</c:v>
                </c:pt>
                <c:pt idx="8">
                  <c:v>Q1</c:v>
                </c:pt>
                <c:pt idx="9">
                  <c:v>Q2</c:v>
                </c:pt>
                <c:pt idx="10">
                  <c:v>Q3 </c:v>
                </c:pt>
                <c:pt idx="11">
                  <c:v>Q4</c:v>
                </c:pt>
                <c:pt idx="12">
                  <c:v>Q1</c:v>
                </c:pt>
              </c:strCache>
            </c:strRef>
          </c:cat>
          <c:val>
            <c:numRef>
              <c:f>Sheet1!#REF!</c:f>
              <c:numCache>
                <c:formatCode>General</c:formatCode>
                <c:ptCount val="1"/>
                <c:pt idx="0">
                  <c:v>1</c:v>
                </c:pt>
              </c:numCache>
            </c:numRef>
          </c:val>
          <c:extLst>
            <c:ext xmlns:c16="http://schemas.microsoft.com/office/drawing/2014/chart" uri="{C3380CC4-5D6E-409C-BE32-E72D297353CC}">
              <c16:uniqueId val="{00000002-2699-4C28-82BD-5E13BFF6E649}"/>
            </c:ext>
          </c:extLst>
        </c:ser>
        <c:dLbls>
          <c:showLegendKey val="0"/>
          <c:showVal val="0"/>
          <c:showCatName val="0"/>
          <c:showSerName val="0"/>
          <c:showPercent val="0"/>
          <c:showBubbleSize val="0"/>
        </c:dLbls>
        <c:gapWidth val="150"/>
        <c:overlap val="100"/>
        <c:axId val="355523064"/>
        <c:axId val="430687944"/>
      </c:barChart>
      <c:catAx>
        <c:axId val="3555230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1" dirty="0"/>
                  <a:t>        2012</a:t>
                </a:r>
                <a:r>
                  <a:rPr lang="en-US" sz="1200" b="1" baseline="0" dirty="0"/>
                  <a:t>       </a:t>
                </a:r>
                <a:r>
                  <a:rPr lang="en-US" sz="1200" b="1" dirty="0"/>
                  <a:t>             </a:t>
                </a:r>
                <a:r>
                  <a:rPr lang="en-US" sz="1200" b="1" baseline="0" dirty="0"/>
                  <a:t>      </a:t>
                </a:r>
                <a:r>
                  <a:rPr lang="en-US" sz="1200" b="1" dirty="0"/>
                  <a:t>2013</a:t>
                </a:r>
                <a:r>
                  <a:rPr lang="en-US" sz="1200" b="1" baseline="0" dirty="0"/>
                  <a:t>                         </a:t>
                </a:r>
                <a:r>
                  <a:rPr lang="en-US" sz="1200" b="1" dirty="0"/>
                  <a:t>2014           2015</a:t>
                </a:r>
              </a:p>
            </c:rich>
          </c:tx>
          <c:layout>
            <c:manualLayout>
              <c:xMode val="edge"/>
              <c:yMode val="edge"/>
              <c:x val="0.18911523774745165"/>
              <c:y val="0.7870104659865523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687944"/>
        <c:crosses val="autoZero"/>
        <c:auto val="1"/>
        <c:lblAlgn val="ctr"/>
        <c:lblOffset val="100"/>
        <c:noMultiLvlLbl val="0"/>
      </c:catAx>
      <c:valAx>
        <c:axId val="430687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Subjects Starting PrEP</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5523064"/>
        <c:crosses val="autoZero"/>
        <c:crossBetween val="between"/>
      </c:valAx>
      <c:spPr>
        <a:noFill/>
        <a:ln>
          <a:noFill/>
        </a:ln>
        <a:effectLst/>
      </c:spPr>
    </c:plotArea>
    <c:legend>
      <c:legendPos val="b"/>
      <c:legendEntry>
        <c:idx val="2"/>
        <c:delete val="1"/>
      </c:legendEntry>
      <c:layout>
        <c:manualLayout>
          <c:xMode val="edge"/>
          <c:yMode val="edge"/>
          <c:x val="0.39036206500128479"/>
          <c:y val="0.88067907871882445"/>
          <c:w val="0.30061551465541347"/>
          <c:h val="7.335932136253751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D9E3F4"/>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c:v>
                </c:pt>
              </c:strCache>
            </c:strRef>
          </c:tx>
          <c:spPr>
            <a:solidFill>
              <a:srgbClr val="117D4A"/>
            </a:solidFill>
            <a:ln>
              <a:noFill/>
            </a:ln>
            <a:effectLst/>
          </c:spPr>
          <c:invertIfNegative val="0"/>
          <c:cat>
            <c:strRef>
              <c:f>Sheet1!$A$2:$A$4</c:f>
              <c:strCache>
                <c:ptCount val="3"/>
                <c:pt idx="0">
                  <c:v>PrEP users (n=32,853)</c:v>
                </c:pt>
                <c:pt idx="1">
                  <c:v>Male PrEP users (n=31,703)</c:v>
                </c:pt>
                <c:pt idx="2">
                  <c:v>Female PrEP users (n=1,146)</c:v>
                </c:pt>
              </c:strCache>
            </c:strRef>
          </c:cat>
          <c:val>
            <c:numRef>
              <c:f>Sheet1!$B$2:$B$4</c:f>
              <c:numCache>
                <c:formatCode>General</c:formatCode>
                <c:ptCount val="3"/>
                <c:pt idx="0">
                  <c:v>22574</c:v>
                </c:pt>
                <c:pt idx="1">
                  <c:v>22000</c:v>
                </c:pt>
                <c:pt idx="2">
                  <c:v>554</c:v>
                </c:pt>
              </c:numCache>
            </c:numRef>
          </c:val>
          <c:extLst>
            <c:ext xmlns:c16="http://schemas.microsoft.com/office/drawing/2014/chart" uri="{C3380CC4-5D6E-409C-BE32-E72D297353CC}">
              <c16:uniqueId val="{00000000-2200-9443-9AA6-2AE9A8BFCB72}"/>
            </c:ext>
          </c:extLst>
        </c:ser>
        <c:ser>
          <c:idx val="1"/>
          <c:order val="1"/>
          <c:tx>
            <c:strRef>
              <c:f>Sheet1!$C$1</c:f>
              <c:strCache>
                <c:ptCount val="1"/>
                <c:pt idx="0">
                  <c:v>Black</c:v>
                </c:pt>
              </c:strCache>
            </c:strRef>
          </c:tx>
          <c:spPr>
            <a:solidFill>
              <a:srgbClr val="929292"/>
            </a:solidFill>
            <a:ln>
              <a:noFill/>
            </a:ln>
            <a:effectLst/>
          </c:spPr>
          <c:invertIfNegative val="0"/>
          <c:cat>
            <c:strRef>
              <c:f>Sheet1!$A$2:$A$4</c:f>
              <c:strCache>
                <c:ptCount val="3"/>
                <c:pt idx="0">
                  <c:v>PrEP users (n=32,853)</c:v>
                </c:pt>
                <c:pt idx="1">
                  <c:v>Male PrEP users (n=31,703)</c:v>
                </c:pt>
                <c:pt idx="2">
                  <c:v>Female PrEP users (n=1,146)</c:v>
                </c:pt>
              </c:strCache>
            </c:strRef>
          </c:cat>
          <c:val>
            <c:numRef>
              <c:f>Sheet1!$C$2:$C$4</c:f>
              <c:numCache>
                <c:formatCode>General</c:formatCode>
                <c:ptCount val="3"/>
                <c:pt idx="0">
                  <c:v>3687</c:v>
                </c:pt>
                <c:pt idx="1">
                  <c:v>3400</c:v>
                </c:pt>
                <c:pt idx="2">
                  <c:v>297</c:v>
                </c:pt>
              </c:numCache>
            </c:numRef>
          </c:val>
          <c:extLst>
            <c:ext xmlns:c16="http://schemas.microsoft.com/office/drawing/2014/chart" uri="{C3380CC4-5D6E-409C-BE32-E72D297353CC}">
              <c16:uniqueId val="{00000001-2200-9443-9AA6-2AE9A8BFCB72}"/>
            </c:ext>
          </c:extLst>
        </c:ser>
        <c:ser>
          <c:idx val="2"/>
          <c:order val="2"/>
          <c:tx>
            <c:strRef>
              <c:f>Sheet1!$D$1</c:f>
              <c:strCache>
                <c:ptCount val="1"/>
                <c:pt idx="0">
                  <c:v>Hispanic</c:v>
                </c:pt>
              </c:strCache>
            </c:strRef>
          </c:tx>
          <c:spPr>
            <a:solidFill>
              <a:srgbClr val="D9E3F4"/>
            </a:solidFill>
            <a:ln>
              <a:noFill/>
            </a:ln>
            <a:effectLst/>
          </c:spPr>
          <c:invertIfNegative val="0"/>
          <c:cat>
            <c:strRef>
              <c:f>Sheet1!$A$2:$A$4</c:f>
              <c:strCache>
                <c:ptCount val="3"/>
                <c:pt idx="0">
                  <c:v>PrEP users (n=32,853)</c:v>
                </c:pt>
                <c:pt idx="1">
                  <c:v>Male PrEP users (n=31,703)</c:v>
                </c:pt>
                <c:pt idx="2">
                  <c:v>Female PrEP users (n=1,146)</c:v>
                </c:pt>
              </c:strCache>
            </c:strRef>
          </c:cat>
          <c:val>
            <c:numRef>
              <c:f>Sheet1!$D$2:$D$4</c:f>
              <c:numCache>
                <c:formatCode>General</c:formatCode>
                <c:ptCount val="3"/>
                <c:pt idx="0">
                  <c:v>4317</c:v>
                </c:pt>
                <c:pt idx="1">
                  <c:v>4000</c:v>
                </c:pt>
                <c:pt idx="2">
                  <c:v>201</c:v>
                </c:pt>
              </c:numCache>
            </c:numRef>
          </c:val>
          <c:extLst>
            <c:ext xmlns:c16="http://schemas.microsoft.com/office/drawing/2014/chart" uri="{C3380CC4-5D6E-409C-BE32-E72D297353CC}">
              <c16:uniqueId val="{00000002-2200-9443-9AA6-2AE9A8BFCB72}"/>
            </c:ext>
          </c:extLst>
        </c:ser>
        <c:ser>
          <c:idx val="3"/>
          <c:order val="3"/>
          <c:tx>
            <c:strRef>
              <c:f>Sheet1!$E$1</c:f>
              <c:strCache>
                <c:ptCount val="1"/>
                <c:pt idx="0">
                  <c:v>Asian</c:v>
                </c:pt>
              </c:strCache>
            </c:strRef>
          </c:tx>
          <c:spPr>
            <a:solidFill>
              <a:schemeClr val="accent1">
                <a:lumMod val="60000"/>
              </a:schemeClr>
            </a:solidFill>
            <a:ln>
              <a:noFill/>
            </a:ln>
            <a:effectLst/>
          </c:spPr>
          <c:invertIfNegative val="0"/>
          <c:cat>
            <c:strRef>
              <c:f>Sheet1!$A$2:$A$4</c:f>
              <c:strCache>
                <c:ptCount val="3"/>
                <c:pt idx="0">
                  <c:v>PrEP users (n=32,853)</c:v>
                </c:pt>
                <c:pt idx="1">
                  <c:v>Male PrEP users (n=31,703)</c:v>
                </c:pt>
                <c:pt idx="2">
                  <c:v>Female PrEP users (n=1,146)</c:v>
                </c:pt>
              </c:strCache>
            </c:strRef>
          </c:cat>
          <c:val>
            <c:numRef>
              <c:f>Sheet1!$E$2:$E$4</c:f>
              <c:numCache>
                <c:formatCode>General</c:formatCode>
                <c:ptCount val="3"/>
                <c:pt idx="0">
                  <c:v>1486</c:v>
                </c:pt>
                <c:pt idx="1">
                  <c:v>1350</c:v>
                </c:pt>
                <c:pt idx="2">
                  <c:v>100</c:v>
                </c:pt>
              </c:numCache>
            </c:numRef>
          </c:val>
          <c:extLst>
            <c:ext xmlns:c16="http://schemas.microsoft.com/office/drawing/2014/chart" uri="{C3380CC4-5D6E-409C-BE32-E72D297353CC}">
              <c16:uniqueId val="{00000003-2200-9443-9AA6-2AE9A8BFCB72}"/>
            </c:ext>
          </c:extLst>
        </c:ser>
        <c:ser>
          <c:idx val="4"/>
          <c:order val="4"/>
          <c:tx>
            <c:strRef>
              <c:f>Sheet1!$F$1</c:f>
              <c:strCache>
                <c:ptCount val="1"/>
                <c:pt idx="0">
                  <c:v>Unspecified</c:v>
                </c:pt>
              </c:strCache>
            </c:strRef>
          </c:tx>
          <c:spPr>
            <a:solidFill>
              <a:srgbClr val="000000"/>
            </a:solidFill>
            <a:ln>
              <a:noFill/>
            </a:ln>
            <a:effectLst/>
          </c:spPr>
          <c:invertIfNegative val="0"/>
          <c:cat>
            <c:strRef>
              <c:f>Sheet1!$A$2:$A$4</c:f>
              <c:strCache>
                <c:ptCount val="3"/>
                <c:pt idx="0">
                  <c:v>PrEP users (n=32,853)</c:v>
                </c:pt>
                <c:pt idx="1">
                  <c:v>Male PrEP users (n=31,703)</c:v>
                </c:pt>
                <c:pt idx="2">
                  <c:v>Female PrEP users (n=1,146)</c:v>
                </c:pt>
              </c:strCache>
            </c:strRef>
          </c:cat>
          <c:val>
            <c:numRef>
              <c:f>Sheet1!$F$2:$F$4</c:f>
              <c:numCache>
                <c:formatCode>General</c:formatCode>
                <c:ptCount val="3"/>
                <c:pt idx="0">
                  <c:v>789</c:v>
                </c:pt>
                <c:pt idx="1">
                  <c:v>600</c:v>
                </c:pt>
                <c:pt idx="2">
                  <c:v>100</c:v>
                </c:pt>
              </c:numCache>
            </c:numRef>
          </c:val>
          <c:extLst>
            <c:ext xmlns:c16="http://schemas.microsoft.com/office/drawing/2014/chart" uri="{C3380CC4-5D6E-409C-BE32-E72D297353CC}">
              <c16:uniqueId val="{00000004-2200-9443-9AA6-2AE9A8BFCB72}"/>
            </c:ext>
          </c:extLst>
        </c:ser>
        <c:dLbls>
          <c:showLegendKey val="0"/>
          <c:showVal val="0"/>
          <c:showCatName val="0"/>
          <c:showSerName val="0"/>
          <c:showPercent val="0"/>
          <c:showBubbleSize val="0"/>
        </c:dLbls>
        <c:gapWidth val="219"/>
        <c:overlap val="-27"/>
        <c:axId val="433798584"/>
        <c:axId val="433795840"/>
      </c:barChart>
      <c:catAx>
        <c:axId val="433798584"/>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795840"/>
        <c:crosses val="autoZero"/>
        <c:auto val="1"/>
        <c:lblAlgn val="ctr"/>
        <c:lblOffset val="100"/>
        <c:noMultiLvlLbl val="0"/>
      </c:catAx>
      <c:valAx>
        <c:axId val="433795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No. of PrEP users</a:t>
                </a:r>
              </a:p>
            </c:rich>
          </c:tx>
          <c:layout>
            <c:manualLayout>
              <c:xMode val="edge"/>
              <c:yMode val="edge"/>
              <c:x val="9.3749999999999997E-3"/>
              <c:y val="0.2675341757103668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798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B9B25-AE6A-C544-AE2C-1AD26F17A8B7}" type="doc">
      <dgm:prSet loTypeId="urn:microsoft.com/office/officeart/2005/8/layout/arrow5" loCatId="" qsTypeId="urn:microsoft.com/office/officeart/2005/8/quickstyle/simple4" qsCatId="simple" csTypeId="urn:microsoft.com/office/officeart/2005/8/colors/colorful1" csCatId="colorful" phldr="1"/>
      <dgm:spPr/>
      <dgm:t>
        <a:bodyPr/>
        <a:lstStyle/>
        <a:p>
          <a:endParaRPr lang="en-US"/>
        </a:p>
      </dgm:t>
    </dgm:pt>
    <dgm:pt modelId="{6F1137D2-400D-AD42-978B-58ECEBB72070}">
      <dgm:prSet custT="1"/>
      <dgm:spPr/>
      <dgm:t>
        <a:bodyPr/>
        <a:lstStyle/>
        <a:p>
          <a:pPr rtl="0"/>
          <a:r>
            <a:rPr lang="en-US" sz="1400" b="1" dirty="0">
              <a:latin typeface="Arial Rounded MT Bold"/>
              <a:cs typeface="Arial Rounded MT Bold"/>
            </a:rPr>
            <a:t>Consumer PrEP Awareness = Increasing demand for PrEP</a:t>
          </a:r>
        </a:p>
      </dgm:t>
    </dgm:pt>
    <dgm:pt modelId="{1DE1A807-8DEC-EB46-A17D-49EE0F9EBEFD}" type="parTrans" cxnId="{9A78F5B6-741E-C540-A657-338A50A8A806}">
      <dgm:prSet/>
      <dgm:spPr/>
      <dgm:t>
        <a:bodyPr/>
        <a:lstStyle/>
        <a:p>
          <a:endParaRPr lang="en-US"/>
        </a:p>
      </dgm:t>
    </dgm:pt>
    <dgm:pt modelId="{F562777C-62F1-D64F-9764-B1D41F4443E5}" type="sibTrans" cxnId="{9A78F5B6-741E-C540-A657-338A50A8A806}">
      <dgm:prSet/>
      <dgm:spPr/>
      <dgm:t>
        <a:bodyPr/>
        <a:lstStyle/>
        <a:p>
          <a:endParaRPr lang="en-US"/>
        </a:p>
      </dgm:t>
    </dgm:pt>
    <dgm:pt modelId="{F5400E5F-7A69-954E-8A4E-E57696B46C6D}">
      <dgm:prSet/>
      <dgm:spPr/>
      <dgm:t>
        <a:bodyPr/>
        <a:lstStyle/>
        <a:p>
          <a:pPr rtl="0"/>
          <a:r>
            <a:rPr lang="en-US" b="1" dirty="0">
              <a:latin typeface="Arial Rounded MT Bold"/>
              <a:cs typeface="Arial Rounded MT Bold"/>
            </a:rPr>
            <a:t>Provider PrEP Awareness = Increasing supply of PrEP</a:t>
          </a:r>
          <a:endParaRPr lang="en-US" dirty="0"/>
        </a:p>
      </dgm:t>
    </dgm:pt>
    <dgm:pt modelId="{B9F34C60-8F35-404D-A991-5FF46104E4DF}" type="parTrans" cxnId="{F5B3B216-200B-0741-B8E7-BBB13D15E535}">
      <dgm:prSet/>
      <dgm:spPr/>
      <dgm:t>
        <a:bodyPr/>
        <a:lstStyle/>
        <a:p>
          <a:endParaRPr lang="en-US"/>
        </a:p>
      </dgm:t>
    </dgm:pt>
    <dgm:pt modelId="{349195C3-63C1-734D-99D4-B17677ACB786}" type="sibTrans" cxnId="{F5B3B216-200B-0741-B8E7-BBB13D15E535}">
      <dgm:prSet/>
      <dgm:spPr/>
      <dgm:t>
        <a:bodyPr/>
        <a:lstStyle/>
        <a:p>
          <a:endParaRPr lang="en-US"/>
        </a:p>
      </dgm:t>
    </dgm:pt>
    <dgm:pt modelId="{EC1B8CE4-893C-244F-9150-037AD0B57753}" type="pres">
      <dgm:prSet presAssocID="{39DB9B25-AE6A-C544-AE2C-1AD26F17A8B7}" presName="diagram" presStyleCnt="0">
        <dgm:presLayoutVars>
          <dgm:dir/>
          <dgm:resizeHandles val="exact"/>
        </dgm:presLayoutVars>
      </dgm:prSet>
      <dgm:spPr/>
    </dgm:pt>
    <dgm:pt modelId="{14522357-E9E9-1149-8AEC-524F2E61118A}" type="pres">
      <dgm:prSet presAssocID="{6F1137D2-400D-AD42-978B-58ECEBB72070}" presName="arrow" presStyleLbl="node1" presStyleIdx="0" presStyleCnt="2" custScaleY="100384" custRadScaleRad="70818" custRadScaleInc="78">
        <dgm:presLayoutVars>
          <dgm:bulletEnabled val="1"/>
        </dgm:presLayoutVars>
      </dgm:prSet>
      <dgm:spPr/>
    </dgm:pt>
    <dgm:pt modelId="{E37A1EB1-9215-9440-8FB1-FFA099ABE7C4}" type="pres">
      <dgm:prSet presAssocID="{F5400E5F-7A69-954E-8A4E-E57696B46C6D}" presName="arrow" presStyleLbl="node1" presStyleIdx="1" presStyleCnt="2" custScaleY="100267" custRadScaleRad="70284" custRadScaleInc="-149">
        <dgm:presLayoutVars>
          <dgm:bulletEnabled val="1"/>
        </dgm:presLayoutVars>
      </dgm:prSet>
      <dgm:spPr/>
    </dgm:pt>
  </dgm:ptLst>
  <dgm:cxnLst>
    <dgm:cxn modelId="{F5B3B216-200B-0741-B8E7-BBB13D15E535}" srcId="{39DB9B25-AE6A-C544-AE2C-1AD26F17A8B7}" destId="{F5400E5F-7A69-954E-8A4E-E57696B46C6D}" srcOrd="1" destOrd="0" parTransId="{B9F34C60-8F35-404D-A991-5FF46104E4DF}" sibTransId="{349195C3-63C1-734D-99D4-B17677ACB786}"/>
    <dgm:cxn modelId="{72D36753-CEF3-4911-8C5C-F6314111FAF5}" type="presOf" srcId="{F5400E5F-7A69-954E-8A4E-E57696B46C6D}" destId="{E37A1EB1-9215-9440-8FB1-FFA099ABE7C4}" srcOrd="0" destOrd="0" presId="urn:microsoft.com/office/officeart/2005/8/layout/arrow5"/>
    <dgm:cxn modelId="{6E88B17A-2D13-45A8-98D8-B8E713117AD7}" type="presOf" srcId="{39DB9B25-AE6A-C544-AE2C-1AD26F17A8B7}" destId="{EC1B8CE4-893C-244F-9150-037AD0B57753}" srcOrd="0" destOrd="0" presId="urn:microsoft.com/office/officeart/2005/8/layout/arrow5"/>
    <dgm:cxn modelId="{9A78F5B6-741E-C540-A657-338A50A8A806}" srcId="{39DB9B25-AE6A-C544-AE2C-1AD26F17A8B7}" destId="{6F1137D2-400D-AD42-978B-58ECEBB72070}" srcOrd="0" destOrd="0" parTransId="{1DE1A807-8DEC-EB46-A17D-49EE0F9EBEFD}" sibTransId="{F562777C-62F1-D64F-9764-B1D41F4443E5}"/>
    <dgm:cxn modelId="{C5DBA5D5-69C3-42BC-8055-B4DB99AB48A1}" type="presOf" srcId="{6F1137D2-400D-AD42-978B-58ECEBB72070}" destId="{14522357-E9E9-1149-8AEC-524F2E61118A}" srcOrd="0" destOrd="0" presId="urn:microsoft.com/office/officeart/2005/8/layout/arrow5"/>
    <dgm:cxn modelId="{18FE4F70-BC88-48D4-A2FC-842BCE0B9697}" type="presParOf" srcId="{EC1B8CE4-893C-244F-9150-037AD0B57753}" destId="{14522357-E9E9-1149-8AEC-524F2E61118A}" srcOrd="0" destOrd="0" presId="urn:microsoft.com/office/officeart/2005/8/layout/arrow5"/>
    <dgm:cxn modelId="{8A688C04-FDA3-4781-8CD6-B8CB063268AB}" type="presParOf" srcId="{EC1B8CE4-893C-244F-9150-037AD0B57753}" destId="{E37A1EB1-9215-9440-8FB1-FFA099ABE7C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E9928-B1AF-A648-B89F-3CDA0A325DA3}" type="doc">
      <dgm:prSet loTypeId="urn:microsoft.com/office/officeart/2005/8/layout/arrow5" loCatId="" qsTypeId="urn:microsoft.com/office/officeart/2005/8/quickstyle/simple5" qsCatId="simple" csTypeId="urn:microsoft.com/office/officeart/2005/8/colors/colorful5" csCatId="colorful" phldr="1"/>
      <dgm:spPr/>
      <dgm:t>
        <a:bodyPr/>
        <a:lstStyle/>
        <a:p>
          <a:endParaRPr lang="en-US"/>
        </a:p>
      </dgm:t>
    </dgm:pt>
    <dgm:pt modelId="{DD98BC32-4CA1-EB44-A856-866B2DE29752}">
      <dgm:prSet phldrT="[Text]" custT="1"/>
      <dgm:spPr/>
      <dgm:t>
        <a:bodyPr/>
        <a:lstStyle/>
        <a:p>
          <a:r>
            <a:rPr lang="en-US" sz="2200" b="1" dirty="0"/>
            <a:t>OCP </a:t>
          </a:r>
          <a:r>
            <a:rPr lang="en-US" sz="1500" b="1" dirty="0"/>
            <a:t>(Oral Contraceptive Pill)</a:t>
          </a:r>
        </a:p>
      </dgm:t>
    </dgm:pt>
    <dgm:pt modelId="{CC7B229D-0C30-3349-BF91-5FE96F1AE314}" type="parTrans" cxnId="{8BD52B95-0822-3346-AE3B-D9A09EC99361}">
      <dgm:prSet/>
      <dgm:spPr/>
      <dgm:t>
        <a:bodyPr/>
        <a:lstStyle/>
        <a:p>
          <a:endParaRPr lang="en-US"/>
        </a:p>
      </dgm:t>
    </dgm:pt>
    <dgm:pt modelId="{ED346EF2-F8DC-894F-9ED2-15E2F78B44A2}" type="sibTrans" cxnId="{8BD52B95-0822-3346-AE3B-D9A09EC99361}">
      <dgm:prSet/>
      <dgm:spPr/>
      <dgm:t>
        <a:bodyPr/>
        <a:lstStyle/>
        <a:p>
          <a:endParaRPr lang="en-US"/>
        </a:p>
      </dgm:t>
    </dgm:pt>
    <dgm:pt modelId="{3214D31D-A5DB-0F46-AEBD-7AAE096E63E5}">
      <dgm:prSet phldrT="[Text]" custT="1"/>
      <dgm:spPr/>
      <dgm:t>
        <a:bodyPr/>
        <a:lstStyle/>
        <a:p>
          <a:r>
            <a:rPr lang="en-US" sz="2200" b="1" dirty="0"/>
            <a:t>PrEP</a:t>
          </a:r>
          <a:r>
            <a:rPr lang="en-US" sz="2000" b="1" dirty="0"/>
            <a:t> </a:t>
          </a:r>
          <a:r>
            <a:rPr lang="en-US" sz="1500" b="1" dirty="0"/>
            <a:t>(Pre-Exposure Prophylaxis)</a:t>
          </a:r>
        </a:p>
      </dgm:t>
    </dgm:pt>
    <dgm:pt modelId="{FB7C983D-480E-5846-95E4-062671BF2120}" type="parTrans" cxnId="{F8B92171-769E-F64E-A6CD-DF74CF722551}">
      <dgm:prSet/>
      <dgm:spPr/>
      <dgm:t>
        <a:bodyPr/>
        <a:lstStyle/>
        <a:p>
          <a:endParaRPr lang="en-US"/>
        </a:p>
      </dgm:t>
    </dgm:pt>
    <dgm:pt modelId="{FCD00BE9-4321-A444-8293-33D9339B2B76}" type="sibTrans" cxnId="{F8B92171-769E-F64E-A6CD-DF74CF722551}">
      <dgm:prSet/>
      <dgm:spPr/>
      <dgm:t>
        <a:bodyPr/>
        <a:lstStyle/>
        <a:p>
          <a:endParaRPr lang="en-US"/>
        </a:p>
      </dgm:t>
    </dgm:pt>
    <dgm:pt modelId="{8B00AA7D-B159-E744-87B4-0E4A76651257}">
      <dgm:prSet phldrT="[Text]" custT="1"/>
      <dgm:spPr/>
      <dgm:t>
        <a:bodyPr/>
        <a:lstStyle/>
        <a:p>
          <a:r>
            <a:rPr lang="en-US" sz="1500" b="1"/>
            <a:t>Daily administration</a:t>
          </a:r>
          <a:endParaRPr lang="en-US" sz="1500" b="1" dirty="0"/>
        </a:p>
      </dgm:t>
    </dgm:pt>
    <dgm:pt modelId="{4C0C7A33-E03E-9C4D-84F0-BAD99B0DFE95}" type="parTrans" cxnId="{4DD9132B-77BC-544B-BEE7-7A36D49C2D1F}">
      <dgm:prSet/>
      <dgm:spPr/>
      <dgm:t>
        <a:bodyPr/>
        <a:lstStyle/>
        <a:p>
          <a:endParaRPr lang="en-US"/>
        </a:p>
      </dgm:t>
    </dgm:pt>
    <dgm:pt modelId="{71139796-DFD2-3048-BA38-559D436582C9}" type="sibTrans" cxnId="{4DD9132B-77BC-544B-BEE7-7A36D49C2D1F}">
      <dgm:prSet/>
      <dgm:spPr/>
      <dgm:t>
        <a:bodyPr/>
        <a:lstStyle/>
        <a:p>
          <a:endParaRPr lang="en-US"/>
        </a:p>
      </dgm:t>
    </dgm:pt>
    <dgm:pt modelId="{20672165-ACBB-A741-B153-9D19B33B8841}">
      <dgm:prSet phldrT="[Text]" custT="1"/>
      <dgm:spPr/>
      <dgm:t>
        <a:bodyPr/>
        <a:lstStyle/>
        <a:p>
          <a:r>
            <a:rPr lang="en-US" sz="1500" b="1"/>
            <a:t>Adherence = Efficacy</a:t>
          </a:r>
          <a:endParaRPr lang="en-US" sz="1500" b="1" dirty="0"/>
        </a:p>
      </dgm:t>
    </dgm:pt>
    <dgm:pt modelId="{1F24A9A9-4ECD-9B44-B594-A7D3A10F801A}" type="parTrans" cxnId="{3A7F9088-56E6-FE41-84AF-EE45A89F173B}">
      <dgm:prSet/>
      <dgm:spPr/>
      <dgm:t>
        <a:bodyPr/>
        <a:lstStyle/>
        <a:p>
          <a:endParaRPr lang="en-US"/>
        </a:p>
      </dgm:t>
    </dgm:pt>
    <dgm:pt modelId="{B38F4FA4-5F8B-1E43-BB0E-DA733D14140C}" type="sibTrans" cxnId="{3A7F9088-56E6-FE41-84AF-EE45A89F173B}">
      <dgm:prSet/>
      <dgm:spPr/>
      <dgm:t>
        <a:bodyPr/>
        <a:lstStyle/>
        <a:p>
          <a:endParaRPr lang="en-US"/>
        </a:p>
      </dgm:t>
    </dgm:pt>
    <dgm:pt modelId="{F917458B-6203-2D44-ABD9-77270A3E8BB3}">
      <dgm:prSet phldrT="[Text]" custT="1"/>
      <dgm:spPr/>
      <dgm:t>
        <a:bodyPr/>
        <a:lstStyle/>
        <a:p>
          <a:r>
            <a:rPr lang="en-US" sz="1500" b="1" dirty="0"/>
            <a:t>Ongoing assessment of sexual practices &amp; </a:t>
          </a:r>
          <a:r>
            <a:rPr lang="en-US" sz="1500" b="1" u="sng" dirty="0"/>
            <a:t>pregnancy intention</a:t>
          </a:r>
        </a:p>
      </dgm:t>
    </dgm:pt>
    <dgm:pt modelId="{18619B43-C047-DF47-9D1B-20CF04D6AD03}" type="parTrans" cxnId="{86DB122A-D3B7-794C-8DA6-09D54A17A79E}">
      <dgm:prSet/>
      <dgm:spPr/>
      <dgm:t>
        <a:bodyPr/>
        <a:lstStyle/>
        <a:p>
          <a:endParaRPr lang="en-US"/>
        </a:p>
      </dgm:t>
    </dgm:pt>
    <dgm:pt modelId="{F7E2E69C-AF0F-9F4D-A62F-394D1B254BD8}" type="sibTrans" cxnId="{86DB122A-D3B7-794C-8DA6-09D54A17A79E}">
      <dgm:prSet/>
      <dgm:spPr/>
      <dgm:t>
        <a:bodyPr/>
        <a:lstStyle/>
        <a:p>
          <a:endParaRPr lang="en-US"/>
        </a:p>
      </dgm:t>
    </dgm:pt>
    <dgm:pt modelId="{F52F317A-3D58-4641-A5C3-F525B4A1EC39}">
      <dgm:prSet phldrT="[Text]" custT="1"/>
      <dgm:spPr/>
      <dgm:t>
        <a:bodyPr/>
        <a:lstStyle/>
        <a:p>
          <a:r>
            <a:rPr lang="en-US" sz="1500" b="1"/>
            <a:t>Daily administration</a:t>
          </a:r>
          <a:endParaRPr lang="en-US" sz="1500" b="1" dirty="0"/>
        </a:p>
      </dgm:t>
    </dgm:pt>
    <dgm:pt modelId="{C0507B33-153C-F44B-8495-65FCC62A44C7}" type="parTrans" cxnId="{17240399-278B-F448-8EB1-3A35B38DEED2}">
      <dgm:prSet/>
      <dgm:spPr/>
      <dgm:t>
        <a:bodyPr/>
        <a:lstStyle/>
        <a:p>
          <a:endParaRPr lang="en-US"/>
        </a:p>
      </dgm:t>
    </dgm:pt>
    <dgm:pt modelId="{BC6BB739-0CB4-FA48-9BDF-99D4BF2D78C6}" type="sibTrans" cxnId="{17240399-278B-F448-8EB1-3A35B38DEED2}">
      <dgm:prSet/>
      <dgm:spPr/>
      <dgm:t>
        <a:bodyPr/>
        <a:lstStyle/>
        <a:p>
          <a:endParaRPr lang="en-US"/>
        </a:p>
      </dgm:t>
    </dgm:pt>
    <dgm:pt modelId="{62C7789E-211A-E14E-B6BE-1CCF1EC1AA40}">
      <dgm:prSet custT="1"/>
      <dgm:spPr/>
      <dgm:t>
        <a:bodyPr/>
        <a:lstStyle/>
        <a:p>
          <a:r>
            <a:rPr lang="en-US" sz="1500" b="1"/>
            <a:t>Adherence = Efficacy</a:t>
          </a:r>
          <a:endParaRPr lang="en-US" sz="1500" b="1" dirty="0"/>
        </a:p>
      </dgm:t>
    </dgm:pt>
    <dgm:pt modelId="{E90E71A1-A96F-5940-A40B-BD105ED1CB5F}" type="parTrans" cxnId="{1F830DC7-687C-B24E-B6FB-AC7C7A0604B0}">
      <dgm:prSet/>
      <dgm:spPr/>
      <dgm:t>
        <a:bodyPr/>
        <a:lstStyle/>
        <a:p>
          <a:endParaRPr lang="en-US"/>
        </a:p>
      </dgm:t>
    </dgm:pt>
    <dgm:pt modelId="{049F5096-7511-9645-B405-DD9429557481}" type="sibTrans" cxnId="{1F830DC7-687C-B24E-B6FB-AC7C7A0604B0}">
      <dgm:prSet/>
      <dgm:spPr/>
      <dgm:t>
        <a:bodyPr/>
        <a:lstStyle/>
        <a:p>
          <a:endParaRPr lang="en-US"/>
        </a:p>
      </dgm:t>
    </dgm:pt>
    <dgm:pt modelId="{A4481940-0FCF-A348-B15B-77F13955E34C}">
      <dgm:prSet custT="1"/>
      <dgm:spPr/>
      <dgm:t>
        <a:bodyPr/>
        <a:lstStyle/>
        <a:p>
          <a:r>
            <a:rPr lang="en-US" sz="1500" b="1" dirty="0"/>
            <a:t>Ongoing assessment of sexual practices &amp; </a:t>
          </a:r>
          <a:r>
            <a:rPr lang="en-US" sz="1500" b="1" u="sng" dirty="0"/>
            <a:t>HIV vulnerability</a:t>
          </a:r>
        </a:p>
      </dgm:t>
    </dgm:pt>
    <dgm:pt modelId="{363731E4-A238-6345-B49F-4D1F1BC76A3B}" type="parTrans" cxnId="{4B6389EB-4F37-9D4C-888F-D206FEDC46DC}">
      <dgm:prSet/>
      <dgm:spPr/>
      <dgm:t>
        <a:bodyPr/>
        <a:lstStyle/>
        <a:p>
          <a:endParaRPr lang="en-US"/>
        </a:p>
      </dgm:t>
    </dgm:pt>
    <dgm:pt modelId="{B6069890-6908-F447-8A15-8CB2E825E3E3}" type="sibTrans" cxnId="{4B6389EB-4F37-9D4C-888F-D206FEDC46DC}">
      <dgm:prSet/>
      <dgm:spPr/>
      <dgm:t>
        <a:bodyPr/>
        <a:lstStyle/>
        <a:p>
          <a:endParaRPr lang="en-US"/>
        </a:p>
      </dgm:t>
    </dgm:pt>
    <dgm:pt modelId="{7BDEDC9D-A7CD-0E4C-8363-5F0991E3D546}">
      <dgm:prSet phldrT="[Text]" custT="1"/>
      <dgm:spPr/>
      <dgm:t>
        <a:bodyPr/>
        <a:lstStyle/>
        <a:p>
          <a:r>
            <a:rPr lang="en-US" sz="1500" b="1" u="sng"/>
            <a:t>Contingency plan with emergency contraception</a:t>
          </a:r>
          <a:endParaRPr lang="en-US" sz="1500" b="1" u="sng" dirty="0"/>
        </a:p>
      </dgm:t>
    </dgm:pt>
    <dgm:pt modelId="{5D24267D-E548-424D-8001-961C04F38C04}" type="parTrans" cxnId="{7167ACCC-4303-3541-95E2-2B6502BC5C96}">
      <dgm:prSet/>
      <dgm:spPr/>
      <dgm:t>
        <a:bodyPr/>
        <a:lstStyle/>
        <a:p>
          <a:endParaRPr lang="en-US"/>
        </a:p>
      </dgm:t>
    </dgm:pt>
    <dgm:pt modelId="{A3D62346-2727-5542-881A-AB4DDAF87BD2}" type="sibTrans" cxnId="{7167ACCC-4303-3541-95E2-2B6502BC5C96}">
      <dgm:prSet/>
      <dgm:spPr/>
      <dgm:t>
        <a:bodyPr/>
        <a:lstStyle/>
        <a:p>
          <a:endParaRPr lang="en-US"/>
        </a:p>
      </dgm:t>
    </dgm:pt>
    <dgm:pt modelId="{881D931C-91BC-134D-8973-60BFC580007A}">
      <dgm:prSet custT="1"/>
      <dgm:spPr/>
      <dgm:t>
        <a:bodyPr/>
        <a:lstStyle/>
        <a:p>
          <a:r>
            <a:rPr lang="en-US" sz="1500" b="1" u="sng" dirty="0"/>
            <a:t>Contingency plan with PEP (Post-Exposure Prophylaxis)</a:t>
          </a:r>
        </a:p>
      </dgm:t>
    </dgm:pt>
    <dgm:pt modelId="{53ECC2EB-A7EA-6945-AF8A-63FDCDC43452}" type="parTrans" cxnId="{BBEC23CF-B8A5-594C-A508-9C712C3517F3}">
      <dgm:prSet/>
      <dgm:spPr/>
      <dgm:t>
        <a:bodyPr/>
        <a:lstStyle/>
        <a:p>
          <a:endParaRPr lang="en-US"/>
        </a:p>
      </dgm:t>
    </dgm:pt>
    <dgm:pt modelId="{972981B3-67C9-A04A-AE1A-40F65DC9AAC8}" type="sibTrans" cxnId="{BBEC23CF-B8A5-594C-A508-9C712C3517F3}">
      <dgm:prSet/>
      <dgm:spPr/>
      <dgm:t>
        <a:bodyPr/>
        <a:lstStyle/>
        <a:p>
          <a:endParaRPr lang="en-US"/>
        </a:p>
      </dgm:t>
    </dgm:pt>
    <dgm:pt modelId="{78623BBC-5618-D549-90AB-B4F6B7C87706}" type="pres">
      <dgm:prSet presAssocID="{0A0E9928-B1AF-A648-B89F-3CDA0A325DA3}" presName="diagram" presStyleCnt="0">
        <dgm:presLayoutVars>
          <dgm:dir/>
          <dgm:resizeHandles val="exact"/>
        </dgm:presLayoutVars>
      </dgm:prSet>
      <dgm:spPr/>
    </dgm:pt>
    <dgm:pt modelId="{280C19BF-95A0-E344-8AB0-BBB4F4526E25}" type="pres">
      <dgm:prSet presAssocID="{DD98BC32-4CA1-EB44-A856-866B2DE29752}" presName="arrow" presStyleLbl="node1" presStyleIdx="0" presStyleCnt="2" custScaleX="121158" custRadScaleRad="97276">
        <dgm:presLayoutVars>
          <dgm:bulletEnabled val="1"/>
        </dgm:presLayoutVars>
      </dgm:prSet>
      <dgm:spPr/>
    </dgm:pt>
    <dgm:pt modelId="{99C96599-F999-C849-887D-7525AC70F019}" type="pres">
      <dgm:prSet presAssocID="{3214D31D-A5DB-0F46-AEBD-7AAE096E63E5}" presName="arrow" presStyleLbl="node1" presStyleIdx="1" presStyleCnt="2" custScaleX="120201" custRadScaleRad="100012" custRadScaleInc="-486">
        <dgm:presLayoutVars>
          <dgm:bulletEnabled val="1"/>
        </dgm:presLayoutVars>
      </dgm:prSet>
      <dgm:spPr/>
    </dgm:pt>
  </dgm:ptLst>
  <dgm:cxnLst>
    <dgm:cxn modelId="{EBAC3B20-C951-4491-A53B-23D8E40B97BD}" type="presOf" srcId="{20672165-ACBB-A741-B153-9D19B33B8841}" destId="{280C19BF-95A0-E344-8AB0-BBB4F4526E25}" srcOrd="0" destOrd="2" presId="urn:microsoft.com/office/officeart/2005/8/layout/arrow5"/>
    <dgm:cxn modelId="{2AC0E228-B849-4FB6-A01E-5FAE3A35C6BA}" type="presOf" srcId="{881D931C-91BC-134D-8973-60BFC580007A}" destId="{99C96599-F999-C849-887D-7525AC70F019}" srcOrd="0" destOrd="4" presId="urn:microsoft.com/office/officeart/2005/8/layout/arrow5"/>
    <dgm:cxn modelId="{86DB122A-D3B7-794C-8DA6-09D54A17A79E}" srcId="{DD98BC32-4CA1-EB44-A856-866B2DE29752}" destId="{F917458B-6203-2D44-ABD9-77270A3E8BB3}" srcOrd="2" destOrd="0" parTransId="{18619B43-C047-DF47-9D1B-20CF04D6AD03}" sibTransId="{F7E2E69C-AF0F-9F4D-A62F-394D1B254BD8}"/>
    <dgm:cxn modelId="{4DD9132B-77BC-544B-BEE7-7A36D49C2D1F}" srcId="{DD98BC32-4CA1-EB44-A856-866B2DE29752}" destId="{8B00AA7D-B159-E744-87B4-0E4A76651257}" srcOrd="0" destOrd="0" parTransId="{4C0C7A33-E03E-9C4D-84F0-BAD99B0DFE95}" sibTransId="{71139796-DFD2-3048-BA38-559D436582C9}"/>
    <dgm:cxn modelId="{28A7DE35-4AAC-45BB-81E0-735BD842E9B8}" type="presOf" srcId="{F917458B-6203-2D44-ABD9-77270A3E8BB3}" destId="{280C19BF-95A0-E344-8AB0-BBB4F4526E25}" srcOrd="0" destOrd="3" presId="urn:microsoft.com/office/officeart/2005/8/layout/arrow5"/>
    <dgm:cxn modelId="{F657FE39-B14C-47E9-B15B-9E15919C8D19}" type="presOf" srcId="{7BDEDC9D-A7CD-0E4C-8363-5F0991E3D546}" destId="{280C19BF-95A0-E344-8AB0-BBB4F4526E25}" srcOrd="0" destOrd="4" presId="urn:microsoft.com/office/officeart/2005/8/layout/arrow5"/>
    <dgm:cxn modelId="{1426C348-6B8E-4EB0-993C-427183E09F7E}" type="presOf" srcId="{A4481940-0FCF-A348-B15B-77F13955E34C}" destId="{99C96599-F999-C849-887D-7525AC70F019}" srcOrd="0" destOrd="3" presId="urn:microsoft.com/office/officeart/2005/8/layout/arrow5"/>
    <dgm:cxn modelId="{F8B92171-769E-F64E-A6CD-DF74CF722551}" srcId="{0A0E9928-B1AF-A648-B89F-3CDA0A325DA3}" destId="{3214D31D-A5DB-0F46-AEBD-7AAE096E63E5}" srcOrd="1" destOrd="0" parTransId="{FB7C983D-480E-5846-95E4-062671BF2120}" sibTransId="{FCD00BE9-4321-A444-8293-33D9339B2B76}"/>
    <dgm:cxn modelId="{A1F25155-C5E1-412A-9C68-E26F9CE89E5F}" type="presOf" srcId="{62C7789E-211A-E14E-B6BE-1CCF1EC1AA40}" destId="{99C96599-F999-C849-887D-7525AC70F019}" srcOrd="0" destOrd="2" presId="urn:microsoft.com/office/officeart/2005/8/layout/arrow5"/>
    <dgm:cxn modelId="{F4D1457D-08D4-4528-B7A9-740C9F5248FA}" type="presOf" srcId="{F52F317A-3D58-4641-A5C3-F525B4A1EC39}" destId="{99C96599-F999-C849-887D-7525AC70F019}" srcOrd="0" destOrd="1" presId="urn:microsoft.com/office/officeart/2005/8/layout/arrow5"/>
    <dgm:cxn modelId="{3A7F9088-56E6-FE41-84AF-EE45A89F173B}" srcId="{DD98BC32-4CA1-EB44-A856-866B2DE29752}" destId="{20672165-ACBB-A741-B153-9D19B33B8841}" srcOrd="1" destOrd="0" parTransId="{1F24A9A9-4ECD-9B44-B594-A7D3A10F801A}" sibTransId="{B38F4FA4-5F8B-1E43-BB0E-DA733D14140C}"/>
    <dgm:cxn modelId="{5380AC94-1221-4992-808F-6F6D9666BB66}" type="presOf" srcId="{0A0E9928-B1AF-A648-B89F-3CDA0A325DA3}" destId="{78623BBC-5618-D549-90AB-B4F6B7C87706}" srcOrd="0" destOrd="0" presId="urn:microsoft.com/office/officeart/2005/8/layout/arrow5"/>
    <dgm:cxn modelId="{8BD52B95-0822-3346-AE3B-D9A09EC99361}" srcId="{0A0E9928-B1AF-A648-B89F-3CDA0A325DA3}" destId="{DD98BC32-4CA1-EB44-A856-866B2DE29752}" srcOrd="0" destOrd="0" parTransId="{CC7B229D-0C30-3349-BF91-5FE96F1AE314}" sibTransId="{ED346EF2-F8DC-894F-9ED2-15E2F78B44A2}"/>
    <dgm:cxn modelId="{17240399-278B-F448-8EB1-3A35B38DEED2}" srcId="{3214D31D-A5DB-0F46-AEBD-7AAE096E63E5}" destId="{F52F317A-3D58-4641-A5C3-F525B4A1EC39}" srcOrd="0" destOrd="0" parTransId="{C0507B33-153C-F44B-8495-65FCC62A44C7}" sibTransId="{BC6BB739-0CB4-FA48-9BDF-99D4BF2D78C6}"/>
    <dgm:cxn modelId="{1F830DC7-687C-B24E-B6FB-AC7C7A0604B0}" srcId="{3214D31D-A5DB-0F46-AEBD-7AAE096E63E5}" destId="{62C7789E-211A-E14E-B6BE-1CCF1EC1AA40}" srcOrd="1" destOrd="0" parTransId="{E90E71A1-A96F-5940-A40B-BD105ED1CB5F}" sibTransId="{049F5096-7511-9645-B405-DD9429557481}"/>
    <dgm:cxn modelId="{7167ACCC-4303-3541-95E2-2B6502BC5C96}" srcId="{DD98BC32-4CA1-EB44-A856-866B2DE29752}" destId="{7BDEDC9D-A7CD-0E4C-8363-5F0991E3D546}" srcOrd="3" destOrd="0" parTransId="{5D24267D-E548-424D-8001-961C04F38C04}" sibTransId="{A3D62346-2727-5542-881A-AB4DDAF87BD2}"/>
    <dgm:cxn modelId="{BBEC23CF-B8A5-594C-A508-9C712C3517F3}" srcId="{3214D31D-A5DB-0F46-AEBD-7AAE096E63E5}" destId="{881D931C-91BC-134D-8973-60BFC580007A}" srcOrd="3" destOrd="0" parTransId="{53ECC2EB-A7EA-6945-AF8A-63FDCDC43452}" sibTransId="{972981B3-67C9-A04A-AE1A-40F65DC9AAC8}"/>
    <dgm:cxn modelId="{E185CADA-2BC2-4F2F-A607-B80E2D63B153}" type="presOf" srcId="{3214D31D-A5DB-0F46-AEBD-7AAE096E63E5}" destId="{99C96599-F999-C849-887D-7525AC70F019}" srcOrd="0" destOrd="0" presId="urn:microsoft.com/office/officeart/2005/8/layout/arrow5"/>
    <dgm:cxn modelId="{AB202EE1-B12D-4545-979C-8718EF691E8C}" type="presOf" srcId="{8B00AA7D-B159-E744-87B4-0E4A76651257}" destId="{280C19BF-95A0-E344-8AB0-BBB4F4526E25}" srcOrd="0" destOrd="1" presId="urn:microsoft.com/office/officeart/2005/8/layout/arrow5"/>
    <dgm:cxn modelId="{4B6389EB-4F37-9D4C-888F-D206FEDC46DC}" srcId="{3214D31D-A5DB-0F46-AEBD-7AAE096E63E5}" destId="{A4481940-0FCF-A348-B15B-77F13955E34C}" srcOrd="2" destOrd="0" parTransId="{363731E4-A238-6345-B49F-4D1F1BC76A3B}" sibTransId="{B6069890-6908-F447-8A15-8CB2E825E3E3}"/>
    <dgm:cxn modelId="{639B92EC-F3BB-419B-B7DF-758960C1B2A3}" type="presOf" srcId="{DD98BC32-4CA1-EB44-A856-866B2DE29752}" destId="{280C19BF-95A0-E344-8AB0-BBB4F4526E25}" srcOrd="0" destOrd="0" presId="urn:microsoft.com/office/officeart/2005/8/layout/arrow5"/>
    <dgm:cxn modelId="{A32735CE-237A-4491-B83F-E09EFBC95699}" type="presParOf" srcId="{78623BBC-5618-D549-90AB-B4F6B7C87706}" destId="{280C19BF-95A0-E344-8AB0-BBB4F4526E25}" srcOrd="0" destOrd="0" presId="urn:microsoft.com/office/officeart/2005/8/layout/arrow5"/>
    <dgm:cxn modelId="{44F2BA63-46AC-4DAA-AFC5-FFE7DD549054}" type="presParOf" srcId="{78623BBC-5618-D549-90AB-B4F6B7C87706}" destId="{99C96599-F999-C849-887D-7525AC70F019}" srcOrd="1" destOrd="0" presId="urn:microsoft.com/office/officeart/2005/8/layout/arrow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22357-E9E9-1149-8AEC-524F2E61118A}">
      <dsp:nvSpPr>
        <dsp:cNvPr id="0" name=""/>
        <dsp:cNvSpPr/>
      </dsp:nvSpPr>
      <dsp:spPr>
        <a:xfrm rot="16200000">
          <a:off x="468359" y="-1724"/>
          <a:ext cx="2279749" cy="2288503"/>
        </a:xfrm>
        <a:prstGeom prst="downArrow">
          <a:avLst>
            <a:gd name="adj1" fmla="val 50000"/>
            <a:gd name="adj2" fmla="val 3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Arial Rounded MT Bold"/>
              <a:cs typeface="Arial Rounded MT Bold"/>
            </a:rPr>
            <a:t>Consumer PrEP Awareness = Increasing demand for PrEP</a:t>
          </a:r>
        </a:p>
      </dsp:txBody>
      <dsp:txXfrm rot="5400000">
        <a:off x="463982" y="572590"/>
        <a:ext cx="1889547" cy="1139875"/>
      </dsp:txXfrm>
    </dsp:sp>
    <dsp:sp modelId="{E37A1EB1-9215-9440-8FB1-FFA099ABE7C4}">
      <dsp:nvSpPr>
        <dsp:cNvPr id="0" name=""/>
        <dsp:cNvSpPr/>
      </dsp:nvSpPr>
      <dsp:spPr>
        <a:xfrm rot="5400000">
          <a:off x="2729723" y="-2882"/>
          <a:ext cx="2279749" cy="2285836"/>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Arial Rounded MT Bold"/>
              <a:cs typeface="Arial Rounded MT Bold"/>
            </a:rPr>
            <a:t>Provider PrEP Awareness = Increasing supply of PrEP</a:t>
          </a:r>
          <a:endParaRPr lang="en-US" sz="1600" kern="1200" dirty="0"/>
        </a:p>
      </dsp:txBody>
      <dsp:txXfrm rot="-5400000">
        <a:off x="3125636" y="570098"/>
        <a:ext cx="1886880" cy="1139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C19BF-95A0-E344-8AB0-BBB4F4526E25}">
      <dsp:nvSpPr>
        <dsp:cNvPr id="0" name=""/>
        <dsp:cNvSpPr/>
      </dsp:nvSpPr>
      <dsp:spPr>
        <a:xfrm rot="16200000">
          <a:off x="-327987" y="127592"/>
          <a:ext cx="4472210" cy="3691222"/>
        </a:xfrm>
        <a:prstGeom prst="downArrow">
          <a:avLst>
            <a:gd name="adj1" fmla="val 50000"/>
            <a:gd name="adj2" fmla="val 3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977900">
            <a:lnSpc>
              <a:spcPct val="90000"/>
            </a:lnSpc>
            <a:spcBef>
              <a:spcPct val="0"/>
            </a:spcBef>
            <a:spcAft>
              <a:spcPct val="35000"/>
            </a:spcAft>
            <a:buNone/>
          </a:pPr>
          <a:r>
            <a:rPr lang="en-US" sz="2200" b="1" kern="1200" dirty="0"/>
            <a:t>OCP </a:t>
          </a:r>
          <a:r>
            <a:rPr lang="en-US" sz="1500" b="1" kern="1200" dirty="0"/>
            <a:t>(Oral Contraceptive Pill)</a:t>
          </a:r>
        </a:p>
        <a:p>
          <a:pPr marL="114300" lvl="1" indent="-114300" algn="l" defTabSz="666750">
            <a:lnSpc>
              <a:spcPct val="90000"/>
            </a:lnSpc>
            <a:spcBef>
              <a:spcPct val="0"/>
            </a:spcBef>
            <a:spcAft>
              <a:spcPct val="15000"/>
            </a:spcAft>
            <a:buChar char="•"/>
          </a:pPr>
          <a:r>
            <a:rPr lang="en-US" sz="1500" b="1" kern="1200"/>
            <a:t>Daily administration</a:t>
          </a:r>
          <a:endParaRPr lang="en-US" sz="1500" b="1" kern="1200" dirty="0"/>
        </a:p>
        <a:p>
          <a:pPr marL="114300" lvl="1" indent="-114300" algn="l" defTabSz="666750">
            <a:lnSpc>
              <a:spcPct val="90000"/>
            </a:lnSpc>
            <a:spcBef>
              <a:spcPct val="0"/>
            </a:spcBef>
            <a:spcAft>
              <a:spcPct val="15000"/>
            </a:spcAft>
            <a:buChar char="•"/>
          </a:pPr>
          <a:r>
            <a:rPr lang="en-US" sz="1500" b="1" kern="1200"/>
            <a:t>Adherence = Efficacy</a:t>
          </a:r>
          <a:endParaRPr lang="en-US" sz="1500" b="1" kern="1200" dirty="0"/>
        </a:p>
        <a:p>
          <a:pPr marL="114300" lvl="1" indent="-114300" algn="l" defTabSz="666750">
            <a:lnSpc>
              <a:spcPct val="90000"/>
            </a:lnSpc>
            <a:spcBef>
              <a:spcPct val="0"/>
            </a:spcBef>
            <a:spcAft>
              <a:spcPct val="15000"/>
            </a:spcAft>
            <a:buChar char="•"/>
          </a:pPr>
          <a:r>
            <a:rPr lang="en-US" sz="1500" b="1" kern="1200" dirty="0"/>
            <a:t>Ongoing assessment of sexual practices &amp; </a:t>
          </a:r>
          <a:r>
            <a:rPr lang="en-US" sz="1500" b="1" u="sng" kern="1200" dirty="0"/>
            <a:t>pregnancy intention</a:t>
          </a:r>
        </a:p>
        <a:p>
          <a:pPr marL="114300" lvl="1" indent="-114300" algn="l" defTabSz="666750">
            <a:lnSpc>
              <a:spcPct val="90000"/>
            </a:lnSpc>
            <a:spcBef>
              <a:spcPct val="0"/>
            </a:spcBef>
            <a:spcAft>
              <a:spcPct val="15000"/>
            </a:spcAft>
            <a:buChar char="•"/>
          </a:pPr>
          <a:r>
            <a:rPr lang="en-US" sz="1500" b="1" u="sng" kern="1200"/>
            <a:t>Contingency plan with emergency contraception</a:t>
          </a:r>
          <a:endParaRPr lang="en-US" sz="1500" b="1" u="sng" kern="1200" dirty="0"/>
        </a:p>
      </dsp:txBody>
      <dsp:txXfrm rot="5400000">
        <a:off x="62508" y="855150"/>
        <a:ext cx="3045258" cy="2236105"/>
      </dsp:txXfrm>
    </dsp:sp>
    <dsp:sp modelId="{99C96599-F999-C849-887D-7525AC70F019}">
      <dsp:nvSpPr>
        <dsp:cNvPr id="0" name=""/>
        <dsp:cNvSpPr/>
      </dsp:nvSpPr>
      <dsp:spPr>
        <a:xfrm rot="5400000">
          <a:off x="3526449" y="127592"/>
          <a:ext cx="4436885" cy="3691222"/>
        </a:xfrm>
        <a:prstGeom prst="downArrow">
          <a:avLst>
            <a:gd name="adj1" fmla="val 50000"/>
            <a:gd name="adj2" fmla="val 35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977900">
            <a:lnSpc>
              <a:spcPct val="90000"/>
            </a:lnSpc>
            <a:spcBef>
              <a:spcPct val="0"/>
            </a:spcBef>
            <a:spcAft>
              <a:spcPct val="35000"/>
            </a:spcAft>
            <a:buNone/>
          </a:pPr>
          <a:r>
            <a:rPr lang="en-US" sz="2200" b="1" kern="1200" dirty="0"/>
            <a:t>PrEP</a:t>
          </a:r>
          <a:r>
            <a:rPr lang="en-US" sz="2000" b="1" kern="1200" dirty="0"/>
            <a:t> </a:t>
          </a:r>
          <a:r>
            <a:rPr lang="en-US" sz="1500" b="1" kern="1200" dirty="0"/>
            <a:t>(Pre-Exposure Prophylaxis)</a:t>
          </a:r>
        </a:p>
        <a:p>
          <a:pPr marL="114300" lvl="1" indent="-114300" algn="l" defTabSz="666750">
            <a:lnSpc>
              <a:spcPct val="90000"/>
            </a:lnSpc>
            <a:spcBef>
              <a:spcPct val="0"/>
            </a:spcBef>
            <a:spcAft>
              <a:spcPct val="15000"/>
            </a:spcAft>
            <a:buChar char="•"/>
          </a:pPr>
          <a:r>
            <a:rPr lang="en-US" sz="1500" b="1" kern="1200"/>
            <a:t>Daily administration</a:t>
          </a:r>
          <a:endParaRPr lang="en-US" sz="1500" b="1" kern="1200" dirty="0"/>
        </a:p>
        <a:p>
          <a:pPr marL="114300" lvl="1" indent="-114300" algn="l" defTabSz="666750">
            <a:lnSpc>
              <a:spcPct val="90000"/>
            </a:lnSpc>
            <a:spcBef>
              <a:spcPct val="0"/>
            </a:spcBef>
            <a:spcAft>
              <a:spcPct val="15000"/>
            </a:spcAft>
            <a:buChar char="•"/>
          </a:pPr>
          <a:r>
            <a:rPr lang="en-US" sz="1500" b="1" kern="1200"/>
            <a:t>Adherence = Efficacy</a:t>
          </a:r>
          <a:endParaRPr lang="en-US" sz="1500" b="1" kern="1200" dirty="0"/>
        </a:p>
        <a:p>
          <a:pPr marL="114300" lvl="1" indent="-114300" algn="l" defTabSz="666750">
            <a:lnSpc>
              <a:spcPct val="90000"/>
            </a:lnSpc>
            <a:spcBef>
              <a:spcPct val="0"/>
            </a:spcBef>
            <a:spcAft>
              <a:spcPct val="15000"/>
            </a:spcAft>
            <a:buChar char="•"/>
          </a:pPr>
          <a:r>
            <a:rPr lang="en-US" sz="1500" b="1" kern="1200" dirty="0"/>
            <a:t>Ongoing assessment of sexual practices &amp; </a:t>
          </a:r>
          <a:r>
            <a:rPr lang="en-US" sz="1500" b="1" u="sng" kern="1200" dirty="0"/>
            <a:t>HIV vulnerability</a:t>
          </a:r>
        </a:p>
        <a:p>
          <a:pPr marL="114300" lvl="1" indent="-114300" algn="l" defTabSz="666750">
            <a:lnSpc>
              <a:spcPct val="90000"/>
            </a:lnSpc>
            <a:spcBef>
              <a:spcPct val="0"/>
            </a:spcBef>
            <a:spcAft>
              <a:spcPct val="15000"/>
            </a:spcAft>
            <a:buChar char="•"/>
          </a:pPr>
          <a:r>
            <a:rPr lang="en-US" sz="1500" b="1" u="sng" kern="1200" dirty="0"/>
            <a:t>Contingency plan with PEP (Post-Exposure Prophylaxis)</a:t>
          </a:r>
        </a:p>
      </dsp:txBody>
      <dsp:txXfrm rot="-5400000">
        <a:off x="4545245" y="863981"/>
        <a:ext cx="3045258" cy="221844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189D750-247A-4C80-8EA4-BAC62305FD2C}" type="datetimeFigureOut">
              <a:rPr lang="en-US" smtClean="0"/>
              <a:t>4/22/2019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1AAEA6F-6A0E-4FE3-A78D-15F87EAF086E}" type="slidenum">
              <a:rPr lang="en-US" smtClean="0"/>
              <a:t>‹#›</a:t>
            </a:fld>
            <a:endParaRPr lang="en-US" dirty="0"/>
          </a:p>
        </p:txBody>
      </p:sp>
    </p:spTree>
    <p:extLst>
      <p:ext uri="{BB962C8B-B14F-4D97-AF65-F5344CB8AC3E}">
        <p14:creationId xmlns:p14="http://schemas.microsoft.com/office/powerpoint/2010/main" val="120553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hs.gov/opa/reproductive-health/hiv-and-staying-healthy/index.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hiveonline.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Hello everyone and welcome to today's webinar, PrEP for HIV Prevention in Title X Funded Family Planning Sites. </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1</a:t>
            </a:fld>
            <a:endParaRPr lang="en-US" dirty="0"/>
          </a:p>
        </p:txBody>
      </p:sp>
    </p:spTree>
    <p:extLst>
      <p:ext uri="{BB962C8B-B14F-4D97-AF65-F5344CB8AC3E}">
        <p14:creationId xmlns:p14="http://schemas.microsoft.com/office/powerpoint/2010/main" val="154614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66612">
              <a:buFont typeface="Arial" panose="020B0604020202020204" pitchFamily="34" charset="0"/>
              <a:buChar char="•"/>
              <a:defRPr/>
            </a:pPr>
            <a:r>
              <a:rPr lang="en-US" b="0" dirty="0"/>
              <a:t>The </a:t>
            </a:r>
            <a:r>
              <a:rPr lang="en-US" sz="1300" dirty="0"/>
              <a:t>CDC has published clinical guidelines on the use of PrEP for HIV prevention. And this table summarizes the guidance for PrEP use for different groups. Now, we won't walk through this table in detail today. There will be an upcoming webinar in the training series on prescribing PrEP that will go into more detail on the clinical aspects of PrEP services.</a:t>
            </a:r>
            <a:endParaRPr lang="en-US" i="0" dirty="0"/>
          </a:p>
        </p:txBody>
      </p:sp>
      <p:sp>
        <p:nvSpPr>
          <p:cNvPr id="4" name="Slide Number Placeholder 3"/>
          <p:cNvSpPr>
            <a:spLocks noGrp="1"/>
          </p:cNvSpPr>
          <p:nvPr>
            <p:ph type="sldNum" sz="quarter" idx="10"/>
          </p:nvPr>
        </p:nvSpPr>
        <p:spPr/>
        <p:txBody>
          <a:bodyPr/>
          <a:lstStyle/>
          <a:p>
            <a:fld id="{31AAEA6F-6A0E-4FE3-A78D-15F87EAF086E}" type="slidenum">
              <a:rPr lang="en-US" smtClean="0"/>
              <a:t>10</a:t>
            </a:fld>
            <a:endParaRPr lang="en-US" dirty="0"/>
          </a:p>
        </p:txBody>
      </p:sp>
    </p:spTree>
    <p:extLst>
      <p:ext uri="{BB962C8B-B14F-4D97-AF65-F5344CB8AC3E}">
        <p14:creationId xmlns:p14="http://schemas.microsoft.com/office/powerpoint/2010/main" val="1085720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But what we will talk about today are the CDC guidelines for PrEP use among women specifically. So the clinical guidelines for PrEP recommend PrEP as one prevention option for women at substantial risk of HIV, defined as sexually active women</a:t>
            </a:r>
            <a:r>
              <a:rPr lang="en-US" sz="1300" baseline="0" dirty="0"/>
              <a:t> w</a:t>
            </a:r>
            <a:r>
              <a:rPr lang="en-US" sz="1300" dirty="0"/>
              <a:t>ithout an acute or established HIV infection who are not in a monogamous partnership with a recently tested HIV-negative partner and at least one of the following. </a:t>
            </a:r>
          </a:p>
          <a:p>
            <a:pPr marL="742950" lvl="1" indent="-285750">
              <a:buFont typeface="Arial" panose="020B0604020202020204" pitchFamily="34" charset="0"/>
              <a:buChar char="•"/>
            </a:pPr>
            <a:r>
              <a:rPr lang="en-US" sz="1300" dirty="0"/>
              <a:t>Infrequently uses condoms during sex with a partner of unknown HIV status who's known to be at substantial risk of HIV,</a:t>
            </a:r>
          </a:p>
          <a:p>
            <a:pPr marL="742950" lvl="1" indent="-285750">
              <a:buFont typeface="Arial" panose="020B0604020202020204" pitchFamily="34" charset="0"/>
              <a:buChar char="•"/>
            </a:pPr>
            <a:r>
              <a:rPr lang="en-US" sz="1300" dirty="0"/>
              <a:t>In an ongoing sexual relationship with an HIV-positive partner, or </a:t>
            </a:r>
          </a:p>
          <a:p>
            <a:pPr marL="742950" lvl="1" indent="-285750">
              <a:buFont typeface="Arial" panose="020B0604020202020204" pitchFamily="34" charset="0"/>
              <a:buChar char="•"/>
            </a:pPr>
            <a:r>
              <a:rPr lang="en-US" sz="1300" dirty="0"/>
              <a:t>With a recent bacterial sexually transmitted infection, specifically syphilis or gonorrhea, diagnosed or reported in the past six months.</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11</a:t>
            </a:fld>
            <a:endParaRPr lang="en-US" dirty="0"/>
          </a:p>
        </p:txBody>
      </p:sp>
    </p:spTree>
    <p:extLst>
      <p:ext uri="{BB962C8B-B14F-4D97-AF65-F5344CB8AC3E}">
        <p14:creationId xmlns:p14="http://schemas.microsoft.com/office/powerpoint/2010/main" val="210240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So as we continue to think about the CDC guidelines for PrEP use among women, we know that for women, although the HIV diagnoses have declined in recent years, more than 7,000 women received a new HIV diagnosis in the US in 2017, making them nearly 20% of the about 3,800 new HIV diagnoses in the country. And then we also know that for women of color, particularly African American and black women, have been disproportionally affected by HIV with African American women specifically accounting for almost 60% of new HIV diagnoses among women here in the United States in 2017.</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12</a:t>
            </a:fld>
            <a:endParaRPr lang="en-US" dirty="0"/>
          </a:p>
        </p:txBody>
      </p:sp>
    </p:spTree>
    <p:extLst>
      <p:ext uri="{BB962C8B-B14F-4D97-AF65-F5344CB8AC3E}">
        <p14:creationId xmlns:p14="http://schemas.microsoft.com/office/powerpoint/2010/main" val="397389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PrEP is one HIV prevention method that prevents opportunity to reduce new HIV infections among women. But there are still gaps in PrEP use for women specifically. So taking a look at this slide here, the CDC estimates that approximately 180,000 sexually active US women of reproductive age are potential candidates for PrEP which is more than half, actually about 70% of the heterosexual individuals, both men and women, in the US who may be potential candidates for PrEP or who have potential indications for PrEP according to the guidelines.</a:t>
            </a:r>
          </a:p>
          <a:p>
            <a:pPr marL="285750" indent="-285750" defTabSz="966612">
              <a:buFont typeface="Arial" panose="020B0604020202020204" pitchFamily="34" charset="0"/>
              <a:buChar char="•"/>
              <a:defRPr/>
            </a:pPr>
            <a:r>
              <a:rPr lang="en-US" sz="1300" dirty="0"/>
              <a:t>But we also know that awareness and uptake of PrEP among women at risk for HIV has been really limited. The most recent data in 2016 out of the 78,000 PrEP users in the United States, only 4.7% of those PrEP users were female. And then we can see in the graph on the right that although PrEP uptake in the US has increased significantly among men since 2012, the number of women starting PrEP has remained steadily low. And you can see here in the graph the males using PrEP in the green and then the women using PrEP in the blue. </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13</a:t>
            </a:fld>
            <a:endParaRPr lang="en-US" dirty="0"/>
          </a:p>
        </p:txBody>
      </p:sp>
    </p:spTree>
    <p:extLst>
      <p:ext uri="{BB962C8B-B14F-4D97-AF65-F5344CB8AC3E}">
        <p14:creationId xmlns:p14="http://schemas.microsoft.com/office/powerpoint/2010/main" val="219279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This is another graph from a recent CDC report and this one is particularly striking. Thi</a:t>
            </a:r>
            <a:r>
              <a:rPr lang="en-US" sz="1300" baseline="0" dirty="0"/>
              <a:t>s </a:t>
            </a:r>
            <a:r>
              <a:rPr lang="en-US" sz="1300" dirty="0"/>
              <a:t>chart shows the number of PrEP users in the US by sex and race and ethnicity. So, you can see here that there is a disproportionately low number of female PrEP users and also going back to what we discussed earlier, thinking about the disproportionate impact of HIV in communities of color, we know that while HIV disproportionately affects African Americans, PrEP initiation among women of color has been significantly lower than among white women. So when stratified by sex, out of the about 1,100 female PrEP users that there were a recent ethnicity data available for, about half were white, about a quarter were black and around 18% of those PrEP users were Hispanic. </a:t>
            </a:r>
            <a:endParaRPr lang="en-US" sz="1200" dirty="0"/>
          </a:p>
          <a:p>
            <a:pPr marL="285750" indent="-285750" defTabSz="966612">
              <a:buFont typeface="Arial" panose="020B0604020202020204" pitchFamily="34" charset="0"/>
              <a:buChar char="•"/>
              <a:defRPr/>
            </a:pPr>
            <a:r>
              <a:rPr lang="en-US" dirty="0"/>
              <a:t>When stratified by sex, among the 1,146 female PrEP users with race/ethnicity data, 554 (48.3%) were white, 297 (25.9%) were black, and 201 (17.5%) were Hispanic.</a:t>
            </a:r>
          </a:p>
          <a:p>
            <a:pPr defTabSz="966612">
              <a:defRPr/>
            </a:pP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14</a:t>
            </a:fld>
            <a:endParaRPr lang="en-US" dirty="0"/>
          </a:p>
        </p:txBody>
      </p:sp>
    </p:spTree>
    <p:extLst>
      <p:ext uri="{BB962C8B-B14F-4D97-AF65-F5344CB8AC3E}">
        <p14:creationId xmlns:p14="http://schemas.microsoft.com/office/powerpoint/2010/main" val="1843173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When we look at the barriers to PrEP awareness and access and uptake among women in particular, we see barriers for both women and for providers and family planning health systems. So for women, when we think about what those barriers to PrEP are, we know that there is generally a lack of knowledge or awareness about PrEP service. And one recent focus group actually found that women were dismayed and many of them actually angry or upset that they hadn't heard about PrEP before once they learned about it in the focus group.</a:t>
            </a:r>
          </a:p>
          <a:p>
            <a:pPr marL="285750" indent="-285750" defTabSz="966612">
              <a:buFont typeface="Arial" panose="020B0604020202020204" pitchFamily="34" charset="0"/>
              <a:buChar char="•"/>
              <a:defRPr/>
            </a:pPr>
            <a:r>
              <a:rPr lang="en-US" sz="1300" dirty="0"/>
              <a:t>We know that for women, thinking about PrEP services, HIV stigma and perceptions of HIV risk can also present a barrier to care. Women potentially may not recognize their own HIV risk or may potentially feel ashamed or stigmatized when discussing some of those factors. We know that many women do have really great relationships with their providers and with their family planning providers and particularly, and many women say that their family planning providers are a primary source of information and services and resources for them.</a:t>
            </a:r>
          </a:p>
          <a:p>
            <a:pPr marL="285750" indent="-285750" defTabSz="966612">
              <a:buFont typeface="Arial" panose="020B0604020202020204" pitchFamily="34" charset="0"/>
              <a:buChar char="•"/>
              <a:defRPr/>
            </a:pPr>
            <a:r>
              <a:rPr lang="en-US" sz="1300" dirty="0"/>
              <a:t>But there are still many women who may experience discomfort discussing their sexual activity with a provider or medical mistrust. And of course, the cost of PrEP services, we know, can be a barrier to many women. And then on the other side, for family planning providers and care systems, there are also barriers to being able to offer PrEP services, including lack of time during patient visits, cost concerns and lack of provider education.</a:t>
            </a:r>
          </a:p>
          <a:p>
            <a:endParaRPr lang="en-US" dirty="0"/>
          </a:p>
        </p:txBody>
      </p:sp>
      <p:sp>
        <p:nvSpPr>
          <p:cNvPr id="4" name="Slide Number Placeholder 3"/>
          <p:cNvSpPr>
            <a:spLocks noGrp="1"/>
          </p:cNvSpPr>
          <p:nvPr>
            <p:ph type="sldNum" sz="quarter" idx="5"/>
          </p:nvPr>
        </p:nvSpPr>
        <p:spPr/>
        <p:txBody>
          <a:bodyPr/>
          <a:lstStyle/>
          <a:p>
            <a:fld id="{31AAEA6F-6A0E-4FE3-A78D-15F87EAF086E}" type="slidenum">
              <a:rPr lang="en-US" smtClean="0"/>
              <a:t>15</a:t>
            </a:fld>
            <a:endParaRPr lang="en-US" dirty="0"/>
          </a:p>
        </p:txBody>
      </p:sp>
    </p:spTree>
    <p:extLst>
      <p:ext uri="{BB962C8B-B14F-4D97-AF65-F5344CB8AC3E}">
        <p14:creationId xmlns:p14="http://schemas.microsoft.com/office/powerpoint/2010/main" val="3846238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When we come back to the question with this understanding, why are we talking about PrEP in family planning services? So, we know that Title X family planning sites are a primary source of care for many women, serving about 3.5 million women every year in the country. Family planning providers in particular have extensive experience providing sexual and reproductive health counseling, education and services and truly are exceptionally qualified to provide HIV prevention services to women, while incorporating each clients' individual health goals and individual health care decisions.</a:t>
            </a:r>
          </a:p>
          <a:p>
            <a:pPr marL="285750" indent="-285750" defTabSz="966612">
              <a:buFont typeface="Arial" panose="020B0604020202020204" pitchFamily="34" charset="0"/>
              <a:buChar char="•"/>
              <a:defRPr/>
            </a:pPr>
            <a:r>
              <a:rPr lang="en-US" sz="1300" dirty="0"/>
              <a:t>Studies also show, like I mentioned earlier, that women do consider family planning sites a preferred source for information about PrEP and access to services. And Title X sites and family planning sites really do have a key opportunity to start to think about and address those gaps in PrEP access and awareness among women by considering integrating PrEP services into their existing HIV prevention services which often include HIV and STI education, testing and referral, risk reduction, counseling and many other services.</a:t>
            </a:r>
          </a:p>
          <a:p>
            <a:pPr marL="285750" indent="-285750" defTabSz="966612">
              <a:buFont typeface="Arial" panose="020B0604020202020204" pitchFamily="34" charset="0"/>
              <a:buChar char="•"/>
              <a:defRPr/>
            </a:pPr>
            <a:r>
              <a:rPr lang="en-US" sz="1300" dirty="0"/>
              <a:t>And in fact, many Title X sites are already offering PrEP services and starting to integrate it into their HIV prevention services. </a:t>
            </a:r>
          </a:p>
          <a:p>
            <a:pPr marL="285750" indent="-285750" defTabSz="966612">
              <a:buFont typeface="Arial" panose="020B0604020202020204" pitchFamily="34" charset="0"/>
              <a:buChar char="•"/>
              <a:defRPr/>
            </a:pPr>
            <a:r>
              <a:rPr lang="en-US" sz="1300" dirty="0"/>
              <a:t>Emily Finley at the Women's Care Center at Drexel Obstetrics and Gynecology will now share with us about the PrEP program at their site. </a:t>
            </a:r>
          </a:p>
        </p:txBody>
      </p:sp>
      <p:sp>
        <p:nvSpPr>
          <p:cNvPr id="4" name="Slide Number Placeholder 3"/>
          <p:cNvSpPr>
            <a:spLocks noGrp="1"/>
          </p:cNvSpPr>
          <p:nvPr>
            <p:ph type="sldNum" sz="quarter" idx="10"/>
          </p:nvPr>
        </p:nvSpPr>
        <p:spPr/>
        <p:txBody>
          <a:bodyPr/>
          <a:lstStyle/>
          <a:p>
            <a:fld id="{31AAEA6F-6A0E-4FE3-A78D-15F87EAF086E}" type="slidenum">
              <a:rPr lang="en-US" smtClean="0"/>
              <a:t>16</a:t>
            </a:fld>
            <a:endParaRPr lang="en-US" dirty="0"/>
          </a:p>
        </p:txBody>
      </p:sp>
    </p:spTree>
    <p:extLst>
      <p:ext uri="{BB962C8B-B14F-4D97-AF65-F5344CB8AC3E}">
        <p14:creationId xmlns:p14="http://schemas.microsoft.com/office/powerpoint/2010/main" val="3142593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300" dirty="0"/>
              <a:t>(Emily Finley, I'm Community Health Educator at Drexel Medicine Women's Care Center in Philadelphia)</a:t>
            </a:r>
          </a:p>
          <a:p>
            <a:pPr marL="285750" indent="-285750">
              <a:buFont typeface="Arial" panose="020B0604020202020204" pitchFamily="34" charset="0"/>
              <a:buChar char="•"/>
            </a:pPr>
            <a:r>
              <a:rPr lang="en-US" sz="1300" dirty="0"/>
              <a:t>Today, I'll be talking a bit about our PrEP services at our family planning site. </a:t>
            </a:r>
            <a:endParaRPr lang="en-US" dirty="0"/>
          </a:p>
        </p:txBody>
      </p:sp>
      <p:sp>
        <p:nvSpPr>
          <p:cNvPr id="4" name="Slide Number Placeholder 3"/>
          <p:cNvSpPr>
            <a:spLocks noGrp="1"/>
          </p:cNvSpPr>
          <p:nvPr>
            <p:ph type="sldNum" sz="quarter" idx="5"/>
          </p:nvPr>
        </p:nvSpPr>
        <p:spPr/>
        <p:txBody>
          <a:bodyPr/>
          <a:lstStyle/>
          <a:p>
            <a:fld id="{31AAEA6F-6A0E-4FE3-A78D-15F87EAF086E}" type="slidenum">
              <a:rPr lang="en-US" smtClean="0"/>
              <a:t>17</a:t>
            </a:fld>
            <a:endParaRPr lang="en-US" dirty="0"/>
          </a:p>
        </p:txBody>
      </p:sp>
    </p:spTree>
    <p:extLst>
      <p:ext uri="{BB962C8B-B14F-4D97-AF65-F5344CB8AC3E}">
        <p14:creationId xmlns:p14="http://schemas.microsoft.com/office/powerpoint/2010/main" val="292903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SzPct val="80000"/>
              <a:buFont typeface="Arial" panose="020B0604020202020204" pitchFamily="34" charset="0"/>
              <a:buChar char="•"/>
              <a:defRPr/>
            </a:pPr>
            <a:r>
              <a:rPr lang="en-US" sz="1300" dirty="0"/>
              <a:t>Drexel Women's Care Center is an outpatient OBGYN and family planning clinic located in Center City Philadelphia. We're part of Drexel University College of Medicine network and we receive Title X funding through AccessMatters, which is our grantee for Southeastern Pennsylvania. Our appointment hours are Monday through Friday, 8 AM to 4 PM. </a:t>
            </a:r>
          </a:p>
          <a:p>
            <a:pPr marL="285750" indent="-285750" defTabSz="966612">
              <a:buSzPct val="80000"/>
              <a:buFont typeface="Arial" panose="020B0604020202020204" pitchFamily="34" charset="0"/>
              <a:buChar char="•"/>
              <a:defRPr/>
            </a:pPr>
            <a:r>
              <a:rPr lang="en-US" sz="1300" dirty="0"/>
              <a:t>In 2018, we had about 3,433 Title X patients in total and most of our family planning clients are in the age range of 25 to 29, about a third, and then about one fifth are 20 to 24. Another 18% are 30 to 34. So those are the ages that we're most reaching. 98% of our family planning clients are female. And they're also predominantly black and African American, two thirds are black and African American, about 14% are white, 9% Hispanic Latino and 4% Asian. And we are reaching low income users, 99% of our clientele were at 100% federal poverty or lower in 2018. </a:t>
            </a:r>
            <a:endParaRPr lang="en-US"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1AAEA6F-6A0E-4FE3-A78D-15F87EAF086E}" type="slidenum">
              <a:rPr lang="en-US" smtClean="0"/>
              <a:t>18</a:t>
            </a:fld>
            <a:endParaRPr lang="en-US" dirty="0"/>
          </a:p>
        </p:txBody>
      </p:sp>
    </p:spTree>
    <p:extLst>
      <p:ext uri="{BB962C8B-B14F-4D97-AF65-F5344CB8AC3E}">
        <p14:creationId xmlns:p14="http://schemas.microsoft.com/office/powerpoint/2010/main" val="714513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At Women's Care Center, we offer the full range of PrEP services on site so that includes counseling, risk assessment, prescription services and follow-up services. The eligibility at our site is pretty broad. But it includes recent history of STI, an interest in PrEP if the client comes in requesting PrEP, any HIV risk which would include having an HIV-positive partner, injection drug use, inconsistent condom use, transactional sex and other risks. </a:t>
            </a:r>
          </a:p>
          <a:p>
            <a:pPr marL="285750" indent="-285750">
              <a:buFont typeface="Arial" panose="020B0604020202020204" pitchFamily="34" charset="0"/>
              <a:buChar char="•"/>
            </a:pPr>
            <a:r>
              <a:rPr lang="en-US" sz="1300" dirty="0"/>
              <a:t>Our PrEP services are available to all eligible patients, both by appointment and we also offer counseling on a walking basis. And prescription services are provided the same day as the counseling occurs or within 48 hours. We try to get the prescription as quickly as possible. So the key staff that we utilize are two full-time family planning counselors, provide initial counseling and risk assessment. Our medical assistant collect the patient labs at the baseline visit and follow-up visits. Our OBGYN clinicians provide additional counseling, risk assessment and do the prescribing.</a:t>
            </a:r>
          </a:p>
          <a:p>
            <a:pPr marL="285750" indent="-285750">
              <a:buFont typeface="Arial" panose="020B0604020202020204" pitchFamily="34" charset="0"/>
              <a:buChar char="•"/>
            </a:pPr>
            <a:r>
              <a:rPr lang="en-US" sz="1300" dirty="0"/>
              <a:t>The Health Educator which is myself assists with enrollment in Gilead Advancing Access programs. Those are programs for people who may not be able to afford their PrEP, whether because they have high copays or because they are uninsured. So there are programs to assist with that. And then we also have a Drexel Medicine, a PrEP navigator who provides follow-up support and adherence counseling for all of our patients who have been prescribed </a:t>
            </a:r>
            <a:r>
              <a:rPr lang="en-US" sz="1300" dirty="0" err="1"/>
              <a:t>PrEP.</a:t>
            </a:r>
            <a:r>
              <a:rPr lang="en-US" sz="1300" dirty="0"/>
              <a:t> </a:t>
            </a:r>
          </a:p>
        </p:txBody>
      </p:sp>
      <p:sp>
        <p:nvSpPr>
          <p:cNvPr id="4" name="Slide Number Placeholder 3"/>
          <p:cNvSpPr>
            <a:spLocks noGrp="1"/>
          </p:cNvSpPr>
          <p:nvPr>
            <p:ph type="sldNum" sz="quarter" idx="10"/>
          </p:nvPr>
        </p:nvSpPr>
        <p:spPr/>
        <p:txBody>
          <a:bodyPr/>
          <a:lstStyle/>
          <a:p>
            <a:fld id="{31AAEA6F-6A0E-4FE3-A78D-15F87EAF086E}" type="slidenum">
              <a:rPr lang="en-US" smtClean="0"/>
              <a:t>19</a:t>
            </a:fld>
            <a:endParaRPr lang="en-US" dirty="0"/>
          </a:p>
        </p:txBody>
      </p:sp>
    </p:spTree>
    <p:extLst>
      <p:ext uri="{BB962C8B-B14F-4D97-AF65-F5344CB8AC3E}">
        <p14:creationId xmlns:p14="http://schemas.microsoft.com/office/powerpoint/2010/main" val="359600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The objectives of today's webinar are to discuss the role of Title X family planning clinics in assuring access to PrEP services in their communities</a:t>
            </a:r>
            <a:r>
              <a:rPr lang="en-US" sz="1300" baseline="0" dirty="0"/>
              <a:t>; d</a:t>
            </a:r>
            <a:r>
              <a:rPr lang="en-US" sz="1300" dirty="0"/>
              <a:t>escribe the implementation of the PrEP program at a Title X-funded site; and introduce two new family planning specific resources for PrEP service decision making and implementation.</a:t>
            </a:r>
          </a:p>
        </p:txBody>
      </p:sp>
      <p:sp>
        <p:nvSpPr>
          <p:cNvPr id="4" name="Slide Number Placeholder 3"/>
          <p:cNvSpPr>
            <a:spLocks noGrp="1"/>
          </p:cNvSpPr>
          <p:nvPr>
            <p:ph type="sldNum" sz="quarter" idx="10"/>
          </p:nvPr>
        </p:nvSpPr>
        <p:spPr/>
        <p:txBody>
          <a:bodyPr/>
          <a:lstStyle/>
          <a:p>
            <a:fld id="{31AAEA6F-6A0E-4FE3-A78D-15F87EAF086E}" type="slidenum">
              <a:rPr lang="en-US" smtClean="0"/>
              <a:t>2</a:t>
            </a:fld>
            <a:endParaRPr lang="en-US" dirty="0"/>
          </a:p>
        </p:txBody>
      </p:sp>
    </p:spTree>
    <p:extLst>
      <p:ext uri="{BB962C8B-B14F-4D97-AF65-F5344CB8AC3E}">
        <p14:creationId xmlns:p14="http://schemas.microsoft.com/office/powerpoint/2010/main" val="3422929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66612">
              <a:buFont typeface="Arial" panose="020B0604020202020204" pitchFamily="34" charset="0"/>
              <a:buChar char="•"/>
              <a:defRPr/>
            </a:pPr>
            <a:r>
              <a:rPr lang="en-US" b="0" dirty="0"/>
              <a:t>This </a:t>
            </a:r>
            <a:r>
              <a:rPr lang="en-US" sz="1300" dirty="0"/>
              <a:t>is an example of some PrEP materials that we made for our providers. So this is the front and back of a postcard that we made that runs through the checklist of eligibility, basic education about PrEP, the labs that are required before the prescription is given, how to document PrEP in the chart which is important for an insurers, confirming the negative HIV, connecting with the PrEP navigator and then doing those three month follow-up visits. So we have that both in the checklist format and then on the other side, this flowchart format.</a:t>
            </a:r>
          </a:p>
          <a:p>
            <a:pPr marL="171450" indent="-171450" defTabSz="966612">
              <a:buFont typeface="Arial" panose="020B0604020202020204" pitchFamily="34" charset="0"/>
              <a:buChar char="•"/>
              <a:defRPr/>
            </a:pPr>
            <a:r>
              <a:rPr lang="en-US" sz="1300" dirty="0"/>
              <a:t>And that's just designed as a pocket card for our clinicians to carry with them throughout the day and if they have someone requesting PrEP or they're recommending PrEP, they can run through that checklist really easily. And we found that to be a really great tool.</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20</a:t>
            </a:fld>
            <a:endParaRPr lang="en-US" dirty="0"/>
          </a:p>
        </p:txBody>
      </p:sp>
    </p:spTree>
    <p:extLst>
      <p:ext uri="{BB962C8B-B14F-4D97-AF65-F5344CB8AC3E}">
        <p14:creationId xmlns:p14="http://schemas.microsoft.com/office/powerpoint/2010/main" val="1145216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So, why did we decide to offer PrEP at our family planning clinic? Well, we knew that our female clients really weren't getting equitable access to PrEP services in Philadelphia and as you saw from the charts that Nikita showed earlier, that's really a nationwide issue. So, in 2017 to 2018, we received a grant from Gilead, the manufacturer of PrEP through AccessMatters to provide PrEP education and counseling to over 400 family planning clients.</a:t>
            </a:r>
          </a:p>
          <a:p>
            <a:pPr marL="285750" indent="-285750">
              <a:buFont typeface="Arial" panose="020B0604020202020204" pitchFamily="34" charset="0"/>
              <a:buChar char="•"/>
            </a:pPr>
            <a:r>
              <a:rPr lang="en-US" sz="1300" dirty="0"/>
              <a:t>So that grant was a really great incentive to help us get our programming off the ground and get our training off the ground and really start educating our patients. And Women's Care Center is the only site in the Drexel Medicine network that offers comprehensive family planning services to clients who are uninsured or receiving public insurance. And those are really key clients to reach and clients who may be at higher risk for HIV and also may have additional barriers to accessing health services. So it's very important to reach those clients.</a:t>
            </a:r>
          </a:p>
          <a:p>
            <a:pPr marL="285750" indent="-285750">
              <a:buFont typeface="Arial" panose="020B0604020202020204" pitchFamily="34" charset="0"/>
              <a:buChar char="•"/>
            </a:pPr>
            <a:r>
              <a:rPr lang="en-US" sz="1300" dirty="0"/>
              <a:t>The benefits of our program are the clients are receiving PrEP from providers that they already know and trust. We offer a one stop shop for well woman exams, contraception, prenatal care, HIV/STI testing and </a:t>
            </a:r>
            <a:r>
              <a:rPr lang="en-US" sz="1300" dirty="0" err="1"/>
              <a:t>PrEP.</a:t>
            </a:r>
            <a:r>
              <a:rPr lang="en-US" sz="1300" dirty="0"/>
              <a:t> So we don't send our PrEP patients to a different clinic just for that one thing. Our providers have developed comfort and expertise in offering </a:t>
            </a:r>
            <a:r>
              <a:rPr lang="en-US" sz="1300" dirty="0" err="1"/>
              <a:t>PrEP.</a:t>
            </a:r>
            <a:r>
              <a:rPr lang="en-US" sz="1300" dirty="0"/>
              <a:t> And women in Philadelphia now have greater access to PrEP through our clinic.</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21</a:t>
            </a:fld>
            <a:endParaRPr lang="en-US" dirty="0"/>
          </a:p>
        </p:txBody>
      </p:sp>
    </p:spTree>
    <p:extLst>
      <p:ext uri="{BB962C8B-B14F-4D97-AF65-F5344CB8AC3E}">
        <p14:creationId xmlns:p14="http://schemas.microsoft.com/office/powerpoint/2010/main" val="115328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We did run into some challenges when we launched our PrEP program. One challenge we had was that providers felt uncomfortable prescribing </a:t>
            </a:r>
            <a:r>
              <a:rPr lang="en-US" sz="1300" dirty="0" err="1"/>
              <a:t>PrEP.</a:t>
            </a:r>
            <a:r>
              <a:rPr lang="en-US" sz="1300" dirty="0"/>
              <a:t> And some of the things we would hear would be concerns about PrEP being an HIV medicine and maybe being higher risk or how do I do a risk assessment? And so we used that as an opportunity to do a lot of training. So with support from AccessMatters, we were able to offer monthly trainings to prescribing clinicians and family planning councilors on all steps of our PrEP protocol. And we also made sure that our support staff so that was the medical assistants, the call center, receptionist, anyone with patient interaction, also received training on our PrEP program.</a:t>
            </a:r>
          </a:p>
          <a:p>
            <a:pPr marL="285750" indent="-285750" defTabSz="966612">
              <a:buFont typeface="Arial" panose="020B0604020202020204" pitchFamily="34" charset="0"/>
              <a:buChar char="•"/>
              <a:defRPr/>
            </a:pPr>
            <a:r>
              <a:rPr lang="en-US" sz="1300" dirty="0"/>
              <a:t>So a second challenge we had was that our patients were also unfamiliar with PrEP. Most often, we would ask a patient, "Have you heard of PrEP?" And they would say, "No, I have no idea what you're talking about." And we know that PrEP hasn't really been marketed that vigorously, especially to women, at this point. I think that's starting to change.</a:t>
            </a:r>
          </a:p>
          <a:p>
            <a:pPr marL="285750" indent="-285750" defTabSz="966612">
              <a:buFont typeface="Arial" panose="020B0604020202020204" pitchFamily="34" charset="0"/>
              <a:buChar char="•"/>
              <a:defRPr/>
            </a:pPr>
            <a:r>
              <a:rPr lang="en-US" sz="1300" dirty="0"/>
              <a:t>But, we use that as an opportunity to offer PrEP counseling, alongside our family planning and HIV/STI test counseling that we were already doing. So, our family planning counselors were trained to discuss PrEP and as I said before, we also started offering PrEP counseling as a walk in service. So we have walk in services five days a week and they fill out a sheet that says I want an HIV test, I want a chlamydia, gonorrhea test, I want a pregnancy test. And then we also added a bullet point that said I would like to learn more about PrEP, the HIV prevention pill. So that's integrated into those other walking services and patients can request that. And then we also started producing some posters and educational materials to have on site. </a:t>
            </a:r>
          </a:p>
          <a:p>
            <a:pPr marL="285750" indent="-285750" defTabSz="966612">
              <a:buFont typeface="Arial" panose="020B0604020202020204" pitchFamily="34" charset="0"/>
              <a:buChar char="•"/>
              <a:defRPr/>
            </a:pPr>
            <a:r>
              <a:rPr lang="en-US" sz="1300" dirty="0"/>
              <a:t>The third challenge that we encountered was that our patients who did start PrEP often wouldn't be retained in care. So there would be no-shows for follow-up visits and our clinicians weren't sure why. Maybe it was because their circumstances changed and they felt they were no longer at risk for HIV. Maybe they had side effects that they weren't comfortable with. Maybe they got to the pharmacy and it was too expensive and they never even filled their prescription. These are all different scenarios that can happen but we wanted to figure out what was going on with that.</a:t>
            </a:r>
          </a:p>
          <a:p>
            <a:pPr marL="285750" indent="-285750" defTabSz="966612">
              <a:buFont typeface="Arial" panose="020B0604020202020204" pitchFamily="34" charset="0"/>
              <a:buChar char="•"/>
              <a:defRPr/>
            </a:pPr>
            <a:r>
              <a:rPr lang="en-US" sz="1300" dirty="0"/>
              <a:t>So Drexel Medicine hired a PrEP navigator to provide follow-up support and adherence counseling to our clients with a PrEP prescription. So that person actually works for the entire Drexel Medicine network, not just Women's Care Center.  But it's a really great support when clinicians don't have time to follow up with patients so rigorously. Okay.</a:t>
            </a:r>
            <a:endParaRPr lang="en-US" sz="1300" dirty="0">
              <a:solidFill>
                <a:srgbClr val="002060"/>
              </a:solidFill>
              <a:latin typeface="Arial" panose="020B0604020202020204" pitchFamily="34" charset="0"/>
              <a:cs typeface="Arial" panose="020B0604020202020204" pitchFamily="34" charset="0"/>
            </a:endParaRPr>
          </a:p>
          <a:p>
            <a:pPr defTabSz="966612">
              <a:defRPr/>
            </a:pPr>
            <a:endParaRPr lang="en-US" sz="13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1AAEA6F-6A0E-4FE3-A78D-15F87EAF086E}" type="slidenum">
              <a:rPr lang="en-US" smtClean="0"/>
              <a:t>22</a:t>
            </a:fld>
            <a:endParaRPr lang="en-US" dirty="0"/>
          </a:p>
        </p:txBody>
      </p:sp>
    </p:spTree>
    <p:extLst>
      <p:ext uri="{BB962C8B-B14F-4D97-AF65-F5344CB8AC3E}">
        <p14:creationId xmlns:p14="http://schemas.microsoft.com/office/powerpoint/2010/main" val="2061312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One lesson we learned is to offer PrEP training to all staff, not just counselors and clinicians. You know, make sure that your whole team understands the PrEP services offered at your site or at least understands how to refer a patient in. Really, anyone who is having any contact with a patient or potential patient should have familiarity with the site offering.</a:t>
            </a:r>
          </a:p>
          <a:p>
            <a:pPr marL="285750" indent="-285750">
              <a:buFont typeface="Arial" panose="020B0604020202020204" pitchFamily="34" charset="0"/>
              <a:buChar char="•"/>
            </a:pPr>
            <a:r>
              <a:rPr lang="en-US" sz="1300" dirty="0"/>
              <a:t>And then also the second point is to take a proactive approach to client education. So not waiting for clients to ask about PrEP because we know that a lot of people still haven't heard of it. So we try to ask them. "Do you know about PrEP, the daily pill that prevents HIV?“</a:t>
            </a:r>
            <a:endParaRPr lang="en-US" sz="1500" dirty="0"/>
          </a:p>
          <a:p>
            <a:pPr marL="285750" indent="-285750">
              <a:buFont typeface="Arial" panose="020B0604020202020204" pitchFamily="34" charset="0"/>
              <a:buChar char="•"/>
            </a:pPr>
            <a:r>
              <a:rPr lang="en-US" sz="1300" dirty="0"/>
              <a:t>Our third lesson is to supply PrEP education materials to clients and providers. You can create your own or download existing resources. I know there are a lot of great resources at HIVE and other places. And it's important to use materials that reflect your population, whether you're trying to reach more women, trans people, people of color, etc. It's really important to have your populations reflected in those materials.</a:t>
            </a:r>
            <a:endParaRPr lang="en-US" sz="1500" dirty="0"/>
          </a:p>
          <a:p>
            <a:pPr marL="285750" indent="-285750">
              <a:buFont typeface="Arial" panose="020B0604020202020204" pitchFamily="34" charset="0"/>
              <a:buChar char="•"/>
            </a:pPr>
            <a:r>
              <a:rPr lang="en-US" sz="1300" dirty="0"/>
              <a:t>And then the fourth lesson or tip is to designate a PrEP navigator or PrEP champion for your site, someone who can field workflow questions from staff and tracks PrEP clients for follow-up. And then finally, it's important not to forget PEP, post-exposure prophylaxis. So some clients coming in requesting PrEP may actually be candidates for PEP if they've had an HIV exposure in the past 72 hours. So it's really important to train clinicians to screen appropriately for the HIV exposure so that they can refer for PEP services if that's what's required.</a:t>
            </a:r>
            <a:endParaRPr lang="en-US" sz="2500" dirty="0">
              <a:solidFill>
                <a:srgbClr val="002060"/>
              </a:solidFill>
              <a:latin typeface="Arial" panose="020B0604020202020204" pitchFamily="34" charset="0"/>
              <a:cs typeface="Arial" panose="020B0604020202020204" pitchFamily="34" charset="0"/>
            </a:endParaRPr>
          </a:p>
          <a:p>
            <a:pPr marL="0" lvl="1">
              <a:lnSpc>
                <a:spcPct val="150000"/>
              </a:lnSpc>
              <a:buSzPct val="80000"/>
            </a:pPr>
            <a:endParaRPr lang="en-US" sz="2100" dirty="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23</a:t>
            </a:fld>
            <a:endParaRPr lang="en-US" dirty="0"/>
          </a:p>
        </p:txBody>
      </p:sp>
    </p:spTree>
    <p:extLst>
      <p:ext uri="{BB962C8B-B14F-4D97-AF65-F5344CB8AC3E}">
        <p14:creationId xmlns:p14="http://schemas.microsoft.com/office/powerpoint/2010/main" val="3660889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AAEA6F-6A0E-4FE3-A78D-15F87EAF086E}" type="slidenum">
              <a:rPr lang="en-US" smtClean="0"/>
              <a:t>24</a:t>
            </a:fld>
            <a:endParaRPr lang="en-US" dirty="0"/>
          </a:p>
        </p:txBody>
      </p:sp>
    </p:spTree>
    <p:extLst>
      <p:ext uri="{BB962C8B-B14F-4D97-AF65-F5344CB8AC3E}">
        <p14:creationId xmlns:p14="http://schemas.microsoft.com/office/powerpoint/2010/main" val="4113272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We are now going to be discussing two new family planning specific PrEP resources for deciding on PrEP services and implementing PrEP services at your site. One is the Decision Making Guide for the Provision of PrEP services in Title X sites and the other is the Family Planning Provider PrEP toolkit. </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25</a:t>
            </a:fld>
            <a:endParaRPr lang="en-US" dirty="0"/>
          </a:p>
        </p:txBody>
      </p:sp>
    </p:spTree>
    <p:extLst>
      <p:ext uri="{BB962C8B-B14F-4D97-AF65-F5344CB8AC3E}">
        <p14:creationId xmlns:p14="http://schemas.microsoft.com/office/powerpoint/2010/main" val="337858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OPA has recently published a Decision Making Guide for the Provision of PrEP services and this is a new resource to help Title X family planning sites make evidence-informed decisions about their role in assuring access to PrEP for HIV prevention services in their communities. This Decision Making Guide, again, it's specific to family planning settings. It was developed to inform decision making in Title X funded organizations but it may also be applicable to other settings where family planning services are offered.</a:t>
            </a:r>
          </a:p>
          <a:p>
            <a:pPr marL="285750" indent="-285750" defTabSz="966612">
              <a:buFont typeface="Arial" panose="020B0604020202020204" pitchFamily="34" charset="0"/>
              <a:buChar char="•"/>
              <a:defRPr/>
            </a:pPr>
            <a:r>
              <a:rPr lang="en-US" sz="1300" dirty="0"/>
              <a:t>And this Decision Making Guide is really an opportunity for family planning settings to take a holistic look at their organizational capacity and consider whether or not it is appropriate to offer PrEP and at what level of service would make the most sense for the site. So it's really great for organizations that are not offering PrEP services yet but are thinking about offering </a:t>
            </a:r>
            <a:r>
              <a:rPr lang="en-US" sz="1300" dirty="0" err="1"/>
              <a:t>PrEP.</a:t>
            </a:r>
            <a:r>
              <a:rPr lang="en-US" sz="1300" dirty="0"/>
              <a:t> And even for sites that are offering PrEP services but thinking about maybe offering a different level, maybe you're offering referral services but considering whether it makes sense to actually offer the full range of services on site. This Decision Making Guide walks through each of those options.</a:t>
            </a:r>
          </a:p>
          <a:p>
            <a:endParaRPr lang="en-US" dirty="0"/>
          </a:p>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26</a:t>
            </a:fld>
            <a:endParaRPr lang="en-US" dirty="0"/>
          </a:p>
        </p:txBody>
      </p:sp>
    </p:spTree>
    <p:extLst>
      <p:ext uri="{BB962C8B-B14F-4D97-AF65-F5344CB8AC3E}">
        <p14:creationId xmlns:p14="http://schemas.microsoft.com/office/powerpoint/2010/main" val="4142340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The Decision Making Guide is really an organizational level Decision Making Guide and it walks through four key decision making factors for PrEP services. So the Decision Making Guide starts off by talking about PrEP programs and partnerships and the importance of assessing the existing programs and partners in your service area. For example, we know that some family planning sites are in areas where maybe the PrEP providers in the area are saturated and there are plenty of PrEP providers in the area that women and your clients would feel comfortable going to. So maybe it makes sense in that case to set up a partnership and become a referral site. </a:t>
            </a:r>
          </a:p>
          <a:p>
            <a:pPr marL="285750" indent="-285750">
              <a:buFont typeface="Arial" panose="020B0604020202020204" pitchFamily="34" charset="0"/>
              <a:buChar char="•"/>
            </a:pPr>
            <a:r>
              <a:rPr lang="en-US" sz="1300" dirty="0"/>
              <a:t>There are many family planning sites that are in service areas where there really aren't a lot of other PrEP programs in the area. And so maybe this is an opportunity for that family planning site to start to offer PrEP services.</a:t>
            </a:r>
          </a:p>
          <a:p>
            <a:pPr marL="285750" indent="-285750">
              <a:buFont typeface="Arial" panose="020B0604020202020204" pitchFamily="34" charset="0"/>
              <a:buChar char="•"/>
            </a:pPr>
            <a:r>
              <a:rPr lang="en-US" sz="1300" dirty="0"/>
              <a:t>The Decision Making Guide also talks about service capacity. So thinking about your capacity for offering PrEP services, based on the site's unique structural and functional qualities. And sorry, some of that's getting cut off at the end. But thinking about, what does it actually take to set up PrEP services, can we do the initial baseline assessments? What do we need to do to prescribe? What does the follow-up look like and do we have the capacity to do that at our site?</a:t>
            </a:r>
          </a:p>
          <a:p>
            <a:pPr marL="285750" indent="-285750">
              <a:buFont typeface="Arial" panose="020B0604020202020204" pitchFamily="34" charset="0"/>
              <a:buChar char="•"/>
            </a:pPr>
            <a:r>
              <a:rPr lang="en-US" sz="1300" dirty="0"/>
              <a:t>Thinking about staff readiness is also in their Decision Making Guide and working to identify and understand the level of readiness among clinic leadership, clinicians and staff and thinking about what the training needs are there. And then finally, the Decision Making Guide will also walk through thinking about a cost assessment and making sure that as you're making decisions about PrEP, the site does understand the cost of PrEP services to both the client and the site and understands the resources that are out there to help with those costs.</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27</a:t>
            </a:fld>
            <a:endParaRPr lang="en-US" dirty="0"/>
          </a:p>
        </p:txBody>
      </p:sp>
    </p:spTree>
    <p:extLst>
      <p:ext uri="{BB962C8B-B14F-4D97-AF65-F5344CB8AC3E}">
        <p14:creationId xmlns:p14="http://schemas.microsoft.com/office/powerpoint/2010/main" val="3550643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pPr>
            <a:r>
              <a:rPr lang="en-US" sz="1300" dirty="0"/>
              <a:t>This is just a screenshot of what the Decision Making Guide looks like. So each section of the Guide is based on those four factors that I just walked through. PrEP program, service capacity, staff readiness and cost assessment. And then each section of the Guide also features an interactive worksheet for you to document notes and action items and also suggest some action items that a family planning clinic could take after reading each of these sections.</a:t>
            </a:r>
          </a:p>
          <a:p>
            <a:endParaRPr lang="en-US" dirty="0"/>
          </a:p>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28</a:t>
            </a:fld>
            <a:endParaRPr lang="en-US" dirty="0"/>
          </a:p>
        </p:txBody>
      </p:sp>
    </p:spTree>
    <p:extLst>
      <p:ext uri="{BB962C8B-B14F-4D97-AF65-F5344CB8AC3E}">
        <p14:creationId xmlns:p14="http://schemas.microsoft.com/office/powerpoint/2010/main" val="617205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After reviewing each section of the Decision Making Guide, there is also a decision making checklist at the end of that Guide. And the checklist is really intended to be kind of an organizational assessment tool to help you in family planning settings to assess the appropriate level of PrEP service provision for their site. Of course, Title X sites, they're always encouraged to make PrEP service provision decisions that fit their own specific context, capacity and needs. And this checklist goes back to each of those four areas and asks you to do kind of an organizational assessment for each topic. Would we rank ourselves low in this area, medium or high for each of these four sections? </a:t>
            </a:r>
          </a:p>
        </p:txBody>
      </p:sp>
      <p:sp>
        <p:nvSpPr>
          <p:cNvPr id="4" name="Slide Number Placeholder 3"/>
          <p:cNvSpPr>
            <a:spLocks noGrp="1"/>
          </p:cNvSpPr>
          <p:nvPr>
            <p:ph type="sldNum" sz="quarter" idx="10"/>
          </p:nvPr>
        </p:nvSpPr>
        <p:spPr/>
        <p:txBody>
          <a:bodyPr/>
          <a:lstStyle/>
          <a:p>
            <a:fld id="{31AAEA6F-6A0E-4FE3-A78D-15F87EAF086E}" type="slidenum">
              <a:rPr lang="en-US" smtClean="0"/>
              <a:t>29</a:t>
            </a:fld>
            <a:endParaRPr lang="en-US" dirty="0"/>
          </a:p>
        </p:txBody>
      </p:sp>
    </p:spTree>
    <p:extLst>
      <p:ext uri="{BB962C8B-B14F-4D97-AF65-F5344CB8AC3E}">
        <p14:creationId xmlns:p14="http://schemas.microsoft.com/office/powerpoint/2010/main" val="406954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Office of Population Affairs is under the direction of the Deputy Assistant Secretary for Population Affairs (DASPA), whose responsibilities include implementation of the mandated provisions of the categorical family planning grant program, Title X of the Public Health Service Act.</a:t>
            </a:r>
          </a:p>
          <a:p>
            <a:pPr marL="171450" indent="-171450">
              <a:buFont typeface="Arial" panose="020B0604020202020204" pitchFamily="34" charset="0"/>
              <a:buChar char="•"/>
            </a:pPr>
            <a:r>
              <a:rPr lang="en-US" baseline="0" dirty="0"/>
              <a:t>The office serves as the focal point to advise the Secretary and the Assistant Secretary for Health on a wide range of reproductive health topics, including adolescent pregnancy, family planning, and sterilization, as well as other population issues.</a:t>
            </a:r>
          </a:p>
          <a:p>
            <a:pPr marL="171450" indent="-171450">
              <a:buFont typeface="Arial" panose="020B0604020202020204" pitchFamily="34" charset="0"/>
              <a:buChar char="•"/>
            </a:pPr>
            <a:r>
              <a:rPr lang="en-US" dirty="0"/>
              <a:t>Title X is the only federal program dedicated solely to the provision of family planning and related preventive services.</a:t>
            </a:r>
          </a:p>
        </p:txBody>
      </p:sp>
      <p:sp>
        <p:nvSpPr>
          <p:cNvPr id="4" name="Slide Number Placeholder 3"/>
          <p:cNvSpPr>
            <a:spLocks noGrp="1"/>
          </p:cNvSpPr>
          <p:nvPr>
            <p:ph type="sldNum" sz="quarter" idx="10"/>
          </p:nvPr>
        </p:nvSpPr>
        <p:spPr/>
        <p:txBody>
          <a:bodyPr/>
          <a:lstStyle/>
          <a:p>
            <a:fld id="{31AAEA6F-6A0E-4FE3-A78D-15F87EAF086E}" type="slidenum">
              <a:rPr lang="en-US" smtClean="0"/>
              <a:t>3</a:t>
            </a:fld>
            <a:endParaRPr lang="en-US" dirty="0"/>
          </a:p>
        </p:txBody>
      </p:sp>
    </p:spTree>
    <p:extLst>
      <p:ext uri="{BB962C8B-B14F-4D97-AF65-F5344CB8AC3E}">
        <p14:creationId xmlns:p14="http://schemas.microsoft.com/office/powerpoint/2010/main" val="2228923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Then once you were complete that tool, that Decision Making Guide would then recommend a potential appropriate level of services from either offering PrEP counseling, risk assessment and referral services on site, the second level would be PrEP counseling, risk assessment prescription services on site and then referring out for those follow-up services. And the third level would be similar to what Emily described at Drexel, offering the full range of PrEP services on site. So doing the assessment, writing the prescription and doing the follow-up services on site.</a:t>
            </a:r>
          </a:p>
        </p:txBody>
      </p:sp>
      <p:sp>
        <p:nvSpPr>
          <p:cNvPr id="4" name="Slide Number Placeholder 3"/>
          <p:cNvSpPr>
            <a:spLocks noGrp="1"/>
          </p:cNvSpPr>
          <p:nvPr>
            <p:ph type="sldNum" sz="quarter" idx="10"/>
          </p:nvPr>
        </p:nvSpPr>
        <p:spPr/>
        <p:txBody>
          <a:bodyPr/>
          <a:lstStyle/>
          <a:p>
            <a:fld id="{31AAEA6F-6A0E-4FE3-A78D-15F87EAF086E}" type="slidenum">
              <a:rPr lang="en-US" smtClean="0"/>
              <a:t>30</a:t>
            </a:fld>
            <a:endParaRPr lang="en-US" dirty="0"/>
          </a:p>
        </p:txBody>
      </p:sp>
    </p:spTree>
    <p:extLst>
      <p:ext uri="{BB962C8B-B14F-4D97-AF65-F5344CB8AC3E}">
        <p14:creationId xmlns:p14="http://schemas.microsoft.com/office/powerpoint/2010/main" val="2236891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This new resource is available on the OPA website. It is on the HIV and staying healthy page. The web link is here and after the webinar, you all will receive the slides and also have this link. So if you're interested in looking at the Decision Making Guide, it is now available and it's on OPA's website. </a:t>
            </a:r>
            <a:r>
              <a:rPr lang="en-US" sz="1200" b="1" i="0" dirty="0">
                <a:hlinkClick r:id="rId3"/>
              </a:rPr>
              <a:t>https://www.hhs.gov/opa/reproductive-health/hiv-and-staying-healthy/index.html</a:t>
            </a:r>
            <a:endParaRPr lang="en-US" sz="1200" i="0" dirty="0"/>
          </a:p>
        </p:txBody>
      </p:sp>
      <p:sp>
        <p:nvSpPr>
          <p:cNvPr id="4" name="Slide Number Placeholder 3"/>
          <p:cNvSpPr>
            <a:spLocks noGrp="1"/>
          </p:cNvSpPr>
          <p:nvPr>
            <p:ph type="sldNum" sz="quarter" idx="10"/>
          </p:nvPr>
        </p:nvSpPr>
        <p:spPr/>
        <p:txBody>
          <a:bodyPr/>
          <a:lstStyle/>
          <a:p>
            <a:fld id="{31AAEA6F-6A0E-4FE3-A78D-15F87EAF086E}" type="slidenum">
              <a:rPr lang="en-US" smtClean="0"/>
              <a:t>31</a:t>
            </a:fld>
            <a:endParaRPr lang="en-US" dirty="0"/>
          </a:p>
        </p:txBody>
      </p:sp>
    </p:spTree>
    <p:extLst>
      <p:ext uri="{BB962C8B-B14F-4D97-AF65-F5344CB8AC3E}">
        <p14:creationId xmlns:p14="http://schemas.microsoft.com/office/powerpoint/2010/main" val="2065530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612">
              <a:buFont typeface="Arial" panose="020B0604020202020204" pitchFamily="34" charset="0"/>
              <a:buNone/>
              <a:defRPr/>
            </a:pPr>
            <a:r>
              <a:rPr lang="en-US" sz="1300" b="0" dirty="0"/>
              <a:t>(Shannon Weber, Director of HIVE)</a:t>
            </a:r>
          </a:p>
          <a:p>
            <a:pPr marL="285750" indent="-285750" defTabSz="966612">
              <a:buFont typeface="Arial" panose="020B0604020202020204" pitchFamily="34" charset="0"/>
              <a:buChar char="•"/>
              <a:defRPr/>
            </a:pPr>
            <a:r>
              <a:rPr lang="en-US" sz="1300" dirty="0"/>
              <a:t>Wee began offering PrEP to women in and around pregnancy in 2010. And not long after the FDA approval, we started the gaps in both information as well as uptake for PrEP for women. </a:t>
            </a:r>
          </a:p>
          <a:p>
            <a:pPr marL="285750" indent="-285750" defTabSz="966612">
              <a:buFont typeface="Arial" panose="020B0604020202020204" pitchFamily="34" charset="0"/>
              <a:buChar char="•"/>
              <a:defRPr/>
            </a:pPr>
            <a:r>
              <a:rPr lang="en-US" sz="1300" dirty="0"/>
              <a:t>We started a collaboration with the San Francisco Department of Public Health Capacity Building Program and the Title X National Clinical Training Center to develop a toolkit for family planning providers. And our idea was that we had a website which is hiveonline.org where we were starting to document the early PrEP implementation tools and sharing them with folks and look for a way that we could work together to create something that lived online that could be updated as the field emerged and make it rapidly available to clinicians who wanted to do this important work.</a:t>
            </a:r>
          </a:p>
          <a:p>
            <a:pPr marL="285750" indent="-285750" defTabSz="966612">
              <a:buFont typeface="Arial" panose="020B0604020202020204" pitchFamily="34" charset="0"/>
              <a:buChar char="•"/>
              <a:defRPr/>
            </a:pPr>
            <a:r>
              <a:rPr lang="en-US" sz="1300" dirty="0"/>
              <a:t>HIVE online link:   </a:t>
            </a:r>
            <a:r>
              <a:rPr lang="en-US" sz="1200" u="sng" kern="1200" dirty="0">
                <a:solidFill>
                  <a:schemeClr val="tx1"/>
                </a:solidFill>
                <a:effectLst/>
                <a:latin typeface="+mn-lt"/>
                <a:ea typeface="+mn-ea"/>
                <a:cs typeface="+mn-cs"/>
                <a:hlinkClick r:id="rId3"/>
              </a:rPr>
              <a:t>HIVEonline.org</a:t>
            </a:r>
            <a:r>
              <a:rPr lang="en-US" sz="1200" kern="1200" dirty="0">
                <a:solidFill>
                  <a:schemeClr val="tx1"/>
                </a:solidFill>
                <a:effectLst/>
                <a:latin typeface="+mn-lt"/>
                <a:ea typeface="+mn-ea"/>
                <a:cs typeface="+mn-cs"/>
              </a:rPr>
              <a:t> </a:t>
            </a:r>
            <a:endParaRPr lang="en-US" sz="1300" dirty="0"/>
          </a:p>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32</a:t>
            </a:fld>
            <a:endParaRPr lang="en-US" dirty="0"/>
          </a:p>
        </p:txBody>
      </p:sp>
    </p:spTree>
    <p:extLst>
      <p:ext uri="{BB962C8B-B14F-4D97-AF65-F5344CB8AC3E}">
        <p14:creationId xmlns:p14="http://schemas.microsoft.com/office/powerpoint/2010/main" val="1143959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t>Why</a:t>
            </a:r>
            <a:r>
              <a:rPr lang="en-US" sz="1200" b="0" baseline="0" dirty="0"/>
              <a:t> </a:t>
            </a:r>
            <a:r>
              <a:rPr lang="en-US" sz="1300" dirty="0"/>
              <a:t>do we focus on the family planning clinics? Well, we know that 40% of women access reproductive health care only, making family planning clinics a logical and efficient location for offering PrEP to women. Family planning providers are also uniquely skilled to offer these options with the shared decision making model. And early focus groups, which have continued to be true to the focus groups that are still done today, women say that they want to hear about PrEP from their family planning providers.</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33</a:t>
            </a:fld>
            <a:endParaRPr lang="en-US" dirty="0"/>
          </a:p>
        </p:txBody>
      </p:sp>
    </p:spTree>
    <p:extLst>
      <p:ext uri="{BB962C8B-B14F-4D97-AF65-F5344CB8AC3E}">
        <p14:creationId xmlns:p14="http://schemas.microsoft.com/office/powerpoint/2010/main" val="2081527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Prevention of STIs, including HIV, is a core part of providing quality family planning services. So, in 2015, as part of this collaboration, we conducted a national survey with family planning providers to learn more about their knowledge, attitudes and beliefs about PrEP and HIV prevention. 495 providers across the country completed the survey, I wonder if that's any of you who are on this call today. If so, thank you for participating. And we found that providers at that time had a limited knowledge about </a:t>
            </a:r>
            <a:r>
              <a:rPr lang="en-US" sz="1300" dirty="0" err="1"/>
              <a:t>PrEP.</a:t>
            </a:r>
            <a:r>
              <a:rPr lang="en-US" sz="1300" dirty="0"/>
              <a:t> About one third of providers were able to correctly identify PrEP and the providers identified a lack of training as the main barrier to PrEP implementation. The majority of the folks who responded also said that they wanted more education about </a:t>
            </a:r>
            <a:r>
              <a:rPr lang="en-US" sz="1300" dirty="0" err="1"/>
              <a:t>PrEP.</a:t>
            </a:r>
            <a:r>
              <a:rPr lang="en-US" sz="1300" dirty="0"/>
              <a:t> And this is what led us to believe that developing this online toolkit could be helpful. </a:t>
            </a:r>
            <a:endParaRPr lang="en-US" sz="1200" baseline="0" dirty="0"/>
          </a:p>
          <a:p>
            <a:pPr marL="285750" indent="-285750" defTabSz="966612">
              <a:buFont typeface="Arial" panose="020B0604020202020204" pitchFamily="34" charset="0"/>
              <a:buChar char="•"/>
              <a:defRPr/>
            </a:pPr>
            <a:r>
              <a:rPr lang="en-US" sz="1300" kern="1200" dirty="0">
                <a:solidFill>
                  <a:schemeClr val="tx1"/>
                </a:solidFill>
                <a:latin typeface="+mn-lt"/>
                <a:ea typeface="+mn-ea"/>
                <a:cs typeface="+mn-cs"/>
              </a:rPr>
              <a:t>Shown in graphic:  Consumer PrEP Awareness = Increasing demand for PrEP (red left arrow), and Provider PrEP Awareness = Increasing supply of PrEP (green right arrow)</a:t>
            </a:r>
          </a:p>
          <a:p>
            <a:endParaRPr lang="en-US" sz="13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A72E29-22E5-CB4F-A026-05BF1599068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556463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In creating the toolkit, though, we are super aware that family planning clinics are busy clinical encounters that address multiple health priorities in a limited amount of time. And so trying to integrate a new service into this environment can feel daunting, particularly when PrEP provision may require navigation for benefit coverage for clients who are underinsured or uninsured. And there is more frequent lab testing and follow-up than other family planning services.</a:t>
            </a:r>
          </a:p>
          <a:p>
            <a:pPr marL="285750" indent="-285750" defTabSz="966612">
              <a:buFont typeface="Arial" panose="020B0604020202020204" pitchFamily="34" charset="0"/>
              <a:buChar char="•"/>
              <a:defRPr/>
            </a:pPr>
            <a:r>
              <a:rPr lang="en-US" sz="1300" dirty="0"/>
              <a:t>Even figuring out how to screen for HIV vulnerability can seem like an overwhelming task, given that there is no validated questions that accurately assess a woman's risk in the US. In addition to these structural challenges, providers and clinic staff require training on both the medical provision of </a:t>
            </a:r>
            <a:r>
              <a:rPr lang="en-US" sz="1300" dirty="0" err="1"/>
              <a:t>PrEP.</a:t>
            </a:r>
            <a:r>
              <a:rPr lang="en-US" sz="1300" dirty="0"/>
              <a:t> While it's not overly complicated, it does require familiarity, it is something new. And also in counseling on the variety of HIV prevention options so that it can be done from that shared decision making approach. And while many family planning providers agree that PrEP is part of their scope, they do want more training. </a:t>
            </a:r>
            <a:endParaRPr kumimoji="0" lang="en-US" altLang="en-US" b="0" i="0" u="none" strike="noStrike" cap="none" normalizeH="0" baseline="0" dirty="0">
              <a:ln>
                <a:noFill/>
              </a:ln>
              <a:solidFill>
                <a:schemeClr val="tx1"/>
              </a:solidFill>
              <a:effectLst/>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9EB3033-672E-4708-A001-B59D213F17A5}" type="slidenum">
              <a:rPr lang="en-US" smtClean="0"/>
              <a:t>35</a:t>
            </a:fld>
            <a:endParaRPr lang="en-US"/>
          </a:p>
        </p:txBody>
      </p:sp>
    </p:spTree>
    <p:extLst>
      <p:ext uri="{BB962C8B-B14F-4D97-AF65-F5344CB8AC3E}">
        <p14:creationId xmlns:p14="http://schemas.microsoft.com/office/powerpoint/2010/main" val="3408207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483306">
              <a:buFont typeface="Arial" panose="020B0604020202020204" pitchFamily="34" charset="0"/>
              <a:buChar char="•"/>
              <a:defRPr/>
            </a:pPr>
            <a:r>
              <a:rPr lang="en-US" sz="1300" dirty="0"/>
              <a:t>We do know and want to build upon the fact that family planning staff already have the skillset. So quick starting contraception is similar to the concept of same day </a:t>
            </a:r>
            <a:r>
              <a:rPr lang="en-US" sz="1300" dirty="0" err="1"/>
              <a:t>PrEP.</a:t>
            </a:r>
            <a:r>
              <a:rPr lang="en-US" sz="1300" dirty="0"/>
              <a:t> So in both, we want to be reasonably sure that in one case the person isn't pregnant and in the other case, the person doesn't have HIV and they take advantage of the fact that the person is in the clinic today and wants to get started on a prevention method. And so we worked to build out components of this toolkit, utilizing the structure that family planning providers are already familiar with.</a:t>
            </a:r>
          </a:p>
          <a:p>
            <a:pPr marL="285750" indent="-285750" defTabSz="483306">
              <a:buFont typeface="Arial" panose="020B0604020202020204" pitchFamily="34" charset="0"/>
              <a:buChar char="•"/>
              <a:defRPr/>
            </a:pPr>
            <a:r>
              <a:rPr lang="en-US" sz="1300" kern="1200" dirty="0">
                <a:solidFill>
                  <a:schemeClr val="tx1"/>
                </a:solidFill>
                <a:latin typeface="+mn-lt"/>
                <a:ea typeface="+mn-ea"/>
                <a:cs typeface="+mn-cs"/>
              </a:rPr>
              <a:t>Shown in graphic:  OCP (Oral Contraceptive Pill): Daily administration, Adherence = Efficacy, Ongoing assessment of sexual practices &amp; pregnancy intention, Contingency plan with emergency contraception (left blue arrow), and PrEP (Pre-Exposure Prophylaxis): Daily administration, Adherence = Efficacy, Ongoing assessment of sexual practices &amp; HIV vulnerability, Contingency plan with PEP (Post-Exposure Prophylaxis) (right orange arrow)</a:t>
            </a:r>
          </a:p>
          <a:p>
            <a:endParaRPr lang="en-US" dirty="0"/>
          </a:p>
        </p:txBody>
      </p:sp>
      <p:sp>
        <p:nvSpPr>
          <p:cNvPr id="4" name="Slide Number Placeholder 3"/>
          <p:cNvSpPr>
            <a:spLocks noGrp="1"/>
          </p:cNvSpPr>
          <p:nvPr>
            <p:ph type="sldNum" sz="quarter" idx="10"/>
          </p:nvPr>
        </p:nvSpPr>
        <p:spPr/>
        <p:txBody>
          <a:bodyPr/>
          <a:lstStyle/>
          <a:p>
            <a:fld id="{C1F7FE31-C99D-1C41-98B6-B2BE7275DB2A}" type="slidenum">
              <a:rPr lang="en-US" smtClean="0"/>
              <a:t>36</a:t>
            </a:fld>
            <a:endParaRPr lang="en-US"/>
          </a:p>
        </p:txBody>
      </p:sp>
    </p:spTree>
    <p:extLst>
      <p:ext uri="{BB962C8B-B14F-4D97-AF65-F5344CB8AC3E}">
        <p14:creationId xmlns:p14="http://schemas.microsoft.com/office/powerpoint/2010/main" val="2424015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The Family Planning Provider Toolkit aims to support proper implementation, based on existing tools and resources and the toolkit links out to tips on eligibility, reimbursement, clinic flows, roles and many other nuts and bolts what you need to know to operationalize PrEP. But the toolkit goes a step further. It encourages conversation and learning, it encourages relationship building and shared decision making when we interact with patients. And it's really pushing us all to examine what our role is, wherever we are in the process in bringing PrEP to women nationwide.</a:t>
            </a:r>
          </a:p>
          <a:p>
            <a:pPr marL="285750" indent="-285750" defTabSz="966612">
              <a:buFont typeface="Arial" panose="020B0604020202020204" pitchFamily="34" charset="0"/>
              <a:buChar char="•"/>
              <a:defRPr/>
            </a:pPr>
            <a:r>
              <a:rPr lang="en-US" sz="1300" dirty="0"/>
              <a:t>This really calls on those of us who are here right now to be champions within our clinics and environment and figure out how we can best support patients and PrEP users in stepping forward and also by telling their story.</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37</a:t>
            </a:fld>
            <a:endParaRPr lang="en-US" dirty="0"/>
          </a:p>
        </p:txBody>
      </p:sp>
    </p:spTree>
    <p:extLst>
      <p:ext uri="{BB962C8B-B14F-4D97-AF65-F5344CB8AC3E}">
        <p14:creationId xmlns:p14="http://schemas.microsoft.com/office/powerpoint/2010/main" val="1900802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We created the</a:t>
            </a:r>
            <a:r>
              <a:rPr lang="en-US" sz="1300" baseline="0" dirty="0"/>
              <a:t> toolkit </a:t>
            </a:r>
            <a:r>
              <a:rPr lang="en-US" sz="1300" dirty="0"/>
              <a:t>in this format that has this accordion field and we're able then to build it out as if it was like a notebook, taking you from start to finish for the questions that people may have about what it takes to implement PrEP. So for example, under HIV testing and PrEP, there will be a little blurb and then resources. PrEP prescribing, there's resources for clinicians including expert consultation.</a:t>
            </a:r>
          </a:p>
          <a:p>
            <a:pPr marL="285750" indent="-285750" defTabSz="966612">
              <a:buFont typeface="Arial" panose="020B0604020202020204" pitchFamily="34" charset="0"/>
              <a:buChar char="•"/>
              <a:defRPr/>
            </a:pPr>
            <a:r>
              <a:rPr lang="en-US" sz="1300" dirty="0" err="1"/>
              <a:t>ollow</a:t>
            </a:r>
            <a:r>
              <a:rPr lang="en-US" sz="1300" dirty="0"/>
              <a:t>-up and adherence, about reimbursement. One of the pieces that became quite clear to us as we were developing the toolkit, though, and we even noticed this in the webinar today is that we talk a lot about the disparity, the health disparity and racial equity. </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38</a:t>
            </a:fld>
            <a:endParaRPr lang="en-US" dirty="0"/>
          </a:p>
        </p:txBody>
      </p:sp>
    </p:spTree>
    <p:extLst>
      <p:ext uri="{BB962C8B-B14F-4D97-AF65-F5344CB8AC3E}">
        <p14:creationId xmlns:p14="http://schemas.microsoft.com/office/powerpoint/2010/main" val="2186393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As part of building out the toolkit, we also created this Towards Health Equity: Addressing Racial and Ethnic Disparities in HIV page. And as part of that, try to create and collate as part of our webinar series, resources that we can use on an individual, at a clinic level and at a system's level to help address the racial disparity gap that exists and really put us on track and accountable for working towards health equity.</a:t>
            </a:r>
          </a:p>
          <a:p>
            <a:pPr marL="285750" indent="-285750" defTabSz="966612">
              <a:buFont typeface="Arial" panose="020B0604020202020204" pitchFamily="34" charset="0"/>
              <a:buChar char="•"/>
              <a:defRPr/>
            </a:pPr>
            <a:r>
              <a:rPr lang="en-US" sz="1300" dirty="0"/>
              <a:t>In conclusion, I want to say that HIVE, we've been at the forefront and very passionate about this and in so many ways, it's been a reflection of you and the good work that you're doing. So all of this that we've been able to create has been in collaboration with lots of feedback from folks and I want to definitely acknowledge that you are all part of HIVE and part of this work. </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39</a:t>
            </a:fld>
            <a:endParaRPr lang="en-US" dirty="0"/>
          </a:p>
        </p:txBody>
      </p:sp>
    </p:spTree>
    <p:extLst>
      <p:ext uri="{BB962C8B-B14F-4D97-AF65-F5344CB8AC3E}">
        <p14:creationId xmlns:p14="http://schemas.microsoft.com/office/powerpoint/2010/main" val="184529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There are approximately 90 service grantees in the Title X Service Grantee Network including state, territorial, tribal, county or local health agencies, universities, faith-based and community-based nonprofit agency and roughly 4,000 family planning clinics in the 50 states, the District of Columbia, and eight US territories and jurisdictions. The Title X networks serve over four million clients annually with family planning and related preventive healthcare services.</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4</a:t>
            </a:fld>
            <a:endParaRPr lang="en-US" dirty="0"/>
          </a:p>
        </p:txBody>
      </p:sp>
    </p:spTree>
    <p:extLst>
      <p:ext uri="{BB962C8B-B14F-4D97-AF65-F5344CB8AC3E}">
        <p14:creationId xmlns:p14="http://schemas.microsoft.com/office/powerpoint/2010/main" val="1037725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I also want to acknowledge that while women are behind in PrEP uptake and knowledge, we're also really diverse in our needs and I will really want to challenge each of us to acknowledge that we have this important work to do and it's really now is the time for us to do it to make sure that women in all of our varieties have access to PrEP. </a:t>
            </a:r>
          </a:p>
        </p:txBody>
      </p:sp>
      <p:sp>
        <p:nvSpPr>
          <p:cNvPr id="4" name="Slide Number Placeholder 3"/>
          <p:cNvSpPr>
            <a:spLocks noGrp="1"/>
          </p:cNvSpPr>
          <p:nvPr>
            <p:ph type="sldNum" sz="quarter" idx="10"/>
          </p:nvPr>
        </p:nvSpPr>
        <p:spPr/>
        <p:txBody>
          <a:bodyPr/>
          <a:lstStyle/>
          <a:p>
            <a:fld id="{64A72E29-22E5-CB4F-A026-05BF1599068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135750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To</a:t>
            </a:r>
            <a:r>
              <a:rPr lang="en-US" sz="1300" baseline="0" dirty="0"/>
              <a:t> recap, </a:t>
            </a:r>
            <a:r>
              <a:rPr lang="en-US" sz="1300" dirty="0"/>
              <a:t>the first in a series of webinars about PrEP and the implementation of those webinars will take place over the next few months. So please stay tuned for that. </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937657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All resources are posted on fpntc.org</a:t>
            </a:r>
            <a:r>
              <a:rPr lang="en-US" sz="1300" baseline="0" dirty="0"/>
              <a:t> </a:t>
            </a:r>
          </a:p>
          <a:p>
            <a:pPr marL="285750" indent="-285750">
              <a:buFont typeface="Arial" panose="020B0604020202020204" pitchFamily="34" charset="0"/>
              <a:buChar char="•"/>
            </a:pPr>
            <a:r>
              <a:rPr lang="en-US" sz="1300" dirty="0"/>
              <a:t>Thank you</a:t>
            </a:r>
          </a:p>
        </p:txBody>
      </p:sp>
      <p:sp>
        <p:nvSpPr>
          <p:cNvPr id="4" name="Slide Number Placeholder 3"/>
          <p:cNvSpPr>
            <a:spLocks noGrp="1"/>
          </p:cNvSpPr>
          <p:nvPr>
            <p:ph type="sldNum" sz="quarter" idx="10"/>
          </p:nvPr>
        </p:nvSpPr>
        <p:spPr/>
        <p:txBody>
          <a:bodyPr/>
          <a:lstStyle/>
          <a:p>
            <a:fld id="{31AAEA6F-6A0E-4FE3-A78D-15F87EAF086E}" type="slidenum">
              <a:rPr lang="en-US" smtClean="0"/>
              <a:t>42</a:t>
            </a:fld>
            <a:endParaRPr lang="en-US" dirty="0"/>
          </a:p>
        </p:txBody>
      </p:sp>
    </p:spTree>
    <p:extLst>
      <p:ext uri="{BB962C8B-B14F-4D97-AF65-F5344CB8AC3E}">
        <p14:creationId xmlns:p14="http://schemas.microsoft.com/office/powerpoint/2010/main" val="338235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In 2014, OPA and CDC released the MMWR providing quality family planning services or QFP. These recommendations outline how to provide family planning services, defining what services should be offered in the family planning visit and describing how to do so. Supporting consistent application of quality care across settings and provider types and translate research into practice, so the most evidence-based approaches are used. The intended audience is all providers of family planning services including Title X grantee. In the QFP, STD and HIV services are considered family planning services because they improve the health of both men and women and can inform a person's ability to conceive or to have a healthy birth outcome.</a:t>
            </a:r>
          </a:p>
          <a:p>
            <a:pPr marL="285750" indent="-285750" defTabSz="966612">
              <a:buFont typeface="Arial" panose="020B0604020202020204" pitchFamily="34" charset="0"/>
              <a:buChar char="•"/>
              <a:defRPr/>
            </a:pPr>
            <a:r>
              <a:rPr lang="en-US" sz="1300" dirty="0"/>
              <a:t>And all Title X funded agencies are required to provide, at a minimum, HIV/AIDS prevention education, including education on risks and infection prevention and testing, either onsite or by referral. Family planning clients who are at risk or an STD should be screened for HIV and other STD in accordance with CDC's STD treatment guidelines.</a:t>
            </a:r>
          </a:p>
          <a:p>
            <a:pPr marL="285750" indent="-285750" defTabSz="966612">
              <a:buFont typeface="Arial" panose="020B0604020202020204" pitchFamily="34" charset="0"/>
              <a:buChar char="•"/>
              <a:defRPr/>
            </a:pPr>
            <a:r>
              <a:rPr lang="en-US" sz="1300" dirty="0"/>
              <a:t>Pre-exposure prophylaxis, which is the topic of today's webinar, also offers an option for those clients who are at risk for an HIV infection. And the family planning visit provides a key opportunity to educate the clients about HIV prevention and about </a:t>
            </a:r>
            <a:r>
              <a:rPr lang="en-US" sz="1300" dirty="0" err="1"/>
              <a:t>PrEP.</a:t>
            </a:r>
            <a:r>
              <a:rPr lang="en-US" sz="1300" dirty="0"/>
              <a:t> And many family planning service sites are already offering PrEP services. We understand that not all Title X service sites or family planning providers will have the need or capacity to offer PrEP in their clinic service site. Our goal is to help family planning providers improve awareness and access to PrEP services for their community. </a:t>
            </a:r>
          </a:p>
          <a:p>
            <a:pPr marL="285750" indent="-285750" defTabSz="966612">
              <a:buFont typeface="Arial" panose="020B0604020202020204" pitchFamily="34" charset="0"/>
              <a:buChar char="•"/>
              <a:defRPr/>
            </a:pPr>
            <a:r>
              <a:rPr lang="en-US" dirty="0"/>
              <a:t>Shown in the graphic:  First tier of family planning services include: contraceptive services, pregnancy testing and counseling, achieving pregnancy, basic infertility services, preconception health, and sexually transmitted disease services. Second tier includes related preventive health services (e.g., screening for breast and cervical cancer). Services also include other preventive health services (e.g., screening for lipid disorders).</a:t>
            </a:r>
          </a:p>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5</a:t>
            </a:fld>
            <a:endParaRPr lang="en-US" dirty="0"/>
          </a:p>
        </p:txBody>
      </p:sp>
    </p:spTree>
    <p:extLst>
      <p:ext uri="{BB962C8B-B14F-4D97-AF65-F5344CB8AC3E}">
        <p14:creationId xmlns:p14="http://schemas.microsoft.com/office/powerpoint/2010/main" val="50662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spcBef>
                <a:spcPts val="317"/>
              </a:spcBef>
              <a:spcAft>
                <a:spcPts val="317"/>
              </a:spcAft>
              <a:buFont typeface="Arial" panose="020B0604020202020204" pitchFamily="34" charset="0"/>
              <a:buChar char="•"/>
              <a:defRPr/>
            </a:pPr>
            <a:r>
              <a:rPr lang="en-US" sz="1300" dirty="0"/>
              <a:t>So what is pre-exposure prophylaxis or PrEP? PrEP is a once-a-day pill that has been demonstrated to reduce the risk of HIV infection up to 92% when taken as directed. In 2014, the US Public Health Service released the first comprehensive clinical practice guidelines for PrEP which were developed by a federal inter-agency working group led by Centers for Disease Control and Prevention. The guidelines recommend PrEP as one option for sexually active adult MSM, adult heterosexually active men, adult injection drug users and heterosexually active women at substantial risk of HIV acquisition.</a:t>
            </a:r>
          </a:p>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6</a:t>
            </a:fld>
            <a:endParaRPr lang="en-US" dirty="0"/>
          </a:p>
        </p:txBody>
      </p:sp>
    </p:spTree>
    <p:extLst>
      <p:ext uri="{BB962C8B-B14F-4D97-AF65-F5344CB8AC3E}">
        <p14:creationId xmlns:p14="http://schemas.microsoft.com/office/powerpoint/2010/main" val="391681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66612">
              <a:buFont typeface="Arial" panose="020B0604020202020204" pitchFamily="34" charset="0"/>
              <a:buChar char="•"/>
              <a:defRPr/>
            </a:pPr>
            <a:r>
              <a:rPr lang="en-US" sz="1300" dirty="0"/>
              <a:t>In 2015, a research team at the University of California, San Francisco, the National Clinical Training Center for Family Planning and HIVE conducted a national survey with family planning providers to learn more about providers' knowledge and attitudes towards PrEP for HIV prevention. 495 providers completed the survey and it was found that providers had limited knowledge about </a:t>
            </a:r>
            <a:r>
              <a:rPr lang="en-US" sz="1300" dirty="0" err="1"/>
              <a:t>PrEP.</a:t>
            </a:r>
            <a:r>
              <a:rPr lang="en-US" sz="1300" dirty="0"/>
              <a:t> About 1/3 of providers were able to correctly identify PrEP, correctly state the efficacy of PrEP in clinical trials and choose the correct HIV test to evaluate a client with a recent exposure.</a:t>
            </a:r>
          </a:p>
          <a:p>
            <a:pPr marL="285750" indent="-285750" defTabSz="966612">
              <a:buFont typeface="Arial" panose="020B0604020202020204" pitchFamily="34" charset="0"/>
              <a:buChar char="•"/>
              <a:defRPr/>
            </a:pPr>
            <a:r>
              <a:rPr lang="en-US" sz="1300" dirty="0"/>
              <a:t>About 1/3 of the providers responding to the survey had ever seen any PrEP guidelines, including those by the CDC, the American College of Obstetricians and Gynecologists and the New York State Department of Health. The survey also found that the majority of respondents wanted more education about PrEP, sparking additional efforts from OPA to provide resources and tools for PrEP in family planning settings.</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7</a:t>
            </a:fld>
            <a:endParaRPr lang="en-US" dirty="0"/>
          </a:p>
        </p:txBody>
      </p:sp>
    </p:spTree>
    <p:extLst>
      <p:ext uri="{BB962C8B-B14F-4D97-AF65-F5344CB8AC3E}">
        <p14:creationId xmlns:p14="http://schemas.microsoft.com/office/powerpoint/2010/main" val="271139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0" baseline="0" dirty="0" err="1"/>
              <a:t>Cynda</a:t>
            </a:r>
            <a:r>
              <a:rPr lang="en-US" b="0" baseline="0" dirty="0"/>
              <a:t> Hall: </a:t>
            </a:r>
          </a:p>
          <a:p>
            <a:endParaRPr lang="en-US" dirty="0"/>
          </a:p>
          <a:p>
            <a:r>
              <a:rPr lang="en-US" sz="1300" dirty="0"/>
              <a:t>	Today's webinar along with the tools that will be shared in this webinar are resources to learn more about PrEP and providing PrEP services. Along with this kickoff webinar, OPA will also host a training webinar series on several PrEP training topics, including prescribing PrEP in family planning sites in May 2019, financing PrEP services in family planning sites in June 2019, innovative models for PrEP programs in family planning sites in July 2019, and leveraging partnerships for PrEP in family planning sites in August 2019. </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8</a:t>
            </a:fld>
            <a:endParaRPr lang="en-US" dirty="0"/>
          </a:p>
        </p:txBody>
      </p:sp>
    </p:spTree>
    <p:extLst>
      <p:ext uri="{BB962C8B-B14F-4D97-AF65-F5344CB8AC3E}">
        <p14:creationId xmlns:p14="http://schemas.microsoft.com/office/powerpoint/2010/main" val="202315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300" dirty="0"/>
              <a:t>Why are we talking about PrEP in family planning settings? </a:t>
            </a:r>
          </a:p>
          <a:p>
            <a:pPr marL="285750" indent="-285750">
              <a:buFont typeface="Arial" panose="020B0604020202020204" pitchFamily="34" charset="0"/>
              <a:buChar char="•"/>
            </a:pPr>
            <a:r>
              <a:rPr lang="en-US" sz="1300" dirty="0"/>
              <a:t>We know there's been a lot of focus historically on providing PrEP services in primary care settings or in HIV and STI treatment settings. But there is also a key opportunity for family planning settings to address gaps in access, in uptake and awareness of PrEP that we'll discuss today. And also, for all of you to be able to justify to others why this is important in your setting. </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9</a:t>
            </a:fld>
            <a:endParaRPr lang="en-US" dirty="0"/>
          </a:p>
        </p:txBody>
      </p:sp>
    </p:spTree>
    <p:extLst>
      <p:ext uri="{BB962C8B-B14F-4D97-AF65-F5344CB8AC3E}">
        <p14:creationId xmlns:p14="http://schemas.microsoft.com/office/powerpoint/2010/main" val="520321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306082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A5C66"/>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8A5C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6"/>
            <a:ext cx="5386917" cy="3616325"/>
          </a:xfrm>
        </p:spPr>
        <p:txBody>
          <a:bodyPr/>
          <a:lstStyle>
            <a:lvl1pPr>
              <a:defRPr sz="2200">
                <a:solidFill>
                  <a:srgbClr val="8A5C66"/>
                </a:solidFill>
              </a:defRPr>
            </a:lvl1pPr>
            <a:lvl2pPr>
              <a:defRPr sz="2000">
                <a:solidFill>
                  <a:srgbClr val="8A5C66"/>
                </a:solidFill>
              </a:defRPr>
            </a:lvl2pPr>
            <a:lvl3pPr>
              <a:defRPr sz="1800">
                <a:solidFill>
                  <a:srgbClr val="8A5C66"/>
                </a:solidFill>
              </a:defRPr>
            </a:lvl3pPr>
            <a:lvl4pPr>
              <a:defRPr sz="1600">
                <a:solidFill>
                  <a:srgbClr val="8A5C66"/>
                </a:solidFill>
              </a:defRPr>
            </a:lvl4pPr>
            <a:lvl5pPr>
              <a:defRPr sz="1600">
                <a:solidFill>
                  <a:srgbClr val="8A5C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616325"/>
          </a:xfrm>
        </p:spPr>
        <p:txBody>
          <a:bodyPr/>
          <a:lstStyle>
            <a:lvl1pPr>
              <a:defRPr sz="2200">
                <a:solidFill>
                  <a:srgbClr val="8A5C66"/>
                </a:solidFill>
              </a:defRPr>
            </a:lvl1pPr>
            <a:lvl2pPr>
              <a:defRPr sz="2000">
                <a:solidFill>
                  <a:srgbClr val="8A5C66"/>
                </a:solidFill>
              </a:defRPr>
            </a:lvl2pPr>
            <a:lvl3pPr>
              <a:defRPr sz="1800">
                <a:solidFill>
                  <a:srgbClr val="8A5C66"/>
                </a:solidFill>
              </a:defRPr>
            </a:lvl3pPr>
            <a:lvl4pPr>
              <a:defRPr sz="1600">
                <a:solidFill>
                  <a:srgbClr val="8A5C66"/>
                </a:solidFill>
              </a:defRPr>
            </a:lvl4pPr>
            <a:lvl5pPr>
              <a:defRPr sz="1600">
                <a:solidFill>
                  <a:srgbClr val="8A5C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715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A5C66"/>
                </a:solidFill>
              </a:defRPr>
            </a:lvl1pPr>
          </a:lstStyle>
          <a:p>
            <a:r>
              <a:rPr lang="en-US" dirty="0"/>
              <a:t>Click to edit Master title style</a:t>
            </a:r>
          </a:p>
        </p:txBody>
      </p:sp>
    </p:spTree>
    <p:extLst>
      <p:ext uri="{BB962C8B-B14F-4D97-AF65-F5344CB8AC3E}">
        <p14:creationId xmlns:p14="http://schemas.microsoft.com/office/powerpoint/2010/main" val="420502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560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8A5C66"/>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35174"/>
          </a:xfrm>
        </p:spPr>
        <p:txBody>
          <a:bodyPr/>
          <a:lstStyle>
            <a:lvl1pPr>
              <a:defRPr sz="3200">
                <a:solidFill>
                  <a:srgbClr val="8A5C66"/>
                </a:solidFill>
              </a:defRPr>
            </a:lvl1pPr>
            <a:lvl2pPr>
              <a:defRPr sz="2800">
                <a:solidFill>
                  <a:srgbClr val="8A5C66"/>
                </a:solidFill>
              </a:defRPr>
            </a:lvl2pPr>
            <a:lvl3pPr>
              <a:defRPr sz="2400">
                <a:solidFill>
                  <a:srgbClr val="8A5C66"/>
                </a:solidFill>
              </a:defRPr>
            </a:lvl3pPr>
            <a:lvl4pPr>
              <a:defRPr sz="2000">
                <a:solidFill>
                  <a:srgbClr val="8A5C66"/>
                </a:solidFill>
              </a:defRPr>
            </a:lvl4pPr>
            <a:lvl5pPr>
              <a:defRPr sz="2000">
                <a:solidFill>
                  <a:srgbClr val="8A5C66"/>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356100"/>
          </a:xfrm>
        </p:spPr>
        <p:txBody>
          <a:bodyPr/>
          <a:lstStyle>
            <a:lvl1pPr marL="0" indent="0">
              <a:buNone/>
              <a:defRPr sz="1400">
                <a:solidFill>
                  <a:srgbClr val="8A5C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75811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8A5C66"/>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423862"/>
          </a:xfrm>
        </p:spPr>
        <p:txBody>
          <a:bodyPr/>
          <a:lstStyle>
            <a:lvl1pPr marL="0" indent="0">
              <a:buNone/>
              <a:defRPr sz="1400">
                <a:solidFill>
                  <a:srgbClr val="8A5C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6088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A5C66"/>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rgbClr val="8A5C66"/>
                </a:solidFill>
              </a:defRPr>
            </a:lvl1pPr>
            <a:lvl2pPr>
              <a:defRPr>
                <a:solidFill>
                  <a:srgbClr val="8A5C66"/>
                </a:solidFill>
              </a:defRPr>
            </a:lvl2pPr>
            <a:lvl3pPr>
              <a:defRPr>
                <a:solidFill>
                  <a:srgbClr val="8A5C66"/>
                </a:solidFill>
              </a:defRPr>
            </a:lvl3pPr>
            <a:lvl4pPr>
              <a:defRPr>
                <a:solidFill>
                  <a:srgbClr val="8A5C66"/>
                </a:solidFill>
              </a:defRPr>
            </a:lvl4pPr>
            <a:lvl5pPr>
              <a:defRPr>
                <a:solidFill>
                  <a:srgbClr val="8A5C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2740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516562"/>
          </a:xfrm>
        </p:spPr>
        <p:txBody>
          <a:bodyPr vert="eaVert"/>
          <a:lstStyle>
            <a:lvl1pPr>
              <a:defRPr>
                <a:solidFill>
                  <a:srgbClr val="8A5C6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516562"/>
          </a:xfrm>
        </p:spPr>
        <p:txBody>
          <a:bodyPr vert="eaVert"/>
          <a:lstStyle>
            <a:lvl1pPr>
              <a:defRPr>
                <a:solidFill>
                  <a:srgbClr val="8A5C66"/>
                </a:solidFill>
              </a:defRPr>
            </a:lvl1pPr>
            <a:lvl2pPr>
              <a:defRPr>
                <a:solidFill>
                  <a:srgbClr val="8A5C66"/>
                </a:solidFill>
              </a:defRPr>
            </a:lvl2pPr>
            <a:lvl3pPr>
              <a:defRPr>
                <a:solidFill>
                  <a:srgbClr val="8A5C66"/>
                </a:solidFill>
              </a:defRPr>
            </a:lvl3pPr>
            <a:lvl4pPr>
              <a:defRPr>
                <a:solidFill>
                  <a:srgbClr val="8A5C66"/>
                </a:solidFill>
              </a:defRPr>
            </a:lvl4pPr>
            <a:lvl5pPr>
              <a:defRPr>
                <a:solidFill>
                  <a:srgbClr val="8A5C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450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D9CA-D76B-460A-9A95-876DEBA5BF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330C04-0580-4E85-AFBF-11AE13CAAA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58F56A-6DBC-4441-8D32-1B4C953D0FE7}"/>
              </a:ext>
            </a:extLst>
          </p:cNvPr>
          <p:cNvSpPr>
            <a:spLocks noGrp="1"/>
          </p:cNvSpPr>
          <p:nvPr>
            <p:ph type="dt" sz="half" idx="10"/>
          </p:nvPr>
        </p:nvSpPr>
        <p:spPr/>
        <p:txBody>
          <a:body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18F21E71-1EE0-4DFC-92A5-A02DE05FE06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8B7E6A2-3116-4FC4-808D-23C75D7737CB}"/>
              </a:ext>
            </a:extLst>
          </p:cNvPr>
          <p:cNvSpPr>
            <a:spLocks noGrp="1"/>
          </p:cNvSpPr>
          <p:nvPr>
            <p:ph type="sldNum" sz="quarter" idx="12"/>
          </p:nvPr>
        </p:nvSpPr>
        <p:spPr/>
        <p:txBody>
          <a:body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7731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59E4-AB00-465E-95DE-7D12D3589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0D7F-57C5-48BD-A6C5-702F82DE54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CDAD3-CE28-4973-8604-50EF76E4E64D}"/>
              </a:ext>
            </a:extLst>
          </p:cNvPr>
          <p:cNvSpPr>
            <a:spLocks noGrp="1"/>
          </p:cNvSpPr>
          <p:nvPr>
            <p:ph type="dt" sz="half" idx="10"/>
          </p:nvPr>
        </p:nvSpPr>
        <p:spPr/>
        <p:txBody>
          <a:body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FA68EF4-69B2-4225-809C-8EF10F0E8639}"/>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68E7467-A4DE-4928-8105-3D817C7E7847}"/>
              </a:ext>
            </a:extLst>
          </p:cNvPr>
          <p:cNvSpPr>
            <a:spLocks noGrp="1"/>
          </p:cNvSpPr>
          <p:nvPr>
            <p:ph type="sldNum" sz="quarter" idx="12"/>
          </p:nvPr>
        </p:nvSpPr>
        <p:spPr/>
        <p:txBody>
          <a:body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0670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3498-3CDD-41CF-A51F-42CE43FB7C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5A3229-B7BA-4948-A252-1FEFB0D61E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E0B222-E3CF-4AFB-B33B-015B1E1438B7}"/>
              </a:ext>
            </a:extLst>
          </p:cNvPr>
          <p:cNvSpPr>
            <a:spLocks noGrp="1"/>
          </p:cNvSpPr>
          <p:nvPr>
            <p:ph type="dt" sz="half" idx="10"/>
          </p:nvPr>
        </p:nvSpPr>
        <p:spPr/>
        <p:txBody>
          <a:body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ECB6173-5980-46A5-8B1B-B8DC562DC18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D2E08AB-97FA-4FC9-9C72-BD3259CDB547}"/>
              </a:ext>
            </a:extLst>
          </p:cNvPr>
          <p:cNvSpPr>
            <a:spLocks noGrp="1"/>
          </p:cNvSpPr>
          <p:nvPr>
            <p:ph type="sldNum" sz="quarter" idx="12"/>
          </p:nvPr>
        </p:nvSpPr>
        <p:spPr/>
        <p:txBody>
          <a:body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55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baseline="0">
                <a:solidFill>
                  <a:srgbClr val="102B62"/>
                </a:solidFill>
              </a:defRPr>
            </a:lvl2pPr>
            <a:lvl3pPr marL="1219170" indent="0">
              <a:buFont typeface="Wingdings" panose="05000000000000000000" pitchFamily="2" charset="2"/>
              <a:buNone/>
              <a:defRPr sz="180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378" y="6189143"/>
            <a:ext cx="1657581" cy="409632"/>
          </a:xfrm>
          <a:prstGeom prst="rect">
            <a:avLst/>
          </a:prstGeom>
        </p:spPr>
      </p:pic>
    </p:spTree>
    <p:extLst>
      <p:ext uri="{BB962C8B-B14F-4D97-AF65-F5344CB8AC3E}">
        <p14:creationId xmlns:p14="http://schemas.microsoft.com/office/powerpoint/2010/main" val="4020722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6A7-F86B-46F5-8A51-4868EE5C42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C1974-A70F-41EC-B7F2-E0171668AD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882B69-0786-4F06-B189-907988CC3C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567FDC-DAF7-4F1B-B581-7CA7D7A72EA9}"/>
              </a:ext>
            </a:extLst>
          </p:cNvPr>
          <p:cNvSpPr>
            <a:spLocks noGrp="1"/>
          </p:cNvSpPr>
          <p:nvPr>
            <p:ph type="dt" sz="half" idx="10"/>
          </p:nvPr>
        </p:nvSpPr>
        <p:spPr/>
        <p:txBody>
          <a:body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3230380B-C163-4257-A9DE-0941944B18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986AEE8-12A9-4C87-AB9E-2E5676174C7F}"/>
              </a:ext>
            </a:extLst>
          </p:cNvPr>
          <p:cNvSpPr>
            <a:spLocks noGrp="1"/>
          </p:cNvSpPr>
          <p:nvPr>
            <p:ph type="sldNum" sz="quarter" idx="12"/>
          </p:nvPr>
        </p:nvSpPr>
        <p:spPr/>
        <p:txBody>
          <a:body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954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4D09-9818-4CB5-8386-36A3B0081B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86495-A7EE-44D7-8D39-A830ABC29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ABBCE5-A55F-40AD-B5F1-3AA230728A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E07FB-30CB-44BE-BC8E-D187602DE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BD93EB-71DE-49A9-8B9E-0105C1DB2A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1D24B9-2A95-4EE0-8F1E-EC871D9BF5EF}"/>
              </a:ext>
            </a:extLst>
          </p:cNvPr>
          <p:cNvSpPr>
            <a:spLocks noGrp="1"/>
          </p:cNvSpPr>
          <p:nvPr>
            <p:ph type="dt" sz="half" idx="10"/>
          </p:nvPr>
        </p:nvSpPr>
        <p:spPr/>
        <p:txBody>
          <a:body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0290A6CE-6A34-4843-A31A-06A45572BC83}"/>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03647D46-8460-44EF-B222-1297D9B7F07B}"/>
              </a:ext>
            </a:extLst>
          </p:cNvPr>
          <p:cNvSpPr>
            <a:spLocks noGrp="1"/>
          </p:cNvSpPr>
          <p:nvPr>
            <p:ph type="sldNum" sz="quarter" idx="12"/>
          </p:nvPr>
        </p:nvSpPr>
        <p:spPr/>
        <p:txBody>
          <a:body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01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2F11-F592-411F-8F59-155B1911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0EA7CE-C6A4-42C6-AF98-61B743ADAAA7}"/>
              </a:ext>
            </a:extLst>
          </p:cNvPr>
          <p:cNvSpPr>
            <a:spLocks noGrp="1"/>
          </p:cNvSpPr>
          <p:nvPr>
            <p:ph type="dt" sz="half" idx="10"/>
          </p:nvPr>
        </p:nvSpPr>
        <p:spPr/>
        <p:txBody>
          <a:body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80B07126-2808-4610-8E10-1A901F52B888}"/>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16C0BB55-6CA4-4CB1-AF02-EA8FD92210A9}"/>
              </a:ext>
            </a:extLst>
          </p:cNvPr>
          <p:cNvSpPr>
            <a:spLocks noGrp="1"/>
          </p:cNvSpPr>
          <p:nvPr>
            <p:ph type="sldNum" sz="quarter" idx="12"/>
          </p:nvPr>
        </p:nvSpPr>
        <p:spPr/>
        <p:txBody>
          <a:body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667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A195AE-B455-413F-89C0-5FBEE9026CFA}"/>
              </a:ext>
            </a:extLst>
          </p:cNvPr>
          <p:cNvSpPr>
            <a:spLocks noGrp="1"/>
          </p:cNvSpPr>
          <p:nvPr>
            <p:ph type="dt" sz="half" idx="10"/>
          </p:nvPr>
        </p:nvSpPr>
        <p:spPr/>
        <p:txBody>
          <a:body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1D276B7-F4DD-47A3-AEFD-D03B51CCA209}"/>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FEA9CCC-3480-4E19-9376-6646D5B83642}"/>
              </a:ext>
            </a:extLst>
          </p:cNvPr>
          <p:cNvSpPr>
            <a:spLocks noGrp="1"/>
          </p:cNvSpPr>
          <p:nvPr>
            <p:ph type="sldNum" sz="quarter" idx="12"/>
          </p:nvPr>
        </p:nvSpPr>
        <p:spPr/>
        <p:txBody>
          <a:body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7742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432-2649-4F99-9031-6E910794B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FCBDD6-49B7-43C6-9B9A-1E1542C3C8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D07A2E-6564-4702-A11E-DB4AA301F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86918D-C64B-4C9B-AC24-C01E9C9A6D54}"/>
              </a:ext>
            </a:extLst>
          </p:cNvPr>
          <p:cNvSpPr>
            <a:spLocks noGrp="1"/>
          </p:cNvSpPr>
          <p:nvPr>
            <p:ph type="dt" sz="half" idx="10"/>
          </p:nvPr>
        </p:nvSpPr>
        <p:spPr/>
        <p:txBody>
          <a:body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9F0FCF5-67DD-4ACB-920E-250A7DDA5EB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CCCD2558-50DA-4766-8172-1EEF6A8A0532}"/>
              </a:ext>
            </a:extLst>
          </p:cNvPr>
          <p:cNvSpPr>
            <a:spLocks noGrp="1"/>
          </p:cNvSpPr>
          <p:nvPr>
            <p:ph type="sldNum" sz="quarter" idx="12"/>
          </p:nvPr>
        </p:nvSpPr>
        <p:spPr/>
        <p:txBody>
          <a:body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9350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D6A3-5E5B-4E8F-B7A1-0613C53B3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F75ACB-B090-4234-A6A5-4D3A3FE1F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467BAA0-AB51-459A-8EFF-09B205636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D10DAE-4625-4A38-A477-2A7F6A62B497}"/>
              </a:ext>
            </a:extLst>
          </p:cNvPr>
          <p:cNvSpPr>
            <a:spLocks noGrp="1"/>
          </p:cNvSpPr>
          <p:nvPr>
            <p:ph type="dt" sz="half" idx="10"/>
          </p:nvPr>
        </p:nvSpPr>
        <p:spPr/>
        <p:txBody>
          <a:body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3CFE582F-C5ED-4B6C-9B68-BF3C110E32B2}"/>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5E8D581C-6681-47D4-B4F5-B69C02579E41}"/>
              </a:ext>
            </a:extLst>
          </p:cNvPr>
          <p:cNvSpPr>
            <a:spLocks noGrp="1"/>
          </p:cNvSpPr>
          <p:nvPr>
            <p:ph type="sldNum" sz="quarter" idx="12"/>
          </p:nvPr>
        </p:nvSpPr>
        <p:spPr/>
        <p:txBody>
          <a:body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0660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5365-81E6-416B-94BD-38C5A48F04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10E8A-839C-433E-9899-B480CEB2E5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C57C9-8349-4C8E-92D5-1E8F0779D0B7}"/>
              </a:ext>
            </a:extLst>
          </p:cNvPr>
          <p:cNvSpPr>
            <a:spLocks noGrp="1"/>
          </p:cNvSpPr>
          <p:nvPr>
            <p:ph type="dt" sz="half" idx="10"/>
          </p:nvPr>
        </p:nvSpPr>
        <p:spPr/>
        <p:txBody>
          <a:body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2FB0888-3D22-48CD-9106-751D85E1CAF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B52F4CC-79E2-4CF0-B6CB-7DC8D68EEB51}"/>
              </a:ext>
            </a:extLst>
          </p:cNvPr>
          <p:cNvSpPr>
            <a:spLocks noGrp="1"/>
          </p:cNvSpPr>
          <p:nvPr>
            <p:ph type="sldNum" sz="quarter" idx="12"/>
          </p:nvPr>
        </p:nvSpPr>
        <p:spPr/>
        <p:txBody>
          <a:body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5098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D4700C-E46C-44AF-AE65-E360535E6A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9F2C92-79C3-4113-A1C8-AD783735DE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5415E-D984-45BA-852C-54AB03EC51F5}"/>
              </a:ext>
            </a:extLst>
          </p:cNvPr>
          <p:cNvSpPr>
            <a:spLocks noGrp="1"/>
          </p:cNvSpPr>
          <p:nvPr>
            <p:ph type="dt" sz="half" idx="10"/>
          </p:nvPr>
        </p:nvSpPr>
        <p:spPr/>
        <p:txBody>
          <a:body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DDF0DD58-99F1-48C6-934B-5F129CD17A88}"/>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134F5FA-D89D-4C10-8B72-2798017776C0}"/>
              </a:ext>
            </a:extLst>
          </p:cNvPr>
          <p:cNvSpPr>
            <a:spLocks noGrp="1"/>
          </p:cNvSpPr>
          <p:nvPr>
            <p:ph type="sldNum" sz="quarter" idx="12"/>
          </p:nvPr>
        </p:nvSpPr>
        <p:spPr/>
        <p:txBody>
          <a:body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846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42856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420119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488262" y="5980023"/>
            <a:ext cx="655748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5965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73376"/>
            <a:ext cx="10363200" cy="1470025"/>
          </a:xfrm>
        </p:spPr>
        <p:txBody>
          <a:bodyPr/>
          <a:lstStyle>
            <a:lvl1pPr>
              <a:defRPr>
                <a:solidFill>
                  <a:srgbClr val="D84465"/>
                </a:solidFill>
              </a:defRPr>
            </a:lvl1pPr>
          </a:lstStyle>
          <a:p>
            <a:r>
              <a:rPr lang="en-US" dirty="0"/>
              <a:t>Click to edit Master title style</a:t>
            </a:r>
          </a:p>
        </p:txBody>
      </p:sp>
      <p:sp>
        <p:nvSpPr>
          <p:cNvPr id="3" name="Subtitle 2"/>
          <p:cNvSpPr>
            <a:spLocks noGrp="1"/>
          </p:cNvSpPr>
          <p:nvPr>
            <p:ph type="subTitle" idx="1"/>
          </p:nvPr>
        </p:nvSpPr>
        <p:spPr>
          <a:xfrm>
            <a:off x="1828800" y="4645026"/>
            <a:ext cx="8534400" cy="993775"/>
          </a:xfrm>
        </p:spPr>
        <p:txBody>
          <a:bodyPr>
            <a:normAutofit/>
          </a:bodyPr>
          <a:lstStyle>
            <a:lvl1pPr marL="0" indent="0" algn="ctr">
              <a:buNone/>
              <a:defRPr sz="3000">
                <a:solidFill>
                  <a:srgbClr val="F6A04D"/>
                </a:solidFill>
                <a:latin typeface="Arial Rounded MT 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D0FE90-8B96-48F5-A3E2-0AA13009BB3E}" type="datetimeFigureOut">
              <a:rPr lang="en-US" smtClean="0">
                <a:solidFill>
                  <a:prstClr val="black"/>
                </a:solidFill>
              </a:rPr>
              <a:pPr/>
              <a:t>4/22/2019</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28FB05-22A6-4441-8D73-134144205929}" type="slidenum">
              <a:rPr lang="en-US" smtClean="0">
                <a:solidFill>
                  <a:prstClr val="black"/>
                </a:solidFill>
              </a:rPr>
              <a:pPr/>
              <a:t>‹#›</a:t>
            </a:fld>
            <a:endParaRPr lang="en-US" dirty="0">
              <a:solidFill>
                <a:prstClr val="black"/>
              </a:solidFill>
            </a:endParaRPr>
          </a:p>
        </p:txBody>
      </p:sp>
      <p:sp>
        <p:nvSpPr>
          <p:cNvPr id="8" name="Rectangle 7"/>
          <p:cNvSpPr/>
          <p:nvPr userDrawn="1"/>
        </p:nvSpPr>
        <p:spPr>
          <a:xfrm>
            <a:off x="0" y="5715000"/>
            <a:ext cx="12192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20" name="Group 19"/>
          <p:cNvGrpSpPr/>
          <p:nvPr userDrawn="1"/>
        </p:nvGrpSpPr>
        <p:grpSpPr>
          <a:xfrm>
            <a:off x="4841757" y="304799"/>
            <a:ext cx="2508964" cy="2281380"/>
            <a:chOff x="3631318" y="304799"/>
            <a:chExt cx="1881723" cy="228138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1318" y="304799"/>
              <a:ext cx="1854987" cy="1743419"/>
            </a:xfrm>
            <a:prstGeom prst="rect">
              <a:avLst/>
            </a:prstGeom>
          </p:spPr>
        </p:pic>
        <p:sp>
          <p:nvSpPr>
            <p:cNvPr id="18" name="Rectangle 17"/>
            <p:cNvSpPr/>
            <p:nvPr userDrawn="1"/>
          </p:nvSpPr>
          <p:spPr>
            <a:xfrm>
              <a:off x="3887776" y="2293791"/>
              <a:ext cx="1331999" cy="292388"/>
            </a:xfrm>
            <a:prstGeom prst="rect">
              <a:avLst/>
            </a:prstGeom>
          </p:spPr>
          <p:txBody>
            <a:bodyPr wrap="none">
              <a:spAutoFit/>
            </a:bodyPr>
            <a:lstStyle/>
            <a:p>
              <a:pPr algn="ctr"/>
              <a:r>
                <a:rPr lang="en-US" sz="1300" dirty="0">
                  <a:solidFill>
                    <a:srgbClr val="8A5C66"/>
                  </a:solidFill>
                  <a:latin typeface="Arial Rounded MT Bold"/>
                  <a:cs typeface="Arial Rounded MT Bold"/>
                </a:rPr>
                <a:t>www.hiveonline.org</a:t>
              </a:r>
            </a:p>
          </p:txBody>
        </p:sp>
        <p:sp>
          <p:nvSpPr>
            <p:cNvPr id="19" name="Rectangle 18"/>
            <p:cNvSpPr/>
            <p:nvPr userDrawn="1"/>
          </p:nvSpPr>
          <p:spPr>
            <a:xfrm>
              <a:off x="3669748" y="2057400"/>
              <a:ext cx="1843293" cy="215444"/>
            </a:xfrm>
            <a:prstGeom prst="rect">
              <a:avLst/>
            </a:prstGeom>
          </p:spPr>
          <p:txBody>
            <a:bodyPr wrap="none">
              <a:spAutoFit/>
            </a:bodyPr>
            <a:lstStyle/>
            <a:p>
              <a:pPr algn="ctr"/>
              <a:r>
                <a:rPr lang="en-US" sz="800" dirty="0">
                  <a:solidFill>
                    <a:srgbClr val="8A5C66"/>
                  </a:solidFill>
                  <a:latin typeface="Arial Rounded MT Bold"/>
                  <a:cs typeface="Arial Rounded MT Bold"/>
                </a:rPr>
                <a:t>a hub of positive reproductive &amp; sexual health</a:t>
              </a:r>
            </a:p>
          </p:txBody>
        </p:sp>
      </p:grpSp>
    </p:spTree>
    <p:extLst>
      <p:ext uri="{BB962C8B-B14F-4D97-AF65-F5344CB8AC3E}">
        <p14:creationId xmlns:p14="http://schemas.microsoft.com/office/powerpoint/2010/main" val="200337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A5C6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8A5C66"/>
                </a:solidFill>
              </a:defRPr>
            </a:lvl1pPr>
            <a:lvl2pPr>
              <a:defRPr>
                <a:solidFill>
                  <a:srgbClr val="8A5C66"/>
                </a:solidFill>
              </a:defRPr>
            </a:lvl2pPr>
            <a:lvl3pPr>
              <a:defRPr>
                <a:solidFill>
                  <a:srgbClr val="8A5C66"/>
                </a:solidFill>
              </a:defRPr>
            </a:lvl3pPr>
            <a:lvl4pPr>
              <a:defRPr>
                <a:solidFill>
                  <a:srgbClr val="8A5C66"/>
                </a:solidFill>
              </a:defRPr>
            </a:lvl4pPr>
            <a:lvl5pPr>
              <a:defRPr>
                <a:solidFill>
                  <a:srgbClr val="8A5C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485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67188"/>
            <a:ext cx="10363200" cy="1362075"/>
          </a:xfrm>
        </p:spPr>
        <p:txBody>
          <a:bodyPr anchor="t">
            <a:normAutofit/>
          </a:bodyPr>
          <a:lstStyle>
            <a:lvl1pPr algn="l">
              <a:defRPr sz="4000" b="1" cap="none" baseline="0">
                <a:solidFill>
                  <a:srgbClr val="D84465"/>
                </a:solidFill>
              </a:defRPr>
            </a:lvl1pPr>
          </a:lstStyle>
          <a:p>
            <a:r>
              <a:rPr lang="en-US" dirty="0"/>
              <a:t>Click to edit Master title style</a:t>
            </a:r>
          </a:p>
        </p:txBody>
      </p:sp>
      <p:sp>
        <p:nvSpPr>
          <p:cNvPr id="3" name="Text Placeholder 2"/>
          <p:cNvSpPr>
            <a:spLocks noGrp="1"/>
          </p:cNvSpPr>
          <p:nvPr>
            <p:ph type="body" idx="1"/>
          </p:nvPr>
        </p:nvSpPr>
        <p:spPr>
          <a:xfrm>
            <a:off x="963084" y="2819400"/>
            <a:ext cx="10363200" cy="1347787"/>
          </a:xfrm>
        </p:spPr>
        <p:txBody>
          <a:bodyPr anchor="b">
            <a:normAutofit/>
          </a:bodyPr>
          <a:lstStyle>
            <a:lvl1pPr marL="0" indent="0">
              <a:buNone/>
              <a:defRPr sz="2500">
                <a:solidFill>
                  <a:srgbClr val="F6A04D"/>
                </a:solidFill>
                <a:latin typeface="Arial Rounded MT Bold"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D0FE90-8B96-48F5-A3E2-0AA13009BB3E}" type="datetimeFigureOut">
              <a:rPr lang="en-US" smtClean="0">
                <a:solidFill>
                  <a:prstClr val="black"/>
                </a:solidFill>
              </a:rPr>
              <a:pPr/>
              <a:t>4/22/2019</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28FB05-22A6-4441-8D73-134144205929}" type="slidenum">
              <a:rPr lang="en-US" smtClean="0">
                <a:solidFill>
                  <a:prstClr val="black"/>
                </a:solidFill>
              </a:rPr>
              <a:pPr/>
              <a:t>‹#›</a:t>
            </a:fld>
            <a:endParaRPr lang="en-US" dirty="0">
              <a:solidFill>
                <a:prstClr val="black"/>
              </a:solidFill>
            </a:endParaRPr>
          </a:p>
        </p:txBody>
      </p:sp>
      <p:sp>
        <p:nvSpPr>
          <p:cNvPr id="8" name="Rectangle 7"/>
          <p:cNvSpPr/>
          <p:nvPr userDrawn="1"/>
        </p:nvSpPr>
        <p:spPr>
          <a:xfrm>
            <a:off x="0" y="5715000"/>
            <a:ext cx="12192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17" name="Group 16"/>
          <p:cNvGrpSpPr/>
          <p:nvPr userDrawn="1"/>
        </p:nvGrpSpPr>
        <p:grpSpPr>
          <a:xfrm>
            <a:off x="4841757" y="304799"/>
            <a:ext cx="2508964" cy="2281380"/>
            <a:chOff x="3631318" y="304799"/>
            <a:chExt cx="1881723" cy="228138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1318" y="304799"/>
              <a:ext cx="1854987" cy="1743419"/>
            </a:xfrm>
            <a:prstGeom prst="rect">
              <a:avLst/>
            </a:prstGeom>
          </p:spPr>
        </p:pic>
        <p:sp>
          <p:nvSpPr>
            <p:cNvPr id="19" name="Rectangle 18"/>
            <p:cNvSpPr/>
            <p:nvPr userDrawn="1"/>
          </p:nvSpPr>
          <p:spPr>
            <a:xfrm>
              <a:off x="3887776" y="2293791"/>
              <a:ext cx="1331999" cy="292388"/>
            </a:xfrm>
            <a:prstGeom prst="rect">
              <a:avLst/>
            </a:prstGeom>
          </p:spPr>
          <p:txBody>
            <a:bodyPr wrap="none">
              <a:spAutoFit/>
            </a:bodyPr>
            <a:lstStyle/>
            <a:p>
              <a:pPr algn="ctr"/>
              <a:r>
                <a:rPr lang="en-US" sz="1300" dirty="0">
                  <a:solidFill>
                    <a:srgbClr val="8A5C66"/>
                  </a:solidFill>
                  <a:latin typeface="Arial Rounded MT Bold"/>
                  <a:cs typeface="Arial Rounded MT Bold"/>
                </a:rPr>
                <a:t>www.hiveonline.org</a:t>
              </a:r>
            </a:p>
          </p:txBody>
        </p:sp>
        <p:sp>
          <p:nvSpPr>
            <p:cNvPr id="20" name="Rectangle 19"/>
            <p:cNvSpPr/>
            <p:nvPr userDrawn="1"/>
          </p:nvSpPr>
          <p:spPr>
            <a:xfrm>
              <a:off x="3669748" y="2057400"/>
              <a:ext cx="1843293" cy="215444"/>
            </a:xfrm>
            <a:prstGeom prst="rect">
              <a:avLst/>
            </a:prstGeom>
          </p:spPr>
          <p:txBody>
            <a:bodyPr wrap="none">
              <a:spAutoFit/>
            </a:bodyPr>
            <a:lstStyle/>
            <a:p>
              <a:pPr algn="ctr"/>
              <a:r>
                <a:rPr lang="en-US" sz="800" dirty="0">
                  <a:solidFill>
                    <a:srgbClr val="8A5C66"/>
                  </a:solidFill>
                  <a:latin typeface="Arial Rounded MT Bold"/>
                  <a:cs typeface="Arial Rounded MT Bold"/>
                </a:rPr>
                <a:t>a hub of positive reproductive &amp; sexual health</a:t>
              </a:r>
            </a:p>
          </p:txBody>
        </p:sp>
      </p:grpSp>
    </p:spTree>
    <p:extLst>
      <p:ext uri="{BB962C8B-B14F-4D97-AF65-F5344CB8AC3E}">
        <p14:creationId xmlns:p14="http://schemas.microsoft.com/office/powerpoint/2010/main" val="222267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191000"/>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191000"/>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4007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9.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011711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 id="2147483686" r:id="rId5"/>
  </p:sldLayoutIdLst>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HIVE_ppt_gradi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765800"/>
            <a:ext cx="12192000" cy="10922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93838"/>
            <a:ext cx="10972800" cy="42658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9600" y="5850780"/>
            <a:ext cx="1320800" cy="931021"/>
          </a:xfrm>
          <a:prstGeom prst="rect">
            <a:avLst/>
          </a:prstGeom>
        </p:spPr>
      </p:pic>
      <p:sp>
        <p:nvSpPr>
          <p:cNvPr id="8" name="Rectangle 7"/>
          <p:cNvSpPr/>
          <p:nvPr userDrawn="1"/>
        </p:nvSpPr>
        <p:spPr>
          <a:xfrm>
            <a:off x="1807310" y="6504802"/>
            <a:ext cx="3585533" cy="276999"/>
          </a:xfrm>
          <a:prstGeom prst="rect">
            <a:avLst/>
          </a:prstGeom>
        </p:spPr>
        <p:txBody>
          <a:bodyPr wrap="none">
            <a:spAutoFit/>
          </a:bodyPr>
          <a:lstStyle/>
          <a:p>
            <a:r>
              <a:rPr lang="en-US" sz="1200" dirty="0">
                <a:solidFill>
                  <a:srgbClr val="8A5C66"/>
                </a:solidFill>
                <a:latin typeface="Arial Rounded MT Bold"/>
                <a:cs typeface="Arial Rounded MT Bold"/>
              </a:rPr>
              <a:t>a hub of positive reproductive &amp; sexual health</a:t>
            </a:r>
          </a:p>
        </p:txBody>
      </p:sp>
      <p:sp>
        <p:nvSpPr>
          <p:cNvPr id="9" name="Rectangle 8"/>
          <p:cNvSpPr/>
          <p:nvPr userDrawn="1"/>
        </p:nvSpPr>
        <p:spPr>
          <a:xfrm>
            <a:off x="6705601" y="6504802"/>
            <a:ext cx="1648336" cy="276999"/>
          </a:xfrm>
          <a:prstGeom prst="rect">
            <a:avLst/>
          </a:prstGeom>
        </p:spPr>
        <p:txBody>
          <a:bodyPr wrap="none">
            <a:spAutoFit/>
          </a:bodyPr>
          <a:lstStyle/>
          <a:p>
            <a:r>
              <a:rPr lang="en-US" sz="1200" dirty="0">
                <a:solidFill>
                  <a:srgbClr val="8A5C66"/>
                </a:solidFill>
                <a:latin typeface="Arial Rounded MT Bold"/>
                <a:cs typeface="Arial Rounded MT Bold"/>
              </a:rPr>
              <a:t>www.hiveonline.org</a:t>
            </a:r>
          </a:p>
        </p:txBody>
      </p:sp>
      <p:sp>
        <p:nvSpPr>
          <p:cNvPr id="10" name="Rectangle 9"/>
          <p:cNvSpPr/>
          <p:nvPr userDrawn="1"/>
        </p:nvSpPr>
        <p:spPr>
          <a:xfrm>
            <a:off x="10566401" y="6535580"/>
            <a:ext cx="909223" cy="246221"/>
          </a:xfrm>
          <a:prstGeom prst="rect">
            <a:avLst/>
          </a:prstGeom>
        </p:spPr>
        <p:txBody>
          <a:bodyPr wrap="none">
            <a:spAutoFit/>
          </a:bodyPr>
          <a:lstStyle/>
          <a:p>
            <a:r>
              <a:rPr lang="en-US" sz="1000" dirty="0">
                <a:solidFill>
                  <a:srgbClr val="8A5C66"/>
                </a:solidFill>
                <a:latin typeface="Arial Rounded MT Bold"/>
                <a:cs typeface="Arial Rounded MT Bold"/>
              </a:rPr>
              <a:t>© hive 2017</a:t>
            </a:r>
          </a:p>
        </p:txBody>
      </p:sp>
    </p:spTree>
    <p:extLst>
      <p:ext uri="{BB962C8B-B14F-4D97-AF65-F5344CB8AC3E}">
        <p14:creationId xmlns:p14="http://schemas.microsoft.com/office/powerpoint/2010/main" val="34230417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000" kern="1200">
          <a:solidFill>
            <a:srgbClr val="8A5C66"/>
          </a:solidFill>
          <a:latin typeface="Arial Rounded MT Bol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A5C66"/>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2800" kern="1200">
          <a:solidFill>
            <a:srgbClr val="8A5C66"/>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2400" kern="1200">
          <a:solidFill>
            <a:srgbClr val="8A5C66"/>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2000" kern="1200">
          <a:solidFill>
            <a:srgbClr val="8A5C66"/>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2000" kern="1200">
          <a:solidFill>
            <a:srgbClr val="8A5C66"/>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8C800-1D1E-490E-A884-631265E60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F3FD66-C6EB-44B0-A992-547151267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B7985-8B82-42FF-96D5-BA28B2439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87F9D-8483-4D65-A5A5-FD604BA60817}" type="datetimeFigureOut">
              <a:rPr lang="en-US" smtClean="0">
                <a:solidFill>
                  <a:prstClr val="black">
                    <a:tint val="75000"/>
                  </a:prstClr>
                </a:solidFill>
              </a:rPr>
              <a:pPr/>
              <a:t>4/22/2019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CB9833F-5E0E-443D-9E29-D65A71690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21134D0-6CD4-4241-B256-13AB04195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5A314-9809-46FF-BC88-CD4C26605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7231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hyperlink" Target="mailto:edf37@drexel.edu" TargetMode="Externa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hhs.gov/opa/reproductive-health/hiv-and-staying-healthy/index.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hyperlink" Target="http://www.hiveonline.org/PrEP4FamilyPlann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985AA4-7039-45C7-952C-2F4EBACDD2C4}"/>
              </a:ext>
            </a:extLst>
          </p:cNvPr>
          <p:cNvSpPr txBox="1"/>
          <p:nvPr/>
        </p:nvSpPr>
        <p:spPr>
          <a:xfrm>
            <a:off x="3475703" y="5014452"/>
            <a:ext cx="4866968" cy="830997"/>
          </a:xfrm>
          <a:prstGeom prst="rect">
            <a:avLst/>
          </a:prstGeom>
          <a:noFill/>
        </p:spPr>
        <p:txBody>
          <a:bodyPr wrap="square" rtlCol="0">
            <a:spAutoFit/>
          </a:bodyPr>
          <a:lstStyle/>
          <a:p>
            <a:pPr algn="ctr"/>
            <a:r>
              <a:rPr lang="en-US" sz="2400" b="1" dirty="0"/>
              <a:t>April 4, 2019</a:t>
            </a:r>
          </a:p>
          <a:p>
            <a:pPr algn="ctr"/>
            <a:r>
              <a:rPr lang="en-US" sz="2400" b="1" dirty="0"/>
              <a:t>3:00 pm ET</a:t>
            </a:r>
          </a:p>
        </p:txBody>
      </p:sp>
      <p:sp>
        <p:nvSpPr>
          <p:cNvPr id="2" name="Title 1"/>
          <p:cNvSpPr>
            <a:spLocks noGrp="1"/>
          </p:cNvSpPr>
          <p:nvPr>
            <p:ph type="ctrTitle"/>
          </p:nvPr>
        </p:nvSpPr>
        <p:spPr>
          <a:xfrm>
            <a:off x="993530" y="2591803"/>
            <a:ext cx="10363200" cy="1931037"/>
          </a:xfrm>
        </p:spPr>
        <p:txBody>
          <a:bodyPr>
            <a:normAutofit fontScale="90000"/>
          </a:bodyPr>
          <a:lstStyle/>
          <a:p>
            <a:r>
              <a:rPr lang="en-US" sz="4000" dirty="0"/>
              <a:t>HHS Office of Population Affairs</a:t>
            </a:r>
            <a:br>
              <a:rPr lang="en-US" dirty="0"/>
            </a:br>
            <a:r>
              <a:rPr lang="en-US" sz="3600" dirty="0"/>
              <a:t>PrEP for HIV Prevention in </a:t>
            </a:r>
            <a:br>
              <a:rPr lang="en-US" sz="3600" dirty="0"/>
            </a:br>
            <a:r>
              <a:rPr lang="en-US" sz="3600" dirty="0"/>
              <a:t>Title X Funded Family Planning Sites</a:t>
            </a:r>
            <a:br>
              <a:rPr lang="en-US" dirty="0"/>
            </a:br>
            <a:br>
              <a:rPr lang="en-US" dirty="0"/>
            </a:br>
            <a:r>
              <a:rPr lang="en-US" b="0" dirty="0"/>
              <a:t>National Kick-Off Webinar</a:t>
            </a:r>
          </a:p>
        </p:txBody>
      </p:sp>
    </p:spTree>
    <p:extLst>
      <p:ext uri="{BB962C8B-B14F-4D97-AF65-F5344CB8AC3E}">
        <p14:creationId xmlns:p14="http://schemas.microsoft.com/office/powerpoint/2010/main" val="174203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65034" y="5610144"/>
            <a:ext cx="4718650" cy="307777"/>
          </a:xfrm>
          <a:prstGeom prst="rect">
            <a:avLst/>
          </a:prstGeom>
        </p:spPr>
        <p:txBody>
          <a:bodyPr wrap="square">
            <a:spAutoFit/>
          </a:bodyPr>
          <a:lstStyle/>
          <a:p>
            <a:r>
              <a:rPr lang="en-US" sz="700" dirty="0"/>
              <a:t>Source: Centers for Disease Control and Prevention: US Public Health Service: Preexposure prophylaxis for the prevention of HIV infection in the United States—2017 Update: a clinical practice guideline. Published March 2018.</a:t>
            </a:r>
          </a:p>
        </p:txBody>
      </p:sp>
      <p:pic>
        <p:nvPicPr>
          <p:cNvPr id="4" name="Picture 3" descr="Summary of guidace for pre-exposure prophylaxis (PrEP) eligi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391" y="1164912"/>
            <a:ext cx="8420264" cy="4445232"/>
          </a:xfrm>
          <a:prstGeom prst="rect">
            <a:avLst/>
          </a:prstGeom>
        </p:spPr>
      </p:pic>
      <p:sp>
        <p:nvSpPr>
          <p:cNvPr id="2" name="Title 1"/>
          <p:cNvSpPr>
            <a:spLocks noGrp="1"/>
          </p:cNvSpPr>
          <p:nvPr>
            <p:ph type="title"/>
          </p:nvPr>
        </p:nvSpPr>
        <p:spPr/>
        <p:txBody>
          <a:bodyPr/>
          <a:lstStyle/>
          <a:p>
            <a:r>
              <a:rPr lang="en-US" dirty="0"/>
              <a:t>CDC Clinical Guidelines for PrEP</a:t>
            </a:r>
          </a:p>
        </p:txBody>
      </p:sp>
    </p:spTree>
    <p:extLst>
      <p:ext uri="{BB962C8B-B14F-4D97-AF65-F5344CB8AC3E}">
        <p14:creationId xmlns:p14="http://schemas.microsoft.com/office/powerpoint/2010/main" val="219269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5034" y="5610144"/>
            <a:ext cx="4718650" cy="307777"/>
          </a:xfrm>
          <a:prstGeom prst="rect">
            <a:avLst/>
          </a:prstGeom>
        </p:spPr>
        <p:txBody>
          <a:bodyPr wrap="square">
            <a:spAutoFit/>
          </a:bodyPr>
          <a:lstStyle/>
          <a:p>
            <a:r>
              <a:rPr lang="en-US" sz="700" dirty="0"/>
              <a:t>Source: Centers for Disease Control and Prevention: US Public Health Service: Preexposure prophylaxis for the prevention of HIV infection in the United States—2017 Update: a clinical practice guideline. Published March 2018.</a:t>
            </a:r>
          </a:p>
        </p:txBody>
      </p:sp>
      <p:sp>
        <p:nvSpPr>
          <p:cNvPr id="3" name="Content Placeholder 2">
            <a:extLst>
              <a:ext uri="{FF2B5EF4-FFF2-40B4-BE49-F238E27FC236}">
                <a16:creationId xmlns:a16="http://schemas.microsoft.com/office/drawing/2014/main" id="{21C112C6-E68F-4B4E-9788-F396B1A0B11E}"/>
              </a:ext>
            </a:extLst>
          </p:cNvPr>
          <p:cNvSpPr>
            <a:spLocks noGrp="1"/>
          </p:cNvSpPr>
          <p:nvPr>
            <p:ph idx="1"/>
          </p:nvPr>
        </p:nvSpPr>
        <p:spPr>
          <a:xfrm>
            <a:off x="609600" y="1395234"/>
            <a:ext cx="10972800" cy="4050825"/>
          </a:xfrm>
        </p:spPr>
        <p:txBody>
          <a:bodyPr>
            <a:normAutofit/>
          </a:bodyPr>
          <a:lstStyle/>
          <a:p>
            <a:r>
              <a:rPr lang="en-US" dirty="0"/>
              <a:t>The clinical guidelines recommend PrEP as one prevention option for </a:t>
            </a:r>
            <a:r>
              <a:rPr lang="en-US" b="1" dirty="0"/>
              <a:t>women at substantial risk of HIV</a:t>
            </a:r>
            <a:r>
              <a:rPr lang="en-US" dirty="0"/>
              <a:t>, defined as:</a:t>
            </a:r>
          </a:p>
          <a:p>
            <a:pPr marL="609585" lvl="1" indent="0">
              <a:buNone/>
            </a:pPr>
            <a:r>
              <a:rPr lang="en-US" dirty="0">
                <a:solidFill>
                  <a:srgbClr val="5482E1"/>
                </a:solidFill>
              </a:rPr>
              <a:t>Sexually active women without an acute or established HIV infection who are not in a monogamous partnership with a recently tested HIV-negative partner </a:t>
            </a:r>
            <a:r>
              <a:rPr lang="en-US" b="1" dirty="0">
                <a:solidFill>
                  <a:srgbClr val="5482E1"/>
                </a:solidFill>
              </a:rPr>
              <a:t>and</a:t>
            </a:r>
            <a:r>
              <a:rPr lang="en-US" dirty="0">
                <a:solidFill>
                  <a:srgbClr val="5482E1"/>
                </a:solidFill>
              </a:rPr>
              <a:t> at least one of the following:</a:t>
            </a:r>
          </a:p>
          <a:p>
            <a:pPr marL="1504920" lvl="2" indent="-285750">
              <a:buFont typeface="Wingdings" panose="05000000000000000000" pitchFamily="2" charset="2"/>
              <a:buChar char="§"/>
            </a:pPr>
            <a:r>
              <a:rPr lang="en-US" dirty="0"/>
              <a:t>Infrequently uses condoms during sex with partner of unknown HIV status known to be a substantial risk of HIV;</a:t>
            </a:r>
            <a:br>
              <a:rPr lang="en-US" dirty="0"/>
            </a:br>
            <a:endParaRPr lang="en-US" dirty="0"/>
          </a:p>
          <a:p>
            <a:pPr marL="1504920" lvl="2" indent="-285750">
              <a:buFont typeface="Wingdings" panose="05000000000000000000" pitchFamily="2" charset="2"/>
              <a:buChar char="§"/>
            </a:pPr>
            <a:r>
              <a:rPr lang="en-US" dirty="0"/>
              <a:t>In an ongoing sexual relationship with an HIV-positive partner;</a:t>
            </a:r>
            <a:br>
              <a:rPr lang="en-US" dirty="0"/>
            </a:br>
            <a:endParaRPr lang="en-US" dirty="0"/>
          </a:p>
          <a:p>
            <a:pPr marL="1504920" lvl="2" indent="-285750">
              <a:buFont typeface="Wingdings" panose="05000000000000000000" pitchFamily="2" charset="2"/>
              <a:buChar char="§"/>
            </a:pPr>
            <a:r>
              <a:rPr lang="en-US" dirty="0"/>
              <a:t>Recent bacterial sexually transmitted infection (syphilis, gonorrhea) diagnosed or reported in the past six months.</a:t>
            </a:r>
          </a:p>
        </p:txBody>
      </p:sp>
      <p:sp>
        <p:nvSpPr>
          <p:cNvPr id="2" name="Title 1">
            <a:extLst>
              <a:ext uri="{FF2B5EF4-FFF2-40B4-BE49-F238E27FC236}">
                <a16:creationId xmlns:a16="http://schemas.microsoft.com/office/drawing/2014/main" id="{2223991A-0F0D-462B-B04D-FFCCB3DDB473}"/>
              </a:ext>
            </a:extLst>
          </p:cNvPr>
          <p:cNvSpPr>
            <a:spLocks noGrp="1"/>
          </p:cNvSpPr>
          <p:nvPr>
            <p:ph type="title"/>
          </p:nvPr>
        </p:nvSpPr>
        <p:spPr/>
        <p:txBody>
          <a:bodyPr/>
          <a:lstStyle/>
          <a:p>
            <a:r>
              <a:rPr lang="en-US" dirty="0"/>
              <a:t>CDC Clinical Guidelines for PrEP and Women</a:t>
            </a:r>
          </a:p>
        </p:txBody>
      </p:sp>
    </p:spTree>
    <p:extLst>
      <p:ext uri="{BB962C8B-B14F-4D97-AF65-F5344CB8AC3E}">
        <p14:creationId xmlns:p14="http://schemas.microsoft.com/office/powerpoint/2010/main" val="224176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62978" y="5737595"/>
            <a:ext cx="5250731" cy="200055"/>
          </a:xfrm>
          <a:prstGeom prst="rect">
            <a:avLst/>
          </a:prstGeom>
          <a:noFill/>
        </p:spPr>
        <p:txBody>
          <a:bodyPr wrap="square" rtlCol="0">
            <a:spAutoFit/>
          </a:bodyPr>
          <a:lstStyle/>
          <a:p>
            <a:r>
              <a:rPr lang="en-US" sz="700" dirty="0"/>
              <a:t>Source: Centers for Disease Control and Prevention. HIV Surveillance Report, 2017; vol. 29. Published November 2018</a:t>
            </a:r>
          </a:p>
        </p:txBody>
      </p:sp>
      <p:sp>
        <p:nvSpPr>
          <p:cNvPr id="31" name="Rectangle 30">
            <a:extLst>
              <a:ext uri="{FF2B5EF4-FFF2-40B4-BE49-F238E27FC236}">
                <a16:creationId xmlns:a16="http://schemas.microsoft.com/office/drawing/2014/main" id="{44F69D73-D274-2446-829E-4E400E514D92}"/>
              </a:ext>
            </a:extLst>
          </p:cNvPr>
          <p:cNvSpPr/>
          <p:nvPr/>
        </p:nvSpPr>
        <p:spPr>
          <a:xfrm>
            <a:off x="471937" y="5177435"/>
            <a:ext cx="11207350" cy="596067"/>
          </a:xfrm>
          <a:prstGeom prst="rect">
            <a:avLst/>
          </a:prstGeom>
          <a:solidFill>
            <a:srgbClr val="176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PrEP presents a new key opportunity for promoting HIV prevention among women.</a:t>
            </a:r>
          </a:p>
        </p:txBody>
      </p:sp>
      <p:graphicFrame>
        <p:nvGraphicFramePr>
          <p:cNvPr id="25" name="Chart 24" descr="African Americans: 59%, White: 20%, Hispanic/Latina: 16%, Other: 4%"/>
          <p:cNvGraphicFramePr/>
          <p:nvPr>
            <p:extLst>
              <p:ext uri="{D42A27DB-BD31-4B8C-83A1-F6EECF244321}">
                <p14:modId xmlns:p14="http://schemas.microsoft.com/office/powerpoint/2010/main" val="780270324"/>
              </p:ext>
            </p:extLst>
          </p:nvPr>
        </p:nvGraphicFramePr>
        <p:xfrm>
          <a:off x="5479025" y="1832168"/>
          <a:ext cx="6698016" cy="3369635"/>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frican-American 59%, Hispanic/Latina 16%, White 20%, Other 4%" title="New HIV Diagnoses among Women in the U.S. in 2017, by Race/Ethnicity"/>
          <p:cNvGrpSpPr/>
          <p:nvPr/>
        </p:nvGrpSpPr>
        <p:grpSpPr>
          <a:xfrm>
            <a:off x="6161554" y="1153047"/>
            <a:ext cx="5525403" cy="3899791"/>
            <a:chOff x="6161554" y="1153047"/>
            <a:chExt cx="5525403" cy="3899791"/>
          </a:xfrm>
        </p:grpSpPr>
        <p:sp>
          <p:nvSpPr>
            <p:cNvPr id="32" name="Rectangle 31">
              <a:extLst>
                <a:ext uri="{FF2B5EF4-FFF2-40B4-BE49-F238E27FC236}">
                  <a16:creationId xmlns:a16="http://schemas.microsoft.com/office/drawing/2014/main" id="{49DB971B-D9C7-A74A-AA60-25E0C6E02EE5}"/>
                </a:ext>
                <a:ext uri="{C183D7F6-B498-43B3-948B-1728B52AA6E4}">
                  <adec:decorative xmlns:adec="http://schemas.microsoft.com/office/drawing/2017/decorative" val="1"/>
                </a:ext>
              </a:extLst>
            </p:cNvPr>
            <p:cNvSpPr/>
            <p:nvPr/>
          </p:nvSpPr>
          <p:spPr>
            <a:xfrm>
              <a:off x="6161554" y="1153047"/>
              <a:ext cx="5521581" cy="3899791"/>
            </a:xfrm>
            <a:prstGeom prst="rect">
              <a:avLst/>
            </a:prstGeom>
            <a:solidFill>
              <a:srgbClr val="D9E3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rot="16569568">
              <a:off x="8285126" y="2493026"/>
              <a:ext cx="1298187" cy="261610"/>
            </a:xfrm>
            <a:prstGeom prst="rect">
              <a:avLst/>
            </a:prstGeom>
            <a:noFill/>
          </p:spPr>
          <p:txBody>
            <a:bodyPr wrap="square" rtlCol="0">
              <a:spAutoFit/>
            </a:bodyPr>
            <a:lstStyle/>
            <a:p>
              <a:pPr algn="ctr">
                <a:defRPr sz="1330" b="1" i="0" u="none" strike="noStrike" kern="1200" spc="0" baseline="0">
                  <a:solidFill>
                    <a:srgbClr val="5482E1"/>
                  </a:solidFill>
                  <a:latin typeface="+mn-lt"/>
                  <a:ea typeface="+mn-ea"/>
                  <a:cs typeface="+mn-cs"/>
                </a:defRPr>
              </a:pPr>
              <a:fld id="{E4C1CA9C-C661-47FB-B3A9-B8DF1CFF536A}" type="CATEGORYNAME">
                <a:rPr lang="en-US" sz="1100">
                  <a:solidFill>
                    <a:schemeClr val="bg1"/>
                  </a:solidFill>
                </a:rPr>
                <a:pPr algn="ctr">
                  <a:defRPr sz="1330" b="1" i="0" u="none" strike="noStrike" kern="1200" spc="0" baseline="0">
                    <a:solidFill>
                      <a:srgbClr val="5482E1"/>
                    </a:solidFill>
                    <a:latin typeface="+mn-lt"/>
                    <a:ea typeface="+mn-ea"/>
                    <a:cs typeface="+mn-cs"/>
                  </a:defRPr>
                </a:pPr>
                <a:t>Other</a:t>
              </a:fld>
              <a:r>
                <a:rPr lang="en-US" sz="1100" dirty="0">
                  <a:solidFill>
                    <a:schemeClr val="bg1"/>
                  </a:solidFill>
                </a:rPr>
                <a:t> 4%</a:t>
              </a:r>
            </a:p>
          </p:txBody>
        </p:sp>
        <p:sp>
          <p:nvSpPr>
            <p:cNvPr id="29" name="TextBox 28"/>
            <p:cNvSpPr txBox="1"/>
            <p:nvPr/>
          </p:nvSpPr>
          <p:spPr>
            <a:xfrm>
              <a:off x="6165376" y="1203571"/>
              <a:ext cx="5521581" cy="707886"/>
            </a:xfrm>
            <a:prstGeom prst="rect">
              <a:avLst/>
            </a:prstGeom>
            <a:noFill/>
          </p:spPr>
          <p:txBody>
            <a:bodyPr wrap="square" rtlCol="0">
              <a:spAutoFit/>
            </a:bodyPr>
            <a:lstStyle/>
            <a:p>
              <a:pPr algn="ctr"/>
              <a:r>
                <a:rPr lang="en-US" sz="2000" b="1" dirty="0"/>
                <a:t>New HIV Diagnoses among Women in the U.S. in 2017, by Race/Ethnicity</a:t>
              </a:r>
            </a:p>
          </p:txBody>
        </p:sp>
      </p:grpSp>
      <p:grpSp>
        <p:nvGrpSpPr>
          <p:cNvPr id="6" name="Group 5" title="Women accounted for approximately 20% of new HIV infections in the U.S. in 2017."/>
          <p:cNvGrpSpPr/>
          <p:nvPr/>
        </p:nvGrpSpPr>
        <p:grpSpPr>
          <a:xfrm>
            <a:off x="468114" y="1155747"/>
            <a:ext cx="5525403" cy="3899791"/>
            <a:chOff x="468114" y="1155747"/>
            <a:chExt cx="5525403" cy="3899791"/>
          </a:xfrm>
        </p:grpSpPr>
        <p:sp>
          <p:nvSpPr>
            <p:cNvPr id="3" name="Rectangle 2">
              <a:extLst>
                <a:ext uri="{FF2B5EF4-FFF2-40B4-BE49-F238E27FC236}">
                  <a16:creationId xmlns:a16="http://schemas.microsoft.com/office/drawing/2014/main" id="{1288C9FC-086A-D34C-A41F-B073507E4FCE}"/>
                </a:ext>
                <a:ext uri="{C183D7F6-B498-43B3-948B-1728B52AA6E4}">
                  <adec:decorative xmlns:adec="http://schemas.microsoft.com/office/drawing/2017/decorative" val="1"/>
                </a:ext>
              </a:extLst>
            </p:cNvPr>
            <p:cNvSpPr/>
            <p:nvPr/>
          </p:nvSpPr>
          <p:spPr>
            <a:xfrm>
              <a:off x="471936" y="1155747"/>
              <a:ext cx="5521581" cy="3899791"/>
            </a:xfrm>
            <a:prstGeom prst="rect">
              <a:avLst/>
            </a:prstGeom>
            <a:solidFill>
              <a:srgbClr val="D9E3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468114" y="4244179"/>
              <a:ext cx="5521581" cy="716359"/>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SzPct val="125000"/>
                <a:buFont typeface="Arial" panose="020B0604020202020204" pitchFamily="34" charset="0"/>
                <a:buChar char="•"/>
                <a:defRPr sz="2200" kern="1200">
                  <a:solidFill>
                    <a:srgbClr val="102B62"/>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000" kern="1200" baseline="0">
                  <a:solidFill>
                    <a:srgbClr val="102B62"/>
                  </a:solidFill>
                  <a:latin typeface="+mn-lt"/>
                  <a:ea typeface="+mn-ea"/>
                  <a:cs typeface="+mn-cs"/>
                </a:defRPr>
              </a:lvl2pPr>
              <a:lvl3pPr marL="1219170" indent="0" algn="l" defTabSz="1219170" rtl="0" eaLnBrk="1" latinLnBrk="0" hangingPunct="1">
                <a:spcBef>
                  <a:spcPct val="20000"/>
                </a:spcBef>
                <a:buFont typeface="Wingdings" panose="05000000000000000000" pitchFamily="2" charset="2"/>
                <a:buNone/>
                <a:defRPr sz="1800" kern="1200" baseline="0">
                  <a:solidFill>
                    <a:srgbClr val="102B62"/>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None/>
              </a:pPr>
              <a:r>
                <a:rPr lang="en-US" sz="2000" b="1" dirty="0"/>
                <a:t>Women accounted for approximately 20% of new HIV infections in the U.S. in 2017.</a:t>
              </a:r>
            </a:p>
            <a:p>
              <a:pPr marL="0" indent="0">
                <a:buFont typeface="Arial" panose="020B0604020202020204" pitchFamily="34" charset="0"/>
                <a:buNone/>
              </a:pPr>
              <a:endParaRPr lang="en-US" sz="2600" i="1" dirty="0"/>
            </a:p>
            <a:p>
              <a:endParaRPr lang="en-US" i="1" dirty="0"/>
            </a:p>
            <a:p>
              <a:endParaRPr lang="en-US" i="1" dirty="0"/>
            </a:p>
            <a:p>
              <a:endParaRPr lang="en-US" i="1" dirty="0"/>
            </a:p>
          </p:txBody>
        </p:sp>
        <p:grpSp>
          <p:nvGrpSpPr>
            <p:cNvPr id="34" name="Group 33">
              <a:extLst>
                <a:ext uri="{FF2B5EF4-FFF2-40B4-BE49-F238E27FC236}">
                  <a16:creationId xmlns:a16="http://schemas.microsoft.com/office/drawing/2014/main" id="{80661131-3CF9-4649-987D-DE6BAF0ADFD7}"/>
                </a:ext>
                <a:ext uri="{C183D7F6-B498-43B3-948B-1728B52AA6E4}">
                  <adec:decorative xmlns:adec="http://schemas.microsoft.com/office/drawing/2017/decorative" val="1"/>
                </a:ext>
              </a:extLst>
            </p:cNvPr>
            <p:cNvGrpSpPr>
              <a:grpSpLocks noChangeAspect="1"/>
            </p:cNvGrpSpPr>
            <p:nvPr/>
          </p:nvGrpSpPr>
          <p:grpSpPr>
            <a:xfrm>
              <a:off x="2696247" y="1806397"/>
              <a:ext cx="959254" cy="2034723"/>
              <a:chOff x="2408238" y="1420813"/>
              <a:chExt cx="773113" cy="1639887"/>
            </a:xfrm>
            <a:solidFill>
              <a:srgbClr val="117D4A"/>
            </a:solidFill>
          </p:grpSpPr>
          <p:sp>
            <p:nvSpPr>
              <p:cNvPr id="35" name="Oval 6">
                <a:extLst>
                  <a:ext uri="{FF2B5EF4-FFF2-40B4-BE49-F238E27FC236}">
                    <a16:creationId xmlns:a16="http://schemas.microsoft.com/office/drawing/2014/main" id="{B043910F-61BC-A84F-A27D-3B0CE1F39E38}"/>
                  </a:ext>
                </a:extLst>
              </p:cNvPr>
              <p:cNvSpPr>
                <a:spLocks noChangeArrowheads="1"/>
              </p:cNvSpPr>
              <p:nvPr/>
            </p:nvSpPr>
            <p:spPr bwMode="auto">
              <a:xfrm>
                <a:off x="2646363" y="1420813"/>
                <a:ext cx="296863" cy="296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7">
                <a:extLst>
                  <a:ext uri="{FF2B5EF4-FFF2-40B4-BE49-F238E27FC236}">
                    <a16:creationId xmlns:a16="http://schemas.microsoft.com/office/drawing/2014/main" id="{7A9338E1-B732-EA45-BE70-62B82827A58A}"/>
                  </a:ext>
                </a:extLst>
              </p:cNvPr>
              <p:cNvSpPr>
                <a:spLocks/>
              </p:cNvSpPr>
              <p:nvPr/>
            </p:nvSpPr>
            <p:spPr bwMode="auto">
              <a:xfrm>
                <a:off x="2408238" y="1758950"/>
                <a:ext cx="773113" cy="1301750"/>
              </a:xfrm>
              <a:custGeom>
                <a:avLst/>
                <a:gdLst>
                  <a:gd name="T0" fmla="*/ 2005 w 2026"/>
                  <a:gd name="T1" fmla="*/ 1475 h 3427"/>
                  <a:gd name="T2" fmla="*/ 1631 w 2026"/>
                  <a:gd name="T3" fmla="*/ 129 h 3427"/>
                  <a:gd name="T4" fmla="*/ 1462 w 2026"/>
                  <a:gd name="T5" fmla="*/ 0 h 3427"/>
                  <a:gd name="T6" fmla="*/ 564 w 2026"/>
                  <a:gd name="T7" fmla="*/ 1 h 3427"/>
                  <a:gd name="T8" fmla="*/ 395 w 2026"/>
                  <a:gd name="T9" fmla="*/ 129 h 3427"/>
                  <a:gd name="T10" fmla="*/ 21 w 2026"/>
                  <a:gd name="T11" fmla="*/ 1475 h 3427"/>
                  <a:gd name="T12" fmla="*/ 123 w 2026"/>
                  <a:gd name="T13" fmla="*/ 1651 h 3427"/>
                  <a:gd name="T14" fmla="*/ 300 w 2026"/>
                  <a:gd name="T15" fmla="*/ 1549 h 3427"/>
                  <a:gd name="T16" fmla="*/ 602 w 2026"/>
                  <a:gd name="T17" fmla="*/ 443 h 3427"/>
                  <a:gd name="T18" fmla="*/ 603 w 2026"/>
                  <a:gd name="T19" fmla="*/ 441 h 3427"/>
                  <a:gd name="T20" fmla="*/ 652 w 2026"/>
                  <a:gd name="T21" fmla="*/ 413 h 3427"/>
                  <a:gd name="T22" fmla="*/ 680 w 2026"/>
                  <a:gd name="T23" fmla="*/ 462 h 3427"/>
                  <a:gd name="T24" fmla="*/ 679 w 2026"/>
                  <a:gd name="T25" fmla="*/ 465 h 3427"/>
                  <a:gd name="T26" fmla="*/ 298 w 2026"/>
                  <a:gd name="T27" fmla="*/ 1945 h 3427"/>
                  <a:gd name="T28" fmla="*/ 338 w 2026"/>
                  <a:gd name="T29" fmla="*/ 1997 h 3427"/>
                  <a:gd name="T30" fmla="*/ 566 w 2026"/>
                  <a:gd name="T31" fmla="*/ 1997 h 3427"/>
                  <a:gd name="T32" fmla="*/ 566 w 2026"/>
                  <a:gd name="T33" fmla="*/ 3240 h 3427"/>
                  <a:gd name="T34" fmla="*/ 566 w 2026"/>
                  <a:gd name="T35" fmla="*/ 3240 h 3427"/>
                  <a:gd name="T36" fmla="*/ 566 w 2026"/>
                  <a:gd name="T37" fmla="*/ 3240 h 3427"/>
                  <a:gd name="T38" fmla="*/ 752 w 2026"/>
                  <a:gd name="T39" fmla="*/ 3427 h 3427"/>
                  <a:gd name="T40" fmla="*/ 939 w 2026"/>
                  <a:gd name="T41" fmla="*/ 3240 h 3427"/>
                  <a:gd name="T42" fmla="*/ 939 w 2026"/>
                  <a:gd name="T43" fmla="*/ 3240 h 3427"/>
                  <a:gd name="T44" fmla="*/ 942 w 2026"/>
                  <a:gd name="T45" fmla="*/ 3240 h 3427"/>
                  <a:gd name="T46" fmla="*/ 942 w 2026"/>
                  <a:gd name="T47" fmla="*/ 1997 h 3427"/>
                  <a:gd name="T48" fmla="*/ 1084 w 2026"/>
                  <a:gd name="T49" fmla="*/ 1997 h 3427"/>
                  <a:gd name="T50" fmla="*/ 1084 w 2026"/>
                  <a:gd name="T51" fmla="*/ 3240 h 3427"/>
                  <a:gd name="T52" fmla="*/ 1086 w 2026"/>
                  <a:gd name="T53" fmla="*/ 3240 h 3427"/>
                  <a:gd name="T54" fmla="*/ 1086 w 2026"/>
                  <a:gd name="T55" fmla="*/ 3240 h 3427"/>
                  <a:gd name="T56" fmla="*/ 1272 w 2026"/>
                  <a:gd name="T57" fmla="*/ 3427 h 3427"/>
                  <a:gd name="T58" fmla="*/ 1459 w 2026"/>
                  <a:gd name="T59" fmla="*/ 3240 h 3427"/>
                  <a:gd name="T60" fmla="*/ 1459 w 2026"/>
                  <a:gd name="T61" fmla="*/ 3240 h 3427"/>
                  <a:gd name="T62" fmla="*/ 1460 w 2026"/>
                  <a:gd name="T63" fmla="*/ 3240 h 3427"/>
                  <a:gd name="T64" fmla="*/ 1460 w 2026"/>
                  <a:gd name="T65" fmla="*/ 1997 h 3427"/>
                  <a:gd name="T66" fmla="*/ 1688 w 2026"/>
                  <a:gd name="T67" fmla="*/ 1997 h 3427"/>
                  <a:gd name="T68" fmla="*/ 1728 w 2026"/>
                  <a:gd name="T69" fmla="*/ 1945 h 3427"/>
                  <a:gd name="T70" fmla="*/ 1347 w 2026"/>
                  <a:gd name="T71" fmla="*/ 465 h 3427"/>
                  <a:gd name="T72" fmla="*/ 1346 w 2026"/>
                  <a:gd name="T73" fmla="*/ 462 h 3427"/>
                  <a:gd name="T74" fmla="*/ 1374 w 2026"/>
                  <a:gd name="T75" fmla="*/ 413 h 3427"/>
                  <a:gd name="T76" fmla="*/ 1423 w 2026"/>
                  <a:gd name="T77" fmla="*/ 441 h 3427"/>
                  <a:gd name="T78" fmla="*/ 1424 w 2026"/>
                  <a:gd name="T79" fmla="*/ 443 h 3427"/>
                  <a:gd name="T80" fmla="*/ 1727 w 2026"/>
                  <a:gd name="T81" fmla="*/ 1549 h 3427"/>
                  <a:gd name="T82" fmla="*/ 1903 w 2026"/>
                  <a:gd name="T83" fmla="*/ 1651 h 3427"/>
                  <a:gd name="T84" fmla="*/ 2005 w 2026"/>
                  <a:gd name="T85" fmla="*/ 1475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6" h="3427">
                    <a:moveTo>
                      <a:pt x="2005" y="1475"/>
                    </a:moveTo>
                    <a:lnTo>
                      <a:pt x="1631" y="129"/>
                    </a:lnTo>
                    <a:cubicBezTo>
                      <a:pt x="1612" y="58"/>
                      <a:pt x="1536" y="0"/>
                      <a:pt x="1462" y="0"/>
                    </a:cubicBezTo>
                    <a:lnTo>
                      <a:pt x="564" y="1"/>
                    </a:lnTo>
                    <a:cubicBezTo>
                      <a:pt x="491" y="1"/>
                      <a:pt x="415" y="58"/>
                      <a:pt x="395" y="129"/>
                    </a:cubicBezTo>
                    <a:lnTo>
                      <a:pt x="21" y="1475"/>
                    </a:lnTo>
                    <a:cubicBezTo>
                      <a:pt x="0" y="1552"/>
                      <a:pt x="46" y="1631"/>
                      <a:pt x="123" y="1651"/>
                    </a:cubicBezTo>
                    <a:cubicBezTo>
                      <a:pt x="200" y="1672"/>
                      <a:pt x="279" y="1626"/>
                      <a:pt x="300" y="1549"/>
                    </a:cubicBezTo>
                    <a:cubicBezTo>
                      <a:pt x="300" y="1549"/>
                      <a:pt x="602" y="443"/>
                      <a:pt x="602" y="443"/>
                    </a:cubicBezTo>
                    <a:cubicBezTo>
                      <a:pt x="603" y="443"/>
                      <a:pt x="603" y="442"/>
                      <a:pt x="603" y="441"/>
                    </a:cubicBezTo>
                    <a:cubicBezTo>
                      <a:pt x="609" y="419"/>
                      <a:pt x="631" y="407"/>
                      <a:pt x="652" y="413"/>
                    </a:cubicBezTo>
                    <a:cubicBezTo>
                      <a:pt x="674" y="419"/>
                      <a:pt x="686" y="441"/>
                      <a:pt x="680" y="462"/>
                    </a:cubicBezTo>
                    <a:cubicBezTo>
                      <a:pt x="680" y="463"/>
                      <a:pt x="679" y="464"/>
                      <a:pt x="679" y="465"/>
                    </a:cubicBezTo>
                    <a:cubicBezTo>
                      <a:pt x="679" y="465"/>
                      <a:pt x="367" y="1678"/>
                      <a:pt x="298" y="1945"/>
                    </a:cubicBezTo>
                    <a:cubicBezTo>
                      <a:pt x="291" y="1974"/>
                      <a:pt x="309" y="1997"/>
                      <a:pt x="338" y="1997"/>
                    </a:cubicBezTo>
                    <a:lnTo>
                      <a:pt x="566" y="1997"/>
                    </a:lnTo>
                    <a:lnTo>
                      <a:pt x="566" y="3240"/>
                    </a:lnTo>
                    <a:lnTo>
                      <a:pt x="566" y="3240"/>
                    </a:lnTo>
                    <a:lnTo>
                      <a:pt x="566" y="3240"/>
                    </a:lnTo>
                    <a:cubicBezTo>
                      <a:pt x="566" y="3343"/>
                      <a:pt x="649" y="3427"/>
                      <a:pt x="752" y="3427"/>
                    </a:cubicBezTo>
                    <a:cubicBezTo>
                      <a:pt x="855" y="3427"/>
                      <a:pt x="939" y="3343"/>
                      <a:pt x="939" y="3240"/>
                    </a:cubicBezTo>
                    <a:lnTo>
                      <a:pt x="939" y="3240"/>
                    </a:lnTo>
                    <a:lnTo>
                      <a:pt x="942" y="3240"/>
                    </a:lnTo>
                    <a:lnTo>
                      <a:pt x="942" y="1997"/>
                    </a:lnTo>
                    <a:lnTo>
                      <a:pt x="1084" y="1997"/>
                    </a:lnTo>
                    <a:lnTo>
                      <a:pt x="1084" y="3240"/>
                    </a:lnTo>
                    <a:lnTo>
                      <a:pt x="1086" y="3240"/>
                    </a:lnTo>
                    <a:lnTo>
                      <a:pt x="1086" y="3240"/>
                    </a:lnTo>
                    <a:cubicBezTo>
                      <a:pt x="1086" y="3343"/>
                      <a:pt x="1169" y="3427"/>
                      <a:pt x="1272" y="3427"/>
                    </a:cubicBezTo>
                    <a:cubicBezTo>
                      <a:pt x="1375" y="3427"/>
                      <a:pt x="1459" y="3343"/>
                      <a:pt x="1459" y="3240"/>
                    </a:cubicBezTo>
                    <a:lnTo>
                      <a:pt x="1459" y="3240"/>
                    </a:lnTo>
                    <a:lnTo>
                      <a:pt x="1460" y="3240"/>
                    </a:lnTo>
                    <a:lnTo>
                      <a:pt x="1460" y="1997"/>
                    </a:lnTo>
                    <a:lnTo>
                      <a:pt x="1688" y="1997"/>
                    </a:lnTo>
                    <a:cubicBezTo>
                      <a:pt x="1717" y="1997"/>
                      <a:pt x="1735" y="1974"/>
                      <a:pt x="1728" y="1945"/>
                    </a:cubicBezTo>
                    <a:lnTo>
                      <a:pt x="1347" y="465"/>
                    </a:lnTo>
                    <a:cubicBezTo>
                      <a:pt x="1347" y="464"/>
                      <a:pt x="1346" y="463"/>
                      <a:pt x="1346" y="462"/>
                    </a:cubicBezTo>
                    <a:cubicBezTo>
                      <a:pt x="1340" y="441"/>
                      <a:pt x="1353" y="419"/>
                      <a:pt x="1374" y="413"/>
                    </a:cubicBezTo>
                    <a:cubicBezTo>
                      <a:pt x="1395" y="407"/>
                      <a:pt x="1417" y="419"/>
                      <a:pt x="1423" y="441"/>
                    </a:cubicBezTo>
                    <a:cubicBezTo>
                      <a:pt x="1424" y="442"/>
                      <a:pt x="1424" y="443"/>
                      <a:pt x="1424" y="443"/>
                    </a:cubicBezTo>
                    <a:cubicBezTo>
                      <a:pt x="1424" y="443"/>
                      <a:pt x="1727" y="1549"/>
                      <a:pt x="1727" y="1549"/>
                    </a:cubicBezTo>
                    <a:cubicBezTo>
                      <a:pt x="1747" y="1626"/>
                      <a:pt x="1826" y="1672"/>
                      <a:pt x="1903" y="1651"/>
                    </a:cubicBezTo>
                    <a:cubicBezTo>
                      <a:pt x="1980" y="1631"/>
                      <a:pt x="2026" y="1552"/>
                      <a:pt x="2005" y="14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Group 36">
              <a:extLst>
                <a:ext uri="{FF2B5EF4-FFF2-40B4-BE49-F238E27FC236}">
                  <a16:creationId xmlns:a16="http://schemas.microsoft.com/office/drawing/2014/main" id="{3CAFAF08-71AE-2D41-8F26-90361AB9C521}"/>
                </a:ext>
                <a:ext uri="{C183D7F6-B498-43B3-948B-1728B52AA6E4}">
                  <adec:decorative xmlns:adec="http://schemas.microsoft.com/office/drawing/2017/decorative" val="1"/>
                </a:ext>
              </a:extLst>
            </p:cNvPr>
            <p:cNvGrpSpPr>
              <a:grpSpLocks noChangeAspect="1"/>
            </p:cNvGrpSpPr>
            <p:nvPr/>
          </p:nvGrpSpPr>
          <p:grpSpPr>
            <a:xfrm>
              <a:off x="4500142" y="2042585"/>
              <a:ext cx="682505" cy="1798535"/>
              <a:chOff x="1157288" y="1420813"/>
              <a:chExt cx="622300" cy="1639887"/>
            </a:xfrm>
            <a:solidFill>
              <a:srgbClr val="00263D"/>
            </a:solidFill>
          </p:grpSpPr>
          <p:sp>
            <p:nvSpPr>
              <p:cNvPr id="38" name="Oval 8">
                <a:extLst>
                  <a:ext uri="{FF2B5EF4-FFF2-40B4-BE49-F238E27FC236}">
                    <a16:creationId xmlns:a16="http://schemas.microsoft.com/office/drawing/2014/main" id="{8D866F3E-A5C9-9C4F-990A-DD7C5FF3A12E}"/>
                  </a:ext>
                </a:extLst>
              </p:cNvPr>
              <p:cNvSpPr>
                <a:spLocks noChangeArrowheads="1"/>
              </p:cNvSpPr>
              <p:nvPr/>
            </p:nvSpPr>
            <p:spPr bwMode="auto">
              <a:xfrm>
                <a:off x="1320800" y="1420813"/>
                <a:ext cx="296863" cy="296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9">
                <a:extLst>
                  <a:ext uri="{FF2B5EF4-FFF2-40B4-BE49-F238E27FC236}">
                    <a16:creationId xmlns:a16="http://schemas.microsoft.com/office/drawing/2014/main" id="{0DE68A51-65BE-A540-B330-8D17B28A569F}"/>
                  </a:ext>
                </a:extLst>
              </p:cNvPr>
              <p:cNvSpPr>
                <a:spLocks/>
              </p:cNvSpPr>
              <p:nvPr/>
            </p:nvSpPr>
            <p:spPr bwMode="auto">
              <a:xfrm>
                <a:off x="1157288" y="1758950"/>
                <a:ext cx="622300" cy="1301750"/>
              </a:xfrm>
              <a:custGeom>
                <a:avLst/>
                <a:gdLst>
                  <a:gd name="T0" fmla="*/ 1346 w 1633"/>
                  <a:gd name="T1" fmla="*/ 0 h 3427"/>
                  <a:gd name="T2" fmla="*/ 288 w 1633"/>
                  <a:gd name="T3" fmla="*/ 0 h 3427"/>
                  <a:gd name="T4" fmla="*/ 0 w 1633"/>
                  <a:gd name="T5" fmla="*/ 287 h 3427"/>
                  <a:gd name="T6" fmla="*/ 0 w 1633"/>
                  <a:gd name="T7" fmla="*/ 1569 h 3427"/>
                  <a:gd name="T8" fmla="*/ 145 w 1633"/>
                  <a:gd name="T9" fmla="*/ 1713 h 3427"/>
                  <a:gd name="T10" fmla="*/ 289 w 1633"/>
                  <a:gd name="T11" fmla="*/ 1569 h 3427"/>
                  <a:gd name="T12" fmla="*/ 289 w 1633"/>
                  <a:gd name="T13" fmla="*/ 479 h 3427"/>
                  <a:gd name="T14" fmla="*/ 327 w 1633"/>
                  <a:gd name="T15" fmla="*/ 439 h 3427"/>
                  <a:gd name="T16" fmla="*/ 331 w 1633"/>
                  <a:gd name="T17" fmla="*/ 439 h 3427"/>
                  <a:gd name="T18" fmla="*/ 369 w 1633"/>
                  <a:gd name="T19" fmla="*/ 480 h 3427"/>
                  <a:gd name="T20" fmla="*/ 369 w 1633"/>
                  <a:gd name="T21" fmla="*/ 480 h 3427"/>
                  <a:gd name="T22" fmla="*/ 369 w 1633"/>
                  <a:gd name="T23" fmla="*/ 3240 h 3427"/>
                  <a:gd name="T24" fmla="*/ 556 w 1633"/>
                  <a:gd name="T25" fmla="*/ 3427 h 3427"/>
                  <a:gd name="T26" fmla="*/ 742 w 1633"/>
                  <a:gd name="T27" fmla="*/ 3240 h 3427"/>
                  <a:gd name="T28" fmla="*/ 745 w 1633"/>
                  <a:gd name="T29" fmla="*/ 3240 h 3427"/>
                  <a:gd name="T30" fmla="*/ 745 w 1633"/>
                  <a:gd name="T31" fmla="*/ 1746 h 3427"/>
                  <a:gd name="T32" fmla="*/ 888 w 1633"/>
                  <a:gd name="T33" fmla="*/ 1746 h 3427"/>
                  <a:gd name="T34" fmla="*/ 888 w 1633"/>
                  <a:gd name="T35" fmla="*/ 3240 h 3427"/>
                  <a:gd name="T36" fmla="*/ 889 w 1633"/>
                  <a:gd name="T37" fmla="*/ 3240 h 3427"/>
                  <a:gd name="T38" fmla="*/ 1076 w 1633"/>
                  <a:gd name="T39" fmla="*/ 3427 h 3427"/>
                  <a:gd name="T40" fmla="*/ 1262 w 1633"/>
                  <a:gd name="T41" fmla="*/ 3240 h 3427"/>
                  <a:gd name="T42" fmla="*/ 1264 w 1633"/>
                  <a:gd name="T43" fmla="*/ 3240 h 3427"/>
                  <a:gd name="T44" fmla="*/ 1264 w 1633"/>
                  <a:gd name="T45" fmla="*/ 480 h 3427"/>
                  <a:gd name="T46" fmla="*/ 1302 w 1633"/>
                  <a:gd name="T47" fmla="*/ 439 h 3427"/>
                  <a:gd name="T48" fmla="*/ 1306 w 1633"/>
                  <a:gd name="T49" fmla="*/ 439 h 3427"/>
                  <a:gd name="T50" fmla="*/ 1344 w 1633"/>
                  <a:gd name="T51" fmla="*/ 480 h 3427"/>
                  <a:gd name="T52" fmla="*/ 1344 w 1633"/>
                  <a:gd name="T53" fmla="*/ 1569 h 3427"/>
                  <a:gd name="T54" fmla="*/ 1489 w 1633"/>
                  <a:gd name="T55" fmla="*/ 1713 h 3427"/>
                  <a:gd name="T56" fmla="*/ 1633 w 1633"/>
                  <a:gd name="T57" fmla="*/ 1569 h 3427"/>
                  <a:gd name="T58" fmla="*/ 1633 w 1633"/>
                  <a:gd name="T59" fmla="*/ 287 h 3427"/>
                  <a:gd name="T60" fmla="*/ 1346 w 1633"/>
                  <a:gd name="T61" fmla="*/ 0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3" h="3427">
                    <a:moveTo>
                      <a:pt x="1346" y="0"/>
                    </a:moveTo>
                    <a:lnTo>
                      <a:pt x="288" y="0"/>
                    </a:lnTo>
                    <a:cubicBezTo>
                      <a:pt x="129" y="0"/>
                      <a:pt x="0" y="129"/>
                      <a:pt x="0" y="287"/>
                    </a:cubicBezTo>
                    <a:lnTo>
                      <a:pt x="0" y="1569"/>
                    </a:lnTo>
                    <a:cubicBezTo>
                      <a:pt x="0" y="1649"/>
                      <a:pt x="65" y="1713"/>
                      <a:pt x="145" y="1713"/>
                    </a:cubicBezTo>
                    <a:cubicBezTo>
                      <a:pt x="224" y="1713"/>
                      <a:pt x="289" y="1649"/>
                      <a:pt x="289" y="1569"/>
                    </a:cubicBezTo>
                    <a:lnTo>
                      <a:pt x="289" y="479"/>
                    </a:lnTo>
                    <a:cubicBezTo>
                      <a:pt x="289" y="458"/>
                      <a:pt x="306" y="440"/>
                      <a:pt x="327" y="439"/>
                    </a:cubicBezTo>
                    <a:lnTo>
                      <a:pt x="331" y="439"/>
                    </a:lnTo>
                    <a:cubicBezTo>
                      <a:pt x="352" y="440"/>
                      <a:pt x="369" y="458"/>
                      <a:pt x="369" y="480"/>
                    </a:cubicBezTo>
                    <a:cubicBezTo>
                      <a:pt x="369" y="480"/>
                      <a:pt x="369" y="480"/>
                      <a:pt x="369" y="480"/>
                    </a:cubicBezTo>
                    <a:lnTo>
                      <a:pt x="369" y="3240"/>
                    </a:lnTo>
                    <a:cubicBezTo>
                      <a:pt x="369" y="3343"/>
                      <a:pt x="453" y="3427"/>
                      <a:pt x="556" y="3427"/>
                    </a:cubicBezTo>
                    <a:cubicBezTo>
                      <a:pt x="659" y="3427"/>
                      <a:pt x="742" y="3343"/>
                      <a:pt x="742" y="3240"/>
                    </a:cubicBezTo>
                    <a:lnTo>
                      <a:pt x="745" y="3240"/>
                    </a:lnTo>
                    <a:lnTo>
                      <a:pt x="745" y="1746"/>
                    </a:lnTo>
                    <a:lnTo>
                      <a:pt x="888" y="1746"/>
                    </a:lnTo>
                    <a:lnTo>
                      <a:pt x="888" y="3240"/>
                    </a:lnTo>
                    <a:lnTo>
                      <a:pt x="889" y="3240"/>
                    </a:lnTo>
                    <a:cubicBezTo>
                      <a:pt x="889" y="3343"/>
                      <a:pt x="973" y="3427"/>
                      <a:pt x="1076" y="3427"/>
                    </a:cubicBezTo>
                    <a:cubicBezTo>
                      <a:pt x="1179" y="3427"/>
                      <a:pt x="1262" y="3343"/>
                      <a:pt x="1262" y="3240"/>
                    </a:cubicBezTo>
                    <a:lnTo>
                      <a:pt x="1264" y="3240"/>
                    </a:lnTo>
                    <a:lnTo>
                      <a:pt x="1264" y="480"/>
                    </a:lnTo>
                    <a:cubicBezTo>
                      <a:pt x="1264" y="458"/>
                      <a:pt x="1281" y="440"/>
                      <a:pt x="1302" y="439"/>
                    </a:cubicBezTo>
                    <a:lnTo>
                      <a:pt x="1306" y="439"/>
                    </a:lnTo>
                    <a:cubicBezTo>
                      <a:pt x="1327" y="440"/>
                      <a:pt x="1344" y="458"/>
                      <a:pt x="1344" y="480"/>
                    </a:cubicBezTo>
                    <a:lnTo>
                      <a:pt x="1344" y="1569"/>
                    </a:lnTo>
                    <a:cubicBezTo>
                      <a:pt x="1344" y="1649"/>
                      <a:pt x="1409" y="1713"/>
                      <a:pt x="1489" y="1713"/>
                    </a:cubicBezTo>
                    <a:cubicBezTo>
                      <a:pt x="1568" y="1713"/>
                      <a:pt x="1633" y="1649"/>
                      <a:pt x="1633" y="1569"/>
                    </a:cubicBezTo>
                    <a:lnTo>
                      <a:pt x="1633" y="287"/>
                    </a:lnTo>
                    <a:cubicBezTo>
                      <a:pt x="1633" y="129"/>
                      <a:pt x="1504" y="0"/>
                      <a:pt x="13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39">
              <a:extLst>
                <a:ext uri="{FF2B5EF4-FFF2-40B4-BE49-F238E27FC236}">
                  <a16:creationId xmlns:a16="http://schemas.microsoft.com/office/drawing/2014/main" id="{0B276554-98CB-0B45-8C49-AB45A98D5AB9}"/>
                </a:ext>
                <a:ext uri="{C183D7F6-B498-43B3-948B-1728B52AA6E4}">
                  <adec:decorative xmlns:adec="http://schemas.microsoft.com/office/drawing/2017/decorative" val="1"/>
                </a:ext>
              </a:extLst>
            </p:cNvPr>
            <p:cNvGrpSpPr>
              <a:grpSpLocks noChangeAspect="1"/>
            </p:cNvGrpSpPr>
            <p:nvPr/>
          </p:nvGrpSpPr>
          <p:grpSpPr>
            <a:xfrm>
              <a:off x="3736569" y="2042585"/>
              <a:ext cx="682505" cy="1798535"/>
              <a:chOff x="1157288" y="1420813"/>
              <a:chExt cx="622300" cy="1639887"/>
            </a:xfrm>
            <a:solidFill>
              <a:srgbClr val="00263D"/>
            </a:solidFill>
          </p:grpSpPr>
          <p:sp>
            <p:nvSpPr>
              <p:cNvPr id="41" name="Oval 8">
                <a:extLst>
                  <a:ext uri="{FF2B5EF4-FFF2-40B4-BE49-F238E27FC236}">
                    <a16:creationId xmlns:a16="http://schemas.microsoft.com/office/drawing/2014/main" id="{4FAEDF59-EA7A-2C43-926D-203029101890}"/>
                  </a:ext>
                </a:extLst>
              </p:cNvPr>
              <p:cNvSpPr>
                <a:spLocks noChangeArrowheads="1"/>
              </p:cNvSpPr>
              <p:nvPr/>
            </p:nvSpPr>
            <p:spPr bwMode="auto">
              <a:xfrm>
                <a:off x="1320800" y="1420813"/>
                <a:ext cx="296863" cy="296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9">
                <a:extLst>
                  <a:ext uri="{FF2B5EF4-FFF2-40B4-BE49-F238E27FC236}">
                    <a16:creationId xmlns:a16="http://schemas.microsoft.com/office/drawing/2014/main" id="{6A026BBB-7DAB-B641-B785-EEB905F6BDFD}"/>
                  </a:ext>
                  <a:ext uri="{C183D7F6-B498-43B3-948B-1728B52AA6E4}">
                    <adec:decorative xmlns:adec="http://schemas.microsoft.com/office/drawing/2017/decorative" val="0"/>
                  </a:ext>
                </a:extLst>
              </p:cNvPr>
              <p:cNvSpPr>
                <a:spLocks/>
              </p:cNvSpPr>
              <p:nvPr/>
            </p:nvSpPr>
            <p:spPr bwMode="auto">
              <a:xfrm>
                <a:off x="1157288" y="1758950"/>
                <a:ext cx="622300" cy="1301750"/>
              </a:xfrm>
              <a:custGeom>
                <a:avLst/>
                <a:gdLst>
                  <a:gd name="T0" fmla="*/ 1346 w 1633"/>
                  <a:gd name="T1" fmla="*/ 0 h 3427"/>
                  <a:gd name="T2" fmla="*/ 288 w 1633"/>
                  <a:gd name="T3" fmla="*/ 0 h 3427"/>
                  <a:gd name="T4" fmla="*/ 0 w 1633"/>
                  <a:gd name="T5" fmla="*/ 287 h 3427"/>
                  <a:gd name="T6" fmla="*/ 0 w 1633"/>
                  <a:gd name="T7" fmla="*/ 1569 h 3427"/>
                  <a:gd name="T8" fmla="*/ 145 w 1633"/>
                  <a:gd name="T9" fmla="*/ 1713 h 3427"/>
                  <a:gd name="T10" fmla="*/ 289 w 1633"/>
                  <a:gd name="T11" fmla="*/ 1569 h 3427"/>
                  <a:gd name="T12" fmla="*/ 289 w 1633"/>
                  <a:gd name="T13" fmla="*/ 479 h 3427"/>
                  <a:gd name="T14" fmla="*/ 327 w 1633"/>
                  <a:gd name="T15" fmla="*/ 439 h 3427"/>
                  <a:gd name="T16" fmla="*/ 331 w 1633"/>
                  <a:gd name="T17" fmla="*/ 439 h 3427"/>
                  <a:gd name="T18" fmla="*/ 369 w 1633"/>
                  <a:gd name="T19" fmla="*/ 480 h 3427"/>
                  <a:gd name="T20" fmla="*/ 369 w 1633"/>
                  <a:gd name="T21" fmla="*/ 480 h 3427"/>
                  <a:gd name="T22" fmla="*/ 369 w 1633"/>
                  <a:gd name="T23" fmla="*/ 3240 h 3427"/>
                  <a:gd name="T24" fmla="*/ 556 w 1633"/>
                  <a:gd name="T25" fmla="*/ 3427 h 3427"/>
                  <a:gd name="T26" fmla="*/ 742 w 1633"/>
                  <a:gd name="T27" fmla="*/ 3240 h 3427"/>
                  <a:gd name="T28" fmla="*/ 745 w 1633"/>
                  <a:gd name="T29" fmla="*/ 3240 h 3427"/>
                  <a:gd name="T30" fmla="*/ 745 w 1633"/>
                  <a:gd name="T31" fmla="*/ 1746 h 3427"/>
                  <a:gd name="T32" fmla="*/ 888 w 1633"/>
                  <a:gd name="T33" fmla="*/ 1746 h 3427"/>
                  <a:gd name="T34" fmla="*/ 888 w 1633"/>
                  <a:gd name="T35" fmla="*/ 3240 h 3427"/>
                  <a:gd name="T36" fmla="*/ 889 w 1633"/>
                  <a:gd name="T37" fmla="*/ 3240 h 3427"/>
                  <a:gd name="T38" fmla="*/ 1076 w 1633"/>
                  <a:gd name="T39" fmla="*/ 3427 h 3427"/>
                  <a:gd name="T40" fmla="*/ 1262 w 1633"/>
                  <a:gd name="T41" fmla="*/ 3240 h 3427"/>
                  <a:gd name="T42" fmla="*/ 1264 w 1633"/>
                  <a:gd name="T43" fmla="*/ 3240 h 3427"/>
                  <a:gd name="T44" fmla="*/ 1264 w 1633"/>
                  <a:gd name="T45" fmla="*/ 480 h 3427"/>
                  <a:gd name="T46" fmla="*/ 1302 w 1633"/>
                  <a:gd name="T47" fmla="*/ 439 h 3427"/>
                  <a:gd name="T48" fmla="*/ 1306 w 1633"/>
                  <a:gd name="T49" fmla="*/ 439 h 3427"/>
                  <a:gd name="T50" fmla="*/ 1344 w 1633"/>
                  <a:gd name="T51" fmla="*/ 480 h 3427"/>
                  <a:gd name="T52" fmla="*/ 1344 w 1633"/>
                  <a:gd name="T53" fmla="*/ 1569 h 3427"/>
                  <a:gd name="T54" fmla="*/ 1489 w 1633"/>
                  <a:gd name="T55" fmla="*/ 1713 h 3427"/>
                  <a:gd name="T56" fmla="*/ 1633 w 1633"/>
                  <a:gd name="T57" fmla="*/ 1569 h 3427"/>
                  <a:gd name="T58" fmla="*/ 1633 w 1633"/>
                  <a:gd name="T59" fmla="*/ 287 h 3427"/>
                  <a:gd name="T60" fmla="*/ 1346 w 1633"/>
                  <a:gd name="T61" fmla="*/ 0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3" h="3427">
                    <a:moveTo>
                      <a:pt x="1346" y="0"/>
                    </a:moveTo>
                    <a:lnTo>
                      <a:pt x="288" y="0"/>
                    </a:lnTo>
                    <a:cubicBezTo>
                      <a:pt x="129" y="0"/>
                      <a:pt x="0" y="129"/>
                      <a:pt x="0" y="287"/>
                    </a:cubicBezTo>
                    <a:lnTo>
                      <a:pt x="0" y="1569"/>
                    </a:lnTo>
                    <a:cubicBezTo>
                      <a:pt x="0" y="1649"/>
                      <a:pt x="65" y="1713"/>
                      <a:pt x="145" y="1713"/>
                    </a:cubicBezTo>
                    <a:cubicBezTo>
                      <a:pt x="224" y="1713"/>
                      <a:pt x="289" y="1649"/>
                      <a:pt x="289" y="1569"/>
                    </a:cubicBezTo>
                    <a:lnTo>
                      <a:pt x="289" y="479"/>
                    </a:lnTo>
                    <a:cubicBezTo>
                      <a:pt x="289" y="458"/>
                      <a:pt x="306" y="440"/>
                      <a:pt x="327" y="439"/>
                    </a:cubicBezTo>
                    <a:lnTo>
                      <a:pt x="331" y="439"/>
                    </a:lnTo>
                    <a:cubicBezTo>
                      <a:pt x="352" y="440"/>
                      <a:pt x="369" y="458"/>
                      <a:pt x="369" y="480"/>
                    </a:cubicBezTo>
                    <a:cubicBezTo>
                      <a:pt x="369" y="480"/>
                      <a:pt x="369" y="480"/>
                      <a:pt x="369" y="480"/>
                    </a:cubicBezTo>
                    <a:lnTo>
                      <a:pt x="369" y="3240"/>
                    </a:lnTo>
                    <a:cubicBezTo>
                      <a:pt x="369" y="3343"/>
                      <a:pt x="453" y="3427"/>
                      <a:pt x="556" y="3427"/>
                    </a:cubicBezTo>
                    <a:cubicBezTo>
                      <a:pt x="659" y="3427"/>
                      <a:pt x="742" y="3343"/>
                      <a:pt x="742" y="3240"/>
                    </a:cubicBezTo>
                    <a:lnTo>
                      <a:pt x="745" y="3240"/>
                    </a:lnTo>
                    <a:lnTo>
                      <a:pt x="745" y="1746"/>
                    </a:lnTo>
                    <a:lnTo>
                      <a:pt x="888" y="1746"/>
                    </a:lnTo>
                    <a:lnTo>
                      <a:pt x="888" y="3240"/>
                    </a:lnTo>
                    <a:lnTo>
                      <a:pt x="889" y="3240"/>
                    </a:lnTo>
                    <a:cubicBezTo>
                      <a:pt x="889" y="3343"/>
                      <a:pt x="973" y="3427"/>
                      <a:pt x="1076" y="3427"/>
                    </a:cubicBezTo>
                    <a:cubicBezTo>
                      <a:pt x="1179" y="3427"/>
                      <a:pt x="1262" y="3343"/>
                      <a:pt x="1262" y="3240"/>
                    </a:cubicBezTo>
                    <a:lnTo>
                      <a:pt x="1264" y="3240"/>
                    </a:lnTo>
                    <a:lnTo>
                      <a:pt x="1264" y="480"/>
                    </a:lnTo>
                    <a:cubicBezTo>
                      <a:pt x="1264" y="458"/>
                      <a:pt x="1281" y="440"/>
                      <a:pt x="1302" y="439"/>
                    </a:cubicBezTo>
                    <a:lnTo>
                      <a:pt x="1306" y="439"/>
                    </a:lnTo>
                    <a:cubicBezTo>
                      <a:pt x="1327" y="440"/>
                      <a:pt x="1344" y="458"/>
                      <a:pt x="1344" y="480"/>
                    </a:cubicBezTo>
                    <a:lnTo>
                      <a:pt x="1344" y="1569"/>
                    </a:lnTo>
                    <a:cubicBezTo>
                      <a:pt x="1344" y="1649"/>
                      <a:pt x="1409" y="1713"/>
                      <a:pt x="1489" y="1713"/>
                    </a:cubicBezTo>
                    <a:cubicBezTo>
                      <a:pt x="1568" y="1713"/>
                      <a:pt x="1633" y="1649"/>
                      <a:pt x="1633" y="1569"/>
                    </a:cubicBezTo>
                    <a:lnTo>
                      <a:pt x="1633" y="287"/>
                    </a:lnTo>
                    <a:cubicBezTo>
                      <a:pt x="1633" y="129"/>
                      <a:pt x="1504" y="0"/>
                      <a:pt x="13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42">
              <a:extLst>
                <a:ext uri="{FF2B5EF4-FFF2-40B4-BE49-F238E27FC236}">
                  <a16:creationId xmlns:a16="http://schemas.microsoft.com/office/drawing/2014/main" id="{EF00BA82-E44C-3447-9C2A-7867CDD1F116}"/>
                </a:ext>
                <a:ext uri="{C183D7F6-B498-43B3-948B-1728B52AA6E4}">
                  <adec:decorative xmlns:adec="http://schemas.microsoft.com/office/drawing/2017/decorative" val="1"/>
                </a:ext>
              </a:extLst>
            </p:cNvPr>
            <p:cNvGrpSpPr>
              <a:grpSpLocks noChangeAspect="1"/>
            </p:cNvGrpSpPr>
            <p:nvPr/>
          </p:nvGrpSpPr>
          <p:grpSpPr>
            <a:xfrm>
              <a:off x="1932673" y="2042585"/>
              <a:ext cx="682505" cy="1798535"/>
              <a:chOff x="1157288" y="1420813"/>
              <a:chExt cx="622300" cy="1639887"/>
            </a:xfrm>
            <a:solidFill>
              <a:srgbClr val="00263D"/>
            </a:solidFill>
          </p:grpSpPr>
          <p:sp>
            <p:nvSpPr>
              <p:cNvPr id="44" name="Oval 8">
                <a:extLst>
                  <a:ext uri="{FF2B5EF4-FFF2-40B4-BE49-F238E27FC236}">
                    <a16:creationId xmlns:a16="http://schemas.microsoft.com/office/drawing/2014/main" id="{7D1E31BB-5FD3-5144-8018-EB4BA0DBA1FA}"/>
                  </a:ext>
                  <a:ext uri="{C183D7F6-B498-43B3-948B-1728B52AA6E4}">
                    <adec:decorative xmlns:adec="http://schemas.microsoft.com/office/drawing/2017/decorative" val="1"/>
                  </a:ext>
                </a:extLst>
              </p:cNvPr>
              <p:cNvSpPr>
                <a:spLocks noChangeArrowheads="1"/>
              </p:cNvSpPr>
              <p:nvPr/>
            </p:nvSpPr>
            <p:spPr bwMode="auto">
              <a:xfrm>
                <a:off x="1320800" y="1420813"/>
                <a:ext cx="296863" cy="296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a:extLst>
                  <a:ext uri="{FF2B5EF4-FFF2-40B4-BE49-F238E27FC236}">
                    <a16:creationId xmlns:a16="http://schemas.microsoft.com/office/drawing/2014/main" id="{A16D27B3-ED62-5B48-8922-A66A6B925A8A}"/>
                  </a:ext>
                  <a:ext uri="{C183D7F6-B498-43B3-948B-1728B52AA6E4}">
                    <adec:decorative xmlns:adec="http://schemas.microsoft.com/office/drawing/2017/decorative" val="1"/>
                  </a:ext>
                </a:extLst>
              </p:cNvPr>
              <p:cNvSpPr>
                <a:spLocks/>
              </p:cNvSpPr>
              <p:nvPr/>
            </p:nvSpPr>
            <p:spPr bwMode="auto">
              <a:xfrm>
                <a:off x="1157288" y="1758950"/>
                <a:ext cx="622300" cy="1301750"/>
              </a:xfrm>
              <a:custGeom>
                <a:avLst/>
                <a:gdLst>
                  <a:gd name="T0" fmla="*/ 1346 w 1633"/>
                  <a:gd name="T1" fmla="*/ 0 h 3427"/>
                  <a:gd name="T2" fmla="*/ 288 w 1633"/>
                  <a:gd name="T3" fmla="*/ 0 h 3427"/>
                  <a:gd name="T4" fmla="*/ 0 w 1633"/>
                  <a:gd name="T5" fmla="*/ 287 h 3427"/>
                  <a:gd name="T6" fmla="*/ 0 w 1633"/>
                  <a:gd name="T7" fmla="*/ 1569 h 3427"/>
                  <a:gd name="T8" fmla="*/ 145 w 1633"/>
                  <a:gd name="T9" fmla="*/ 1713 h 3427"/>
                  <a:gd name="T10" fmla="*/ 289 w 1633"/>
                  <a:gd name="T11" fmla="*/ 1569 h 3427"/>
                  <a:gd name="T12" fmla="*/ 289 w 1633"/>
                  <a:gd name="T13" fmla="*/ 479 h 3427"/>
                  <a:gd name="T14" fmla="*/ 327 w 1633"/>
                  <a:gd name="T15" fmla="*/ 439 h 3427"/>
                  <a:gd name="T16" fmla="*/ 331 w 1633"/>
                  <a:gd name="T17" fmla="*/ 439 h 3427"/>
                  <a:gd name="T18" fmla="*/ 369 w 1633"/>
                  <a:gd name="T19" fmla="*/ 480 h 3427"/>
                  <a:gd name="T20" fmla="*/ 369 w 1633"/>
                  <a:gd name="T21" fmla="*/ 480 h 3427"/>
                  <a:gd name="T22" fmla="*/ 369 w 1633"/>
                  <a:gd name="T23" fmla="*/ 3240 h 3427"/>
                  <a:gd name="T24" fmla="*/ 556 w 1633"/>
                  <a:gd name="T25" fmla="*/ 3427 h 3427"/>
                  <a:gd name="T26" fmla="*/ 742 w 1633"/>
                  <a:gd name="T27" fmla="*/ 3240 h 3427"/>
                  <a:gd name="T28" fmla="*/ 745 w 1633"/>
                  <a:gd name="T29" fmla="*/ 3240 h 3427"/>
                  <a:gd name="T30" fmla="*/ 745 w 1633"/>
                  <a:gd name="T31" fmla="*/ 1746 h 3427"/>
                  <a:gd name="T32" fmla="*/ 888 w 1633"/>
                  <a:gd name="T33" fmla="*/ 1746 h 3427"/>
                  <a:gd name="T34" fmla="*/ 888 w 1633"/>
                  <a:gd name="T35" fmla="*/ 3240 h 3427"/>
                  <a:gd name="T36" fmla="*/ 889 w 1633"/>
                  <a:gd name="T37" fmla="*/ 3240 h 3427"/>
                  <a:gd name="T38" fmla="*/ 1076 w 1633"/>
                  <a:gd name="T39" fmla="*/ 3427 h 3427"/>
                  <a:gd name="T40" fmla="*/ 1262 w 1633"/>
                  <a:gd name="T41" fmla="*/ 3240 h 3427"/>
                  <a:gd name="T42" fmla="*/ 1264 w 1633"/>
                  <a:gd name="T43" fmla="*/ 3240 h 3427"/>
                  <a:gd name="T44" fmla="*/ 1264 w 1633"/>
                  <a:gd name="T45" fmla="*/ 480 h 3427"/>
                  <a:gd name="T46" fmla="*/ 1302 w 1633"/>
                  <a:gd name="T47" fmla="*/ 439 h 3427"/>
                  <a:gd name="T48" fmla="*/ 1306 w 1633"/>
                  <a:gd name="T49" fmla="*/ 439 h 3427"/>
                  <a:gd name="T50" fmla="*/ 1344 w 1633"/>
                  <a:gd name="T51" fmla="*/ 480 h 3427"/>
                  <a:gd name="T52" fmla="*/ 1344 w 1633"/>
                  <a:gd name="T53" fmla="*/ 1569 h 3427"/>
                  <a:gd name="T54" fmla="*/ 1489 w 1633"/>
                  <a:gd name="T55" fmla="*/ 1713 h 3427"/>
                  <a:gd name="T56" fmla="*/ 1633 w 1633"/>
                  <a:gd name="T57" fmla="*/ 1569 h 3427"/>
                  <a:gd name="T58" fmla="*/ 1633 w 1633"/>
                  <a:gd name="T59" fmla="*/ 287 h 3427"/>
                  <a:gd name="T60" fmla="*/ 1346 w 1633"/>
                  <a:gd name="T61" fmla="*/ 0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3" h="3427">
                    <a:moveTo>
                      <a:pt x="1346" y="0"/>
                    </a:moveTo>
                    <a:lnTo>
                      <a:pt x="288" y="0"/>
                    </a:lnTo>
                    <a:cubicBezTo>
                      <a:pt x="129" y="0"/>
                      <a:pt x="0" y="129"/>
                      <a:pt x="0" y="287"/>
                    </a:cubicBezTo>
                    <a:lnTo>
                      <a:pt x="0" y="1569"/>
                    </a:lnTo>
                    <a:cubicBezTo>
                      <a:pt x="0" y="1649"/>
                      <a:pt x="65" y="1713"/>
                      <a:pt x="145" y="1713"/>
                    </a:cubicBezTo>
                    <a:cubicBezTo>
                      <a:pt x="224" y="1713"/>
                      <a:pt x="289" y="1649"/>
                      <a:pt x="289" y="1569"/>
                    </a:cubicBezTo>
                    <a:lnTo>
                      <a:pt x="289" y="479"/>
                    </a:lnTo>
                    <a:cubicBezTo>
                      <a:pt x="289" y="458"/>
                      <a:pt x="306" y="440"/>
                      <a:pt x="327" y="439"/>
                    </a:cubicBezTo>
                    <a:lnTo>
                      <a:pt x="331" y="439"/>
                    </a:lnTo>
                    <a:cubicBezTo>
                      <a:pt x="352" y="440"/>
                      <a:pt x="369" y="458"/>
                      <a:pt x="369" y="480"/>
                    </a:cubicBezTo>
                    <a:cubicBezTo>
                      <a:pt x="369" y="480"/>
                      <a:pt x="369" y="480"/>
                      <a:pt x="369" y="480"/>
                    </a:cubicBezTo>
                    <a:lnTo>
                      <a:pt x="369" y="3240"/>
                    </a:lnTo>
                    <a:cubicBezTo>
                      <a:pt x="369" y="3343"/>
                      <a:pt x="453" y="3427"/>
                      <a:pt x="556" y="3427"/>
                    </a:cubicBezTo>
                    <a:cubicBezTo>
                      <a:pt x="659" y="3427"/>
                      <a:pt x="742" y="3343"/>
                      <a:pt x="742" y="3240"/>
                    </a:cubicBezTo>
                    <a:lnTo>
                      <a:pt x="745" y="3240"/>
                    </a:lnTo>
                    <a:lnTo>
                      <a:pt x="745" y="1746"/>
                    </a:lnTo>
                    <a:lnTo>
                      <a:pt x="888" y="1746"/>
                    </a:lnTo>
                    <a:lnTo>
                      <a:pt x="888" y="3240"/>
                    </a:lnTo>
                    <a:lnTo>
                      <a:pt x="889" y="3240"/>
                    </a:lnTo>
                    <a:cubicBezTo>
                      <a:pt x="889" y="3343"/>
                      <a:pt x="973" y="3427"/>
                      <a:pt x="1076" y="3427"/>
                    </a:cubicBezTo>
                    <a:cubicBezTo>
                      <a:pt x="1179" y="3427"/>
                      <a:pt x="1262" y="3343"/>
                      <a:pt x="1262" y="3240"/>
                    </a:cubicBezTo>
                    <a:lnTo>
                      <a:pt x="1264" y="3240"/>
                    </a:lnTo>
                    <a:lnTo>
                      <a:pt x="1264" y="480"/>
                    </a:lnTo>
                    <a:cubicBezTo>
                      <a:pt x="1264" y="458"/>
                      <a:pt x="1281" y="440"/>
                      <a:pt x="1302" y="439"/>
                    </a:cubicBezTo>
                    <a:lnTo>
                      <a:pt x="1306" y="439"/>
                    </a:lnTo>
                    <a:cubicBezTo>
                      <a:pt x="1327" y="440"/>
                      <a:pt x="1344" y="458"/>
                      <a:pt x="1344" y="480"/>
                    </a:cubicBezTo>
                    <a:lnTo>
                      <a:pt x="1344" y="1569"/>
                    </a:lnTo>
                    <a:cubicBezTo>
                      <a:pt x="1344" y="1649"/>
                      <a:pt x="1409" y="1713"/>
                      <a:pt x="1489" y="1713"/>
                    </a:cubicBezTo>
                    <a:cubicBezTo>
                      <a:pt x="1568" y="1713"/>
                      <a:pt x="1633" y="1649"/>
                      <a:pt x="1633" y="1569"/>
                    </a:cubicBezTo>
                    <a:lnTo>
                      <a:pt x="1633" y="287"/>
                    </a:lnTo>
                    <a:cubicBezTo>
                      <a:pt x="1633" y="129"/>
                      <a:pt x="1504" y="0"/>
                      <a:pt x="13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45">
              <a:extLst>
                <a:ext uri="{FF2B5EF4-FFF2-40B4-BE49-F238E27FC236}">
                  <a16:creationId xmlns:a16="http://schemas.microsoft.com/office/drawing/2014/main" id="{4AB0217D-548F-3E44-B0AC-FA4E137FA176}"/>
                </a:ext>
                <a:ext uri="{C183D7F6-B498-43B3-948B-1728B52AA6E4}">
                  <adec:decorative xmlns:adec="http://schemas.microsoft.com/office/drawing/2017/decorative" val="1"/>
                </a:ext>
              </a:extLst>
            </p:cNvPr>
            <p:cNvGrpSpPr>
              <a:grpSpLocks noChangeAspect="1"/>
            </p:cNvGrpSpPr>
            <p:nvPr/>
          </p:nvGrpSpPr>
          <p:grpSpPr>
            <a:xfrm>
              <a:off x="1169099" y="2042585"/>
              <a:ext cx="682505" cy="1798535"/>
              <a:chOff x="1157288" y="1420813"/>
              <a:chExt cx="622300" cy="1639887"/>
            </a:xfrm>
            <a:solidFill>
              <a:srgbClr val="00263D"/>
            </a:solidFill>
          </p:grpSpPr>
          <p:sp>
            <p:nvSpPr>
              <p:cNvPr id="47" name="Oval 8">
                <a:extLst>
                  <a:ext uri="{FF2B5EF4-FFF2-40B4-BE49-F238E27FC236}">
                    <a16:creationId xmlns:a16="http://schemas.microsoft.com/office/drawing/2014/main" id="{BE68961F-3341-5841-9DEF-23CDABF502B8}"/>
                  </a:ext>
                </a:extLst>
              </p:cNvPr>
              <p:cNvSpPr>
                <a:spLocks noChangeArrowheads="1"/>
              </p:cNvSpPr>
              <p:nvPr/>
            </p:nvSpPr>
            <p:spPr bwMode="auto">
              <a:xfrm>
                <a:off x="1320800" y="1420813"/>
                <a:ext cx="296863" cy="296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
                <a:extLst>
                  <a:ext uri="{FF2B5EF4-FFF2-40B4-BE49-F238E27FC236}">
                    <a16:creationId xmlns:a16="http://schemas.microsoft.com/office/drawing/2014/main" id="{C3BF5419-C508-AF47-BDA2-E11DD1FE4F14}"/>
                  </a:ext>
                </a:extLst>
              </p:cNvPr>
              <p:cNvSpPr>
                <a:spLocks/>
              </p:cNvSpPr>
              <p:nvPr/>
            </p:nvSpPr>
            <p:spPr bwMode="auto">
              <a:xfrm>
                <a:off x="1157288" y="1758950"/>
                <a:ext cx="622300" cy="1301750"/>
              </a:xfrm>
              <a:custGeom>
                <a:avLst/>
                <a:gdLst>
                  <a:gd name="T0" fmla="*/ 1346 w 1633"/>
                  <a:gd name="T1" fmla="*/ 0 h 3427"/>
                  <a:gd name="T2" fmla="*/ 288 w 1633"/>
                  <a:gd name="T3" fmla="*/ 0 h 3427"/>
                  <a:gd name="T4" fmla="*/ 0 w 1633"/>
                  <a:gd name="T5" fmla="*/ 287 h 3427"/>
                  <a:gd name="T6" fmla="*/ 0 w 1633"/>
                  <a:gd name="T7" fmla="*/ 1569 h 3427"/>
                  <a:gd name="T8" fmla="*/ 145 w 1633"/>
                  <a:gd name="T9" fmla="*/ 1713 h 3427"/>
                  <a:gd name="T10" fmla="*/ 289 w 1633"/>
                  <a:gd name="T11" fmla="*/ 1569 h 3427"/>
                  <a:gd name="T12" fmla="*/ 289 w 1633"/>
                  <a:gd name="T13" fmla="*/ 479 h 3427"/>
                  <a:gd name="T14" fmla="*/ 327 w 1633"/>
                  <a:gd name="T15" fmla="*/ 439 h 3427"/>
                  <a:gd name="T16" fmla="*/ 331 w 1633"/>
                  <a:gd name="T17" fmla="*/ 439 h 3427"/>
                  <a:gd name="T18" fmla="*/ 369 w 1633"/>
                  <a:gd name="T19" fmla="*/ 480 h 3427"/>
                  <a:gd name="T20" fmla="*/ 369 w 1633"/>
                  <a:gd name="T21" fmla="*/ 480 h 3427"/>
                  <a:gd name="T22" fmla="*/ 369 w 1633"/>
                  <a:gd name="T23" fmla="*/ 3240 h 3427"/>
                  <a:gd name="T24" fmla="*/ 556 w 1633"/>
                  <a:gd name="T25" fmla="*/ 3427 h 3427"/>
                  <a:gd name="T26" fmla="*/ 742 w 1633"/>
                  <a:gd name="T27" fmla="*/ 3240 h 3427"/>
                  <a:gd name="T28" fmla="*/ 745 w 1633"/>
                  <a:gd name="T29" fmla="*/ 3240 h 3427"/>
                  <a:gd name="T30" fmla="*/ 745 w 1633"/>
                  <a:gd name="T31" fmla="*/ 1746 h 3427"/>
                  <a:gd name="T32" fmla="*/ 888 w 1633"/>
                  <a:gd name="T33" fmla="*/ 1746 h 3427"/>
                  <a:gd name="T34" fmla="*/ 888 w 1633"/>
                  <a:gd name="T35" fmla="*/ 3240 h 3427"/>
                  <a:gd name="T36" fmla="*/ 889 w 1633"/>
                  <a:gd name="T37" fmla="*/ 3240 h 3427"/>
                  <a:gd name="T38" fmla="*/ 1076 w 1633"/>
                  <a:gd name="T39" fmla="*/ 3427 h 3427"/>
                  <a:gd name="T40" fmla="*/ 1262 w 1633"/>
                  <a:gd name="T41" fmla="*/ 3240 h 3427"/>
                  <a:gd name="T42" fmla="*/ 1264 w 1633"/>
                  <a:gd name="T43" fmla="*/ 3240 h 3427"/>
                  <a:gd name="T44" fmla="*/ 1264 w 1633"/>
                  <a:gd name="T45" fmla="*/ 480 h 3427"/>
                  <a:gd name="T46" fmla="*/ 1302 w 1633"/>
                  <a:gd name="T47" fmla="*/ 439 h 3427"/>
                  <a:gd name="T48" fmla="*/ 1306 w 1633"/>
                  <a:gd name="T49" fmla="*/ 439 h 3427"/>
                  <a:gd name="T50" fmla="*/ 1344 w 1633"/>
                  <a:gd name="T51" fmla="*/ 480 h 3427"/>
                  <a:gd name="T52" fmla="*/ 1344 w 1633"/>
                  <a:gd name="T53" fmla="*/ 1569 h 3427"/>
                  <a:gd name="T54" fmla="*/ 1489 w 1633"/>
                  <a:gd name="T55" fmla="*/ 1713 h 3427"/>
                  <a:gd name="T56" fmla="*/ 1633 w 1633"/>
                  <a:gd name="T57" fmla="*/ 1569 h 3427"/>
                  <a:gd name="T58" fmla="*/ 1633 w 1633"/>
                  <a:gd name="T59" fmla="*/ 287 h 3427"/>
                  <a:gd name="T60" fmla="*/ 1346 w 1633"/>
                  <a:gd name="T61" fmla="*/ 0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3" h="3427">
                    <a:moveTo>
                      <a:pt x="1346" y="0"/>
                    </a:moveTo>
                    <a:lnTo>
                      <a:pt x="288" y="0"/>
                    </a:lnTo>
                    <a:cubicBezTo>
                      <a:pt x="129" y="0"/>
                      <a:pt x="0" y="129"/>
                      <a:pt x="0" y="287"/>
                    </a:cubicBezTo>
                    <a:lnTo>
                      <a:pt x="0" y="1569"/>
                    </a:lnTo>
                    <a:cubicBezTo>
                      <a:pt x="0" y="1649"/>
                      <a:pt x="65" y="1713"/>
                      <a:pt x="145" y="1713"/>
                    </a:cubicBezTo>
                    <a:cubicBezTo>
                      <a:pt x="224" y="1713"/>
                      <a:pt x="289" y="1649"/>
                      <a:pt x="289" y="1569"/>
                    </a:cubicBezTo>
                    <a:lnTo>
                      <a:pt x="289" y="479"/>
                    </a:lnTo>
                    <a:cubicBezTo>
                      <a:pt x="289" y="458"/>
                      <a:pt x="306" y="440"/>
                      <a:pt x="327" y="439"/>
                    </a:cubicBezTo>
                    <a:lnTo>
                      <a:pt x="331" y="439"/>
                    </a:lnTo>
                    <a:cubicBezTo>
                      <a:pt x="352" y="440"/>
                      <a:pt x="369" y="458"/>
                      <a:pt x="369" y="480"/>
                    </a:cubicBezTo>
                    <a:cubicBezTo>
                      <a:pt x="369" y="480"/>
                      <a:pt x="369" y="480"/>
                      <a:pt x="369" y="480"/>
                    </a:cubicBezTo>
                    <a:lnTo>
                      <a:pt x="369" y="3240"/>
                    </a:lnTo>
                    <a:cubicBezTo>
                      <a:pt x="369" y="3343"/>
                      <a:pt x="453" y="3427"/>
                      <a:pt x="556" y="3427"/>
                    </a:cubicBezTo>
                    <a:cubicBezTo>
                      <a:pt x="659" y="3427"/>
                      <a:pt x="742" y="3343"/>
                      <a:pt x="742" y="3240"/>
                    </a:cubicBezTo>
                    <a:lnTo>
                      <a:pt x="745" y="3240"/>
                    </a:lnTo>
                    <a:lnTo>
                      <a:pt x="745" y="1746"/>
                    </a:lnTo>
                    <a:lnTo>
                      <a:pt x="888" y="1746"/>
                    </a:lnTo>
                    <a:lnTo>
                      <a:pt x="888" y="3240"/>
                    </a:lnTo>
                    <a:lnTo>
                      <a:pt x="889" y="3240"/>
                    </a:lnTo>
                    <a:cubicBezTo>
                      <a:pt x="889" y="3343"/>
                      <a:pt x="973" y="3427"/>
                      <a:pt x="1076" y="3427"/>
                    </a:cubicBezTo>
                    <a:cubicBezTo>
                      <a:pt x="1179" y="3427"/>
                      <a:pt x="1262" y="3343"/>
                      <a:pt x="1262" y="3240"/>
                    </a:cubicBezTo>
                    <a:lnTo>
                      <a:pt x="1264" y="3240"/>
                    </a:lnTo>
                    <a:lnTo>
                      <a:pt x="1264" y="480"/>
                    </a:lnTo>
                    <a:cubicBezTo>
                      <a:pt x="1264" y="458"/>
                      <a:pt x="1281" y="440"/>
                      <a:pt x="1302" y="439"/>
                    </a:cubicBezTo>
                    <a:lnTo>
                      <a:pt x="1306" y="439"/>
                    </a:lnTo>
                    <a:cubicBezTo>
                      <a:pt x="1327" y="440"/>
                      <a:pt x="1344" y="458"/>
                      <a:pt x="1344" y="480"/>
                    </a:cubicBezTo>
                    <a:lnTo>
                      <a:pt x="1344" y="1569"/>
                    </a:lnTo>
                    <a:cubicBezTo>
                      <a:pt x="1344" y="1649"/>
                      <a:pt x="1409" y="1713"/>
                      <a:pt x="1489" y="1713"/>
                    </a:cubicBezTo>
                    <a:cubicBezTo>
                      <a:pt x="1568" y="1713"/>
                      <a:pt x="1633" y="1649"/>
                      <a:pt x="1633" y="1569"/>
                    </a:cubicBezTo>
                    <a:lnTo>
                      <a:pt x="1633" y="287"/>
                    </a:lnTo>
                    <a:cubicBezTo>
                      <a:pt x="1633" y="129"/>
                      <a:pt x="1504" y="0"/>
                      <a:pt x="13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 name="Title 1"/>
          <p:cNvSpPr>
            <a:spLocks noGrp="1"/>
          </p:cNvSpPr>
          <p:nvPr>
            <p:ph type="title"/>
          </p:nvPr>
        </p:nvSpPr>
        <p:spPr/>
        <p:txBody>
          <a:bodyPr/>
          <a:lstStyle/>
          <a:p>
            <a:r>
              <a:rPr lang="en-US" dirty="0"/>
              <a:t>Women and HIV</a:t>
            </a:r>
          </a:p>
        </p:txBody>
      </p:sp>
    </p:spTree>
    <p:extLst>
      <p:ext uri="{BB962C8B-B14F-4D97-AF65-F5344CB8AC3E}">
        <p14:creationId xmlns:p14="http://schemas.microsoft.com/office/powerpoint/2010/main" val="2522250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78256" y="5461605"/>
            <a:ext cx="4967226" cy="461665"/>
          </a:xfrm>
          <a:prstGeom prst="rect">
            <a:avLst/>
          </a:prstGeom>
          <a:noFill/>
        </p:spPr>
        <p:txBody>
          <a:bodyPr wrap="square" rtlCol="0">
            <a:spAutoFit/>
          </a:bodyPr>
          <a:lstStyle/>
          <a:p>
            <a:r>
              <a:rPr lang="en-US" sz="600" dirty="0"/>
              <a:t>Sources: Bush, S., et al. (2015). Significant uptake of Truvada for pre-exposure prophylaxis (PrEP) utilization in the US in late 2014–1Q 2015. In </a:t>
            </a:r>
            <a:r>
              <a:rPr lang="en-US" sz="600" i="1" dirty="0"/>
              <a:t>IAPAC Treatment, Prevention, and Adherence Conference</a:t>
            </a:r>
            <a:r>
              <a:rPr lang="en-US" sz="600" dirty="0"/>
              <a:t> (pp. 28-30); Smith DK. (2018) By race/ethnicity, Blacks have highest number needing PrEP in the United States, 2015. Conference on Retroviruses and Opportunistic Infections. Atlanta, GA, 2018; Ya-lin, A. H., et al. (2018). HIV preexposure prophylaxis, by race and ethnicity—United States, 2014–2016. </a:t>
            </a:r>
            <a:r>
              <a:rPr lang="en-US" sz="600" i="1" dirty="0"/>
              <a:t>Morbidity and Mortality Weekly Report</a:t>
            </a:r>
            <a:r>
              <a:rPr lang="en-US" sz="600" dirty="0"/>
              <a:t>, </a:t>
            </a:r>
            <a:r>
              <a:rPr lang="en-US" sz="600" i="1" dirty="0"/>
              <a:t>67</a:t>
            </a:r>
            <a:r>
              <a:rPr lang="en-US" sz="600" dirty="0"/>
              <a:t>(41), 1147.</a:t>
            </a:r>
          </a:p>
        </p:txBody>
      </p:sp>
      <p:graphicFrame>
        <p:nvGraphicFramePr>
          <p:cNvPr id="10" name="Chart 9" descr="Graph showing new PrEP starts by gender between 2012 and 2015" title="Graph showing new PrEP starts by gender between 2012 and 2015"/>
          <p:cNvGraphicFramePr/>
          <p:nvPr>
            <p:extLst>
              <p:ext uri="{D42A27DB-BD31-4B8C-83A1-F6EECF244321}">
                <p14:modId xmlns:p14="http://schemas.microsoft.com/office/powerpoint/2010/main" val="3816011781"/>
              </p:ext>
            </p:extLst>
          </p:nvPr>
        </p:nvGraphicFramePr>
        <p:xfrm>
          <a:off x="6237422" y="1217736"/>
          <a:ext cx="5545275" cy="3965608"/>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559060" y="1217736"/>
            <a:ext cx="5678362" cy="4368799"/>
          </a:xfrm>
        </p:spPr>
        <p:txBody>
          <a:bodyPr>
            <a:normAutofit/>
          </a:bodyPr>
          <a:lstStyle/>
          <a:p>
            <a:r>
              <a:rPr lang="en-US" sz="2000" dirty="0"/>
              <a:t>According to the CDC, approximately </a:t>
            </a:r>
            <a:r>
              <a:rPr lang="en-US" sz="2000" b="1" dirty="0"/>
              <a:t>180,000 sexually active U.S. women</a:t>
            </a:r>
            <a:r>
              <a:rPr lang="en-US" sz="2000" dirty="0"/>
              <a:t> of reproductive age (18-49 years) are potential candidates for PrEP.</a:t>
            </a:r>
            <a:br>
              <a:rPr lang="en-US" sz="2000" dirty="0"/>
            </a:br>
            <a:endParaRPr lang="en-US" sz="2000" dirty="0"/>
          </a:p>
          <a:p>
            <a:r>
              <a:rPr lang="en-US" sz="2000" dirty="0"/>
              <a:t>Of the 78,500 PrEP users in 2016, </a:t>
            </a:r>
            <a:r>
              <a:rPr lang="en-US" sz="2000" b="1" dirty="0"/>
              <a:t>only 4.7% of PrEP users were female</a:t>
            </a:r>
            <a:r>
              <a:rPr lang="en-US" sz="2000" dirty="0"/>
              <a:t>.</a:t>
            </a:r>
            <a:br>
              <a:rPr lang="en-US" sz="2000" b="1" dirty="0"/>
            </a:br>
            <a:endParaRPr lang="en-US" sz="2000" dirty="0"/>
          </a:p>
          <a:p>
            <a:r>
              <a:rPr lang="en-US" sz="2000" dirty="0"/>
              <a:t>PrEP uptake in the U.S. has increased significantly among men, while </a:t>
            </a:r>
            <a:r>
              <a:rPr lang="en-US" sz="2000" b="1" dirty="0"/>
              <a:t>the number of women starting PrEP remained steadily low</a:t>
            </a:r>
            <a:r>
              <a:rPr lang="en-US" sz="2000" dirty="0"/>
              <a:t>.</a:t>
            </a:r>
          </a:p>
        </p:txBody>
      </p:sp>
      <p:sp>
        <p:nvSpPr>
          <p:cNvPr id="2" name="Title 1"/>
          <p:cNvSpPr>
            <a:spLocks noGrp="1"/>
          </p:cNvSpPr>
          <p:nvPr>
            <p:ph type="title"/>
          </p:nvPr>
        </p:nvSpPr>
        <p:spPr>
          <a:xfrm>
            <a:off x="609600" y="231588"/>
            <a:ext cx="10972800" cy="1143000"/>
          </a:xfrm>
        </p:spPr>
        <p:txBody>
          <a:bodyPr/>
          <a:lstStyle/>
          <a:p>
            <a:r>
              <a:rPr lang="en-US" dirty="0"/>
              <a:t>PrEP and Women</a:t>
            </a:r>
          </a:p>
        </p:txBody>
      </p:sp>
    </p:spTree>
    <p:extLst>
      <p:ext uri="{BB962C8B-B14F-4D97-AF65-F5344CB8AC3E}">
        <p14:creationId xmlns:p14="http://schemas.microsoft.com/office/powerpoint/2010/main" val="4171696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918703" y="5668139"/>
            <a:ext cx="3867195" cy="276999"/>
          </a:xfrm>
          <a:prstGeom prst="rect">
            <a:avLst/>
          </a:prstGeom>
          <a:noFill/>
        </p:spPr>
        <p:txBody>
          <a:bodyPr wrap="square" rtlCol="0">
            <a:spAutoFit/>
          </a:bodyPr>
          <a:lstStyle/>
          <a:p>
            <a:r>
              <a:rPr lang="en-US" sz="600" dirty="0"/>
              <a:t>Source: Ya-lin, A. H., Zhu, W., Smith, D. K., Harris, N., &amp; Hoover, K. W. (2018). HIV preexposure prophylaxis, by race and ethnicity—United States, 2014–2016. </a:t>
            </a:r>
            <a:r>
              <a:rPr lang="en-US" sz="600" i="1" dirty="0"/>
              <a:t>Morbidity and Mortality Weekly Report</a:t>
            </a:r>
            <a:r>
              <a:rPr lang="en-US" sz="600" dirty="0"/>
              <a:t>, </a:t>
            </a:r>
            <a:r>
              <a:rPr lang="en-US" sz="600" i="1" dirty="0"/>
              <a:t>67</a:t>
            </a:r>
            <a:r>
              <a:rPr lang="en-US" sz="600" dirty="0"/>
              <a:t>(41), 1147.</a:t>
            </a:r>
          </a:p>
        </p:txBody>
      </p:sp>
      <p:graphicFrame>
        <p:nvGraphicFramePr>
          <p:cNvPr id="6" name="Chart 5" descr="Chart"/>
          <p:cNvGraphicFramePr/>
          <p:nvPr>
            <p:extLst>
              <p:ext uri="{D42A27DB-BD31-4B8C-83A1-F6EECF244321}">
                <p14:modId xmlns:p14="http://schemas.microsoft.com/office/powerpoint/2010/main" val="1852205534"/>
              </p:ext>
            </p:extLst>
          </p:nvPr>
        </p:nvGraphicFramePr>
        <p:xfrm>
          <a:off x="1552574" y="968188"/>
          <a:ext cx="8905875" cy="48515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55520" y="0"/>
            <a:ext cx="10972800" cy="1143000"/>
          </a:xfrm>
        </p:spPr>
        <p:txBody>
          <a:bodyPr/>
          <a:lstStyle/>
          <a:p>
            <a:r>
              <a:rPr lang="en-US" dirty="0"/>
              <a:t>Number of PrEP users, by sex and race/ethnicity</a:t>
            </a:r>
          </a:p>
        </p:txBody>
      </p:sp>
    </p:spTree>
    <p:extLst>
      <p:ext uri="{BB962C8B-B14F-4D97-AF65-F5344CB8AC3E}">
        <p14:creationId xmlns:p14="http://schemas.microsoft.com/office/powerpoint/2010/main" val="412241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C9F62498-53D9-45AA-A1B7-2CD2D0D5C114}"/>
              </a:ext>
            </a:extLst>
          </p:cNvPr>
          <p:cNvSpPr txBox="1"/>
          <p:nvPr/>
        </p:nvSpPr>
        <p:spPr>
          <a:xfrm>
            <a:off x="6976872" y="5468803"/>
            <a:ext cx="4795195" cy="461665"/>
          </a:xfrm>
          <a:prstGeom prst="rect">
            <a:avLst/>
          </a:prstGeom>
          <a:noFill/>
        </p:spPr>
        <p:txBody>
          <a:bodyPr wrap="square" rtlCol="0">
            <a:spAutoFit/>
          </a:bodyPr>
          <a:lstStyle/>
          <a:p>
            <a:r>
              <a:rPr lang="en-US" sz="600" dirty="0"/>
              <a:t>Sources: Auerbach, J. D., et al. (2015). Knowledge, attitudes, and likelihood of pre-exposure prophylaxis (PrEP) use among US women at risk of acquiring HIV. AIDS patient care and STDs, 29(2), 102-110.; Seidman, D., et al. (2016). United States family planning providers' knowledge of and attitudes towards preexposure prophylaxis for HIV prevention: a national survey. </a:t>
            </a:r>
            <a:r>
              <a:rPr lang="en-US" sz="600" i="1" dirty="0"/>
              <a:t>Contraception</a:t>
            </a:r>
            <a:r>
              <a:rPr lang="en-US" sz="600" dirty="0"/>
              <a:t>, </a:t>
            </a:r>
            <a:r>
              <a:rPr lang="en-US" sz="600" i="1" dirty="0"/>
              <a:t>93</a:t>
            </a:r>
            <a:r>
              <a:rPr lang="en-US" sz="600" dirty="0"/>
              <a:t>(5), 463-469.; Sheth, A. N., Rolle, C. P., &amp; Gandhi, M. (2016). HIV pre-exposure prophylaxis for women. </a:t>
            </a:r>
            <a:r>
              <a:rPr lang="en-US" sz="600" i="1" dirty="0"/>
              <a:t>Journal of virus eradication</a:t>
            </a:r>
            <a:r>
              <a:rPr lang="en-US" sz="600" dirty="0"/>
              <a:t>, </a:t>
            </a:r>
            <a:r>
              <a:rPr lang="en-US" sz="600" i="1" dirty="0"/>
              <a:t>2</a:t>
            </a:r>
            <a:r>
              <a:rPr lang="en-US" sz="600" dirty="0"/>
              <a:t>(3), 149.</a:t>
            </a:r>
          </a:p>
        </p:txBody>
      </p:sp>
      <p:pic>
        <p:nvPicPr>
          <p:cNvPr id="4" name="Picture 3" title="list of barriers to PrEP awareness and access that providers f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326" y="1098526"/>
            <a:ext cx="3846909" cy="4365114"/>
          </a:xfrm>
          <a:prstGeom prst="rect">
            <a:avLst/>
          </a:prstGeom>
        </p:spPr>
      </p:pic>
      <p:pic>
        <p:nvPicPr>
          <p:cNvPr id="5" name="Picture 4" title="list of barriers to PrEP awareness and access that women fa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09" y="1128101"/>
            <a:ext cx="6992718" cy="4548010"/>
          </a:xfrm>
          <a:prstGeom prst="rect">
            <a:avLst/>
          </a:prstGeom>
        </p:spPr>
      </p:pic>
      <p:sp>
        <p:nvSpPr>
          <p:cNvPr id="2" name="Title 1"/>
          <p:cNvSpPr>
            <a:spLocks noGrp="1"/>
          </p:cNvSpPr>
          <p:nvPr>
            <p:ph type="title"/>
          </p:nvPr>
        </p:nvSpPr>
        <p:spPr/>
        <p:txBody>
          <a:bodyPr/>
          <a:lstStyle/>
          <a:p>
            <a:r>
              <a:rPr lang="en-US" dirty="0"/>
              <a:t>Women face barriers to PrEP awareness and access</a:t>
            </a:r>
          </a:p>
        </p:txBody>
      </p:sp>
    </p:spTree>
    <p:extLst>
      <p:ext uri="{BB962C8B-B14F-4D97-AF65-F5344CB8AC3E}">
        <p14:creationId xmlns:p14="http://schemas.microsoft.com/office/powerpoint/2010/main" val="65599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34656" y="5547360"/>
            <a:ext cx="4270248" cy="553998"/>
          </a:xfrm>
          <a:prstGeom prst="rect">
            <a:avLst/>
          </a:prstGeom>
          <a:noFill/>
        </p:spPr>
        <p:txBody>
          <a:bodyPr wrap="square" rtlCol="0">
            <a:spAutoFit/>
          </a:bodyPr>
          <a:lstStyle/>
          <a:p>
            <a:r>
              <a:rPr lang="en-US" sz="500" dirty="0"/>
              <a:t>Sources: Auerbach, J. D., et al. (2015). Knowledge, attitudes, and likelihood of pre-exposure prophylaxis (PrEP) use among US women at risk of acquiring HIV. AIDS patient care and STDs, 29(2), 102-110.; Sales, J. M., et al. (2019). Patient recommendations for PrEP information dissemination at family planning clinics in Atlanta, Georgia. </a:t>
            </a:r>
            <a:r>
              <a:rPr lang="en-US" sz="500" i="1" dirty="0"/>
              <a:t>Contraception</a:t>
            </a:r>
            <a:r>
              <a:rPr lang="en-US" sz="500" dirty="0"/>
              <a:t>.; Seidman, D., &amp; Weber, S. (2016). Integrating preexposure prophylaxis for human immunodeficiency virus prevention into women's health care in the United States. Obstetrics &amp; Gynecology, 128(1), 37-43.</a:t>
            </a:r>
            <a:br>
              <a:rPr lang="en-US" sz="500" dirty="0"/>
            </a:br>
            <a:endParaRPr lang="en-US" sz="500" dirty="0"/>
          </a:p>
          <a:p>
            <a:endParaRPr lang="en-US" sz="500" dirty="0"/>
          </a:p>
        </p:txBody>
      </p:sp>
      <p:sp>
        <p:nvSpPr>
          <p:cNvPr id="3" name="Content Placeholder 2">
            <a:extLst>
              <a:ext uri="{FF2B5EF4-FFF2-40B4-BE49-F238E27FC236}">
                <a16:creationId xmlns:a16="http://schemas.microsoft.com/office/drawing/2014/main" id="{74F14A9A-1A1E-47A3-B34A-9709C66A92FD}"/>
              </a:ext>
            </a:extLst>
          </p:cNvPr>
          <p:cNvSpPr>
            <a:spLocks noGrp="1"/>
          </p:cNvSpPr>
          <p:nvPr>
            <p:ph idx="1"/>
          </p:nvPr>
        </p:nvSpPr>
        <p:spPr>
          <a:xfrm>
            <a:off x="609600" y="1320800"/>
            <a:ext cx="10972800" cy="4368799"/>
          </a:xfrm>
        </p:spPr>
        <p:txBody>
          <a:bodyPr/>
          <a:lstStyle/>
          <a:p>
            <a:r>
              <a:rPr lang="en-US" dirty="0"/>
              <a:t>Title X family planning sites are a primary source of care for many women, serving approximately </a:t>
            </a:r>
            <a:r>
              <a:rPr lang="en-US" b="1" dirty="0"/>
              <a:t>3.5 million women</a:t>
            </a:r>
            <a:r>
              <a:rPr lang="en-US" dirty="0"/>
              <a:t> annually</a:t>
            </a:r>
          </a:p>
          <a:p>
            <a:r>
              <a:rPr lang="en-US" b="1" dirty="0"/>
              <a:t>Family planning providers are exceptionally qualified</a:t>
            </a:r>
            <a:r>
              <a:rPr lang="en-US" dirty="0"/>
              <a:t> to provide HIV prevention services to women while incorporating clients’ health goals into individual health care decisions</a:t>
            </a:r>
          </a:p>
          <a:p>
            <a:pPr lvl="1"/>
            <a:r>
              <a:rPr lang="en-US" dirty="0"/>
              <a:t>Women also consider </a:t>
            </a:r>
            <a:r>
              <a:rPr lang="en-US" b="1" dirty="0"/>
              <a:t>family planning clinics a preferred source</a:t>
            </a:r>
            <a:r>
              <a:rPr lang="en-US" dirty="0"/>
              <a:t> for information about PrEP and access to PrEP services</a:t>
            </a:r>
          </a:p>
        </p:txBody>
      </p:sp>
      <p:sp>
        <p:nvSpPr>
          <p:cNvPr id="2" name="Title 1">
            <a:extLst>
              <a:ext uri="{FF2B5EF4-FFF2-40B4-BE49-F238E27FC236}">
                <a16:creationId xmlns:a16="http://schemas.microsoft.com/office/drawing/2014/main" id="{6A40B12A-486C-4C7F-B86D-00AAE0DC7F2C}"/>
              </a:ext>
            </a:extLst>
          </p:cNvPr>
          <p:cNvSpPr>
            <a:spLocks noGrp="1"/>
          </p:cNvSpPr>
          <p:nvPr>
            <p:ph type="title"/>
          </p:nvPr>
        </p:nvSpPr>
        <p:spPr/>
        <p:txBody>
          <a:bodyPr/>
          <a:lstStyle/>
          <a:p>
            <a:r>
              <a:rPr lang="en-US" dirty="0"/>
              <a:t>Family Planning Services and PrEP</a:t>
            </a:r>
          </a:p>
        </p:txBody>
      </p:sp>
      <p:pic>
        <p:nvPicPr>
          <p:cNvPr id="9" name="Picture 8" title="photos of 4 smiling provi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377" y="3812640"/>
            <a:ext cx="10058400" cy="1663065"/>
          </a:xfrm>
          <a:prstGeom prst="rect">
            <a:avLst/>
          </a:prstGeom>
        </p:spPr>
      </p:pic>
    </p:spTree>
    <p:extLst>
      <p:ext uri="{BB962C8B-B14F-4D97-AF65-F5344CB8AC3E}">
        <p14:creationId xmlns:p14="http://schemas.microsoft.com/office/powerpoint/2010/main" val="85265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ochure for pre-exposure prophylaxis services at Drexel Medicine with a man and woman embracing">
            <a:extLst>
              <a:ext uri="{FF2B5EF4-FFF2-40B4-BE49-F238E27FC236}">
                <a16:creationId xmlns:a16="http://schemas.microsoft.com/office/drawing/2014/main" id="{B5994CB4-A13D-45D8-83D5-8EF4BC12EA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2296"/>
            <a:ext cx="4572000" cy="6858000"/>
          </a:xfrm>
          <a:prstGeom prst="rect">
            <a:avLst/>
          </a:prstGeom>
        </p:spPr>
      </p:pic>
      <p:sp>
        <p:nvSpPr>
          <p:cNvPr id="3" name="Subtitle 2">
            <a:extLst>
              <a:ext uri="{FF2B5EF4-FFF2-40B4-BE49-F238E27FC236}">
                <a16:creationId xmlns:a16="http://schemas.microsoft.com/office/drawing/2014/main" id="{E5488473-EC55-4471-8C44-08E917BFD553}"/>
              </a:ext>
            </a:extLst>
          </p:cNvPr>
          <p:cNvSpPr>
            <a:spLocks noGrp="1"/>
          </p:cNvSpPr>
          <p:nvPr>
            <p:ph type="subTitle" idx="1"/>
          </p:nvPr>
        </p:nvSpPr>
        <p:spPr>
          <a:xfrm>
            <a:off x="3651619" y="3498574"/>
            <a:ext cx="9144000" cy="1655762"/>
          </a:xfrm>
        </p:spPr>
        <p:txBody>
          <a:bodyPr/>
          <a:lstStyle/>
          <a:p>
            <a:r>
              <a:rPr lang="en-US" dirty="0">
                <a:solidFill>
                  <a:srgbClr val="002060"/>
                </a:solidFill>
                <a:latin typeface="Arial" panose="020B0604020202020204" pitchFamily="34" charset="0"/>
                <a:cs typeface="Arial" panose="020B0604020202020204" pitchFamily="34" charset="0"/>
              </a:rPr>
              <a:t>Emily D. Finley, MPH</a:t>
            </a:r>
            <a:br>
              <a:rPr lang="en-US" dirty="0">
                <a:solidFill>
                  <a:srgbClr val="002060"/>
                </a:solidFill>
                <a:latin typeface="Arial" panose="020B0604020202020204" pitchFamily="34" charset="0"/>
                <a:cs typeface="Arial" panose="020B0604020202020204" pitchFamily="34" charset="0"/>
              </a:rPr>
            </a:br>
            <a:r>
              <a:rPr lang="en-US" dirty="0">
                <a:solidFill>
                  <a:srgbClr val="002060"/>
                </a:solidFill>
                <a:latin typeface="Arial" panose="020B0604020202020204" pitchFamily="34" charset="0"/>
                <a:cs typeface="Arial" panose="020B0604020202020204" pitchFamily="34" charset="0"/>
              </a:rPr>
              <a:t>Community Health Educator</a:t>
            </a:r>
          </a:p>
        </p:txBody>
      </p:sp>
      <p:sp>
        <p:nvSpPr>
          <p:cNvPr id="2" name="Title 1">
            <a:extLst>
              <a:ext uri="{FF2B5EF4-FFF2-40B4-BE49-F238E27FC236}">
                <a16:creationId xmlns:a16="http://schemas.microsoft.com/office/drawing/2014/main" id="{10ECC2CE-5241-4C39-8163-CCD125467A39}"/>
              </a:ext>
            </a:extLst>
          </p:cNvPr>
          <p:cNvSpPr>
            <a:spLocks noGrp="1"/>
          </p:cNvSpPr>
          <p:nvPr>
            <p:ph type="ctrTitle"/>
          </p:nvPr>
        </p:nvSpPr>
        <p:spPr>
          <a:xfrm>
            <a:off x="4151376" y="1220702"/>
            <a:ext cx="8407330" cy="2387600"/>
          </a:xfrm>
        </p:spPr>
        <p:txBody>
          <a:bodyPr>
            <a:normAutofit fontScale="90000"/>
          </a:bodyPr>
          <a:lstStyle/>
          <a:p>
            <a:r>
              <a:rPr lang="en-US" sz="4400" b="1" dirty="0">
                <a:solidFill>
                  <a:srgbClr val="002060"/>
                </a:solidFill>
                <a:latin typeface="Arial" panose="020B0604020202020204" pitchFamily="34" charset="0"/>
                <a:cs typeface="Arial" panose="020B0604020202020204" pitchFamily="34" charset="0"/>
              </a:rPr>
              <a:t>Get PrEPed!</a:t>
            </a:r>
            <a:br>
              <a:rPr lang="en-US" sz="4400" b="1" dirty="0">
                <a:solidFill>
                  <a:srgbClr val="002060"/>
                </a:solidFill>
                <a:latin typeface="Arial" panose="020B0604020202020204" pitchFamily="34" charset="0"/>
                <a:cs typeface="Arial" panose="020B0604020202020204" pitchFamily="34" charset="0"/>
              </a:rPr>
            </a:br>
            <a:r>
              <a:rPr lang="en-US" sz="4400" b="1" dirty="0">
                <a:solidFill>
                  <a:srgbClr val="002060"/>
                </a:solidFill>
                <a:latin typeface="Arial" panose="020B0604020202020204" pitchFamily="34" charset="0"/>
                <a:cs typeface="Arial" panose="020B0604020202020204" pitchFamily="34" charset="0"/>
              </a:rPr>
              <a:t>PrEP Services at the Drexel Medicine Women’s Care Center</a:t>
            </a:r>
          </a:p>
        </p:txBody>
      </p:sp>
    </p:spTree>
    <p:extLst>
      <p:ext uri="{BB962C8B-B14F-4D97-AF65-F5344CB8AC3E}">
        <p14:creationId xmlns:p14="http://schemas.microsoft.com/office/powerpoint/2010/main" val="371063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title="Drexel Women's Care Center logo">
            <a:extLst>
              <a:ext uri="{FF2B5EF4-FFF2-40B4-BE49-F238E27FC236}">
                <a16:creationId xmlns:a16="http://schemas.microsoft.com/office/drawing/2014/main" id="{B3CDA79B-58D1-4DD7-9014-A7EBF7626F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162" y="5925312"/>
            <a:ext cx="1965431" cy="707362"/>
          </a:xfrm>
          <a:prstGeom prst="rect">
            <a:avLst/>
          </a:prstGeom>
        </p:spPr>
      </p:pic>
      <p:pic>
        <p:nvPicPr>
          <p:cNvPr id="15" name="Picture 14" title="picture of Philadelphia skyline">
            <a:extLst>
              <a:ext uri="{FF2B5EF4-FFF2-40B4-BE49-F238E27FC236}">
                <a16:creationId xmlns:a16="http://schemas.microsoft.com/office/drawing/2014/main" id="{7DD1D186-7E71-4EF7-8A9A-EEBB92CFDC2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645" y="148366"/>
            <a:ext cx="6804919" cy="1635291"/>
          </a:xfrm>
          <a:prstGeom prst="rect">
            <a:avLst/>
          </a:prstGeom>
        </p:spPr>
      </p:pic>
      <p:sp>
        <p:nvSpPr>
          <p:cNvPr id="3" name="Content Placeholder 2"/>
          <p:cNvSpPr>
            <a:spLocks noGrp="1"/>
          </p:cNvSpPr>
          <p:nvPr>
            <p:ph idx="1"/>
          </p:nvPr>
        </p:nvSpPr>
        <p:spPr>
          <a:xfrm>
            <a:off x="694944" y="1783657"/>
            <a:ext cx="10693492" cy="4351338"/>
          </a:xfrm>
        </p:spPr>
        <p:txBody>
          <a:bodyPr vert="horz" lIns="91440" tIns="45720" rIns="91440" bIns="45720" rtlCol="0" anchor="t">
            <a:noAutofit/>
          </a:bodyPr>
          <a:lstStyle/>
          <a:p>
            <a:pPr marL="463550" indent="-463550">
              <a:buSzPct val="80000"/>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Women’s Care Center is an outpatient OBGYN &amp; Family Planning clinic in Center City Philadelphia, PA</a:t>
            </a:r>
          </a:p>
          <a:p>
            <a:pPr marL="463550" indent="-463550">
              <a:buSzPct val="80000"/>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Part of Drexel University College of Medicine </a:t>
            </a:r>
          </a:p>
          <a:p>
            <a:pPr marL="463550" indent="-463550">
              <a:buSzPct val="80000"/>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Receives Title X funding through AccessMatters (covers Southeast PA)</a:t>
            </a:r>
          </a:p>
          <a:p>
            <a:pPr marL="463550" indent="-463550">
              <a:buSzPct val="80000"/>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Appointment Hours: M-F, 8am – 4pm</a:t>
            </a:r>
          </a:p>
          <a:p>
            <a:pPr marL="463550" indent="-463550">
              <a:buSzPct val="80000"/>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Title X Patient Demographics, 2018:</a:t>
            </a:r>
          </a:p>
          <a:p>
            <a:pPr marL="569913" indent="0"/>
            <a:r>
              <a:rPr lang="en-US" sz="1800" dirty="0">
                <a:solidFill>
                  <a:srgbClr val="002060"/>
                </a:solidFill>
                <a:latin typeface="Arial" panose="020B0604020202020204" pitchFamily="34" charset="0"/>
                <a:cs typeface="Arial" panose="020B0604020202020204" pitchFamily="34" charset="0"/>
              </a:rPr>
              <a:t>	Total Users: 3,432</a:t>
            </a:r>
          </a:p>
          <a:p>
            <a:pPr marL="569913" indent="0"/>
            <a:r>
              <a:rPr lang="en-US" sz="1800" dirty="0">
                <a:solidFill>
                  <a:srgbClr val="002060"/>
                </a:solidFill>
                <a:latin typeface="Arial" panose="020B0604020202020204" pitchFamily="34" charset="0"/>
                <a:cs typeface="Arial" panose="020B0604020202020204" pitchFamily="34" charset="0"/>
              </a:rPr>
              <a:t>	Largest Age Groups: 25-29 (30%); 20-24 (21%); 30-34 (18%)</a:t>
            </a:r>
          </a:p>
          <a:p>
            <a:pPr marL="569913" indent="0"/>
            <a:r>
              <a:rPr lang="en-US" sz="1800" dirty="0">
                <a:solidFill>
                  <a:srgbClr val="002060"/>
                </a:solidFill>
                <a:latin typeface="Arial" panose="020B0604020202020204" pitchFamily="34" charset="0"/>
                <a:cs typeface="Arial" panose="020B0604020202020204" pitchFamily="34" charset="0"/>
              </a:rPr>
              <a:t>	Female Users: 98% of total</a:t>
            </a:r>
          </a:p>
          <a:p>
            <a:pPr marL="569913" indent="0"/>
            <a:r>
              <a:rPr lang="en-US" sz="1800" dirty="0">
                <a:solidFill>
                  <a:srgbClr val="002060"/>
                </a:solidFill>
                <a:latin typeface="Arial" panose="020B0604020202020204" pitchFamily="34" charset="0"/>
                <a:cs typeface="Arial" panose="020B0604020202020204" pitchFamily="34" charset="0"/>
              </a:rPr>
              <a:t>	Race/Ethnicity: Black/African-American (67%); White (14%); Hispanic/Latino (9%); Asian (4%)</a:t>
            </a:r>
          </a:p>
          <a:p>
            <a:pPr marL="569913" indent="344488"/>
            <a:r>
              <a:rPr lang="en-US" sz="1800" dirty="0">
                <a:solidFill>
                  <a:srgbClr val="002060"/>
                </a:solidFill>
                <a:latin typeface="Arial" panose="020B0604020202020204" pitchFamily="34" charset="0"/>
                <a:cs typeface="Arial" panose="020B0604020202020204" pitchFamily="34" charset="0"/>
              </a:rPr>
              <a:t>Income 100% FPL and below: 99% of total</a:t>
            </a:r>
          </a:p>
        </p:txBody>
      </p:sp>
      <p:sp>
        <p:nvSpPr>
          <p:cNvPr id="2" name="Title 1"/>
          <p:cNvSpPr>
            <a:spLocks noGrp="1"/>
          </p:cNvSpPr>
          <p:nvPr>
            <p:ph type="title"/>
          </p:nvPr>
        </p:nvSpPr>
        <p:spPr>
          <a:xfrm>
            <a:off x="225552" y="458094"/>
            <a:ext cx="10515600" cy="1325563"/>
          </a:xfrm>
        </p:spPr>
        <p:txBody>
          <a:bodyPr>
            <a:normAutofit/>
          </a:bodyPr>
          <a:lstStyle/>
          <a:p>
            <a:r>
              <a:rPr lang="en-US" sz="2800" b="1" dirty="0">
                <a:solidFill>
                  <a:srgbClr val="002060"/>
                </a:solidFill>
                <a:latin typeface="Arial" panose="020B0604020202020204" pitchFamily="34" charset="0"/>
                <a:cs typeface="Arial" panose="020B0604020202020204" pitchFamily="34" charset="0"/>
              </a:rPr>
              <a:t>Drexel Women’s Care Center</a:t>
            </a:r>
          </a:p>
        </p:txBody>
      </p:sp>
    </p:spTree>
    <p:extLst>
      <p:ext uri="{BB962C8B-B14F-4D97-AF65-F5344CB8AC3E}">
        <p14:creationId xmlns:p14="http://schemas.microsoft.com/office/powerpoint/2010/main" val="3059894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CDA79B-58D1-4DD7-9014-A7EBF7626F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5328" y="6244950"/>
            <a:ext cx="1458410" cy="524884"/>
          </a:xfrm>
          <a:prstGeom prst="rect">
            <a:avLst/>
          </a:prstGeom>
        </p:spPr>
      </p:pic>
      <p:sp>
        <p:nvSpPr>
          <p:cNvPr id="3" name="Content Placeholder 2">
            <a:extLst>
              <a:ext uri="{FF2B5EF4-FFF2-40B4-BE49-F238E27FC236}">
                <a16:creationId xmlns:a16="http://schemas.microsoft.com/office/drawing/2014/main" id="{5C313111-6D82-432E-BF00-3ABA992EFD40}"/>
              </a:ext>
            </a:extLst>
          </p:cNvPr>
          <p:cNvSpPr>
            <a:spLocks noGrp="1"/>
          </p:cNvSpPr>
          <p:nvPr>
            <p:ph idx="1"/>
          </p:nvPr>
        </p:nvSpPr>
        <p:spPr>
          <a:xfrm>
            <a:off x="490728" y="1437824"/>
            <a:ext cx="10829544" cy="5096969"/>
          </a:xfrm>
        </p:spPr>
        <p:txBody>
          <a:bodyPr vert="horz" lIns="91440" tIns="45720" rIns="91440" bIns="45720" rtlCol="0" anchor="t">
            <a:normAutofit/>
          </a:bodyPr>
          <a:lstStyle/>
          <a:p>
            <a:pPr marL="463550" indent="-463550">
              <a:lnSpc>
                <a:spcPct val="120000"/>
              </a:lnSpc>
              <a:buClr>
                <a:srgbClr val="002060"/>
              </a:buClr>
              <a:buSzPct val="80000"/>
              <a:buFont typeface="Wingdings" panose="05000000000000000000" pitchFamily="2" charset="2"/>
              <a:buChar char="Ø"/>
            </a:pPr>
            <a:r>
              <a:rPr lang="en-US" sz="1800" b="1" dirty="0">
                <a:solidFill>
                  <a:schemeClr val="accent2">
                    <a:lumMod val="75000"/>
                  </a:schemeClr>
                </a:solidFill>
                <a:latin typeface="Arial" panose="020B0604020202020204" pitchFamily="34" charset="0"/>
                <a:cs typeface="Arial" panose="020B0604020202020204" pitchFamily="34" charset="0"/>
              </a:rPr>
              <a:t>Full range of PrEP services offered on-site</a:t>
            </a:r>
            <a:r>
              <a:rPr lang="en-US" sz="1800" dirty="0">
                <a:solidFill>
                  <a:srgbClr val="002060"/>
                </a:solidFill>
                <a:latin typeface="Arial" panose="020B0604020202020204" pitchFamily="34" charset="0"/>
                <a:cs typeface="Arial" panose="020B0604020202020204" pitchFamily="34" charset="0"/>
              </a:rPr>
              <a:t>: Counseling, Risk Assessment, Prescription Services, and Follow-Up Services</a:t>
            </a:r>
          </a:p>
          <a:p>
            <a:pPr marL="463550" indent="-463550">
              <a:lnSpc>
                <a:spcPct val="120000"/>
              </a:lnSpc>
              <a:buSzPct val="80000"/>
              <a:buFont typeface="Wingdings" panose="05000000000000000000" pitchFamily="2" charset="2"/>
              <a:buChar char="Ø"/>
            </a:pPr>
            <a:r>
              <a:rPr lang="en-US" sz="1800" b="1" dirty="0">
                <a:solidFill>
                  <a:schemeClr val="accent2">
                    <a:lumMod val="75000"/>
                  </a:schemeClr>
                </a:solidFill>
                <a:latin typeface="Arial" panose="020B0604020202020204" pitchFamily="34" charset="0"/>
                <a:cs typeface="Arial" panose="020B0604020202020204" pitchFamily="34" charset="0"/>
              </a:rPr>
              <a:t>Eligibility</a:t>
            </a:r>
            <a:r>
              <a:rPr lang="en-US" sz="1800" dirty="0">
                <a:solidFill>
                  <a:srgbClr val="002060"/>
                </a:solidFill>
                <a:latin typeface="Arial" panose="020B0604020202020204" pitchFamily="34" charset="0"/>
                <a:cs typeface="Arial" panose="020B0604020202020204" pitchFamily="34" charset="0"/>
              </a:rPr>
              <a:t>: History of an STI, Interest in PrEP, Any HIV risk (MSM, IDU, HIV+ partner, inconsistent condom use, transactional sex, etc.)</a:t>
            </a:r>
          </a:p>
          <a:p>
            <a:pPr marL="463550" indent="-463550">
              <a:lnSpc>
                <a:spcPct val="120000"/>
              </a:lnSpc>
              <a:buSzPct val="80000"/>
              <a:buFont typeface="Wingdings" panose="05000000000000000000" pitchFamily="2" charset="2"/>
              <a:buChar char="Ø"/>
            </a:pPr>
            <a:r>
              <a:rPr lang="en-US" sz="1800" dirty="0">
                <a:solidFill>
                  <a:srgbClr val="002060"/>
                </a:solidFill>
                <a:latin typeface="Arial" panose="020B0604020202020204" pitchFamily="34" charset="0"/>
                <a:cs typeface="Arial" panose="020B0604020202020204" pitchFamily="34" charset="0"/>
              </a:rPr>
              <a:t>PrEP services are available to all eligible patients </a:t>
            </a:r>
            <a:r>
              <a:rPr lang="en-US" sz="1800" b="1" dirty="0">
                <a:solidFill>
                  <a:schemeClr val="accent2">
                    <a:lumMod val="75000"/>
                  </a:schemeClr>
                </a:solidFill>
                <a:latin typeface="Arial" panose="020B0604020202020204" pitchFamily="34" charset="0"/>
                <a:cs typeface="Arial" panose="020B0604020202020204" pitchFamily="34" charset="0"/>
              </a:rPr>
              <a:t>by appointment </a:t>
            </a:r>
            <a:r>
              <a:rPr lang="en-US" sz="1800" dirty="0">
                <a:solidFill>
                  <a:srgbClr val="002060"/>
                </a:solidFill>
                <a:latin typeface="Arial" panose="020B0604020202020204" pitchFamily="34" charset="0"/>
                <a:cs typeface="Arial" panose="020B0604020202020204" pitchFamily="34" charset="0"/>
              </a:rPr>
              <a:t>and PrEP counseling is offered </a:t>
            </a:r>
            <a:r>
              <a:rPr lang="en-US" sz="1800" b="1" dirty="0">
                <a:solidFill>
                  <a:schemeClr val="accent2">
                    <a:lumMod val="75000"/>
                  </a:schemeClr>
                </a:solidFill>
                <a:latin typeface="Arial" panose="020B0604020202020204" pitchFamily="34" charset="0"/>
                <a:cs typeface="Arial" panose="020B0604020202020204" pitchFamily="34" charset="0"/>
              </a:rPr>
              <a:t>on a walk-in basis</a:t>
            </a:r>
            <a:r>
              <a:rPr lang="en-US" sz="1800" dirty="0">
                <a:solidFill>
                  <a:schemeClr val="accent2">
                    <a:lumMod val="75000"/>
                  </a:schemeClr>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with Rx services provided same-day or within 48 hours</a:t>
            </a:r>
          </a:p>
          <a:p>
            <a:pPr marL="463550" indent="-463550">
              <a:lnSpc>
                <a:spcPct val="120000"/>
              </a:lnSpc>
              <a:buSzPct val="80000"/>
              <a:buFont typeface="Wingdings" panose="05000000000000000000" pitchFamily="2" charset="2"/>
              <a:buChar char="Ø"/>
            </a:pPr>
            <a:r>
              <a:rPr lang="en-US" sz="1800" dirty="0">
                <a:solidFill>
                  <a:srgbClr val="002060"/>
                </a:solidFill>
                <a:latin typeface="Arial" panose="020B0604020202020204" pitchFamily="34" charset="0"/>
                <a:cs typeface="Arial" panose="020B0604020202020204" pitchFamily="34" charset="0"/>
              </a:rPr>
              <a:t>Key Staff:</a:t>
            </a:r>
          </a:p>
          <a:p>
            <a:pPr marL="795338" lvl="1">
              <a:lnSpc>
                <a:spcPct val="120000"/>
              </a:lnSpc>
              <a:buClr>
                <a:srgbClr val="002060"/>
              </a:buClr>
            </a:pPr>
            <a:r>
              <a:rPr lang="en-US" sz="1800" dirty="0">
                <a:solidFill>
                  <a:srgbClr val="002060"/>
                </a:solidFill>
                <a:latin typeface="Arial" panose="020B0604020202020204" pitchFamily="34" charset="0"/>
                <a:cs typeface="Arial" panose="020B0604020202020204" pitchFamily="34" charset="0"/>
              </a:rPr>
              <a:t>2 full-time </a:t>
            </a:r>
            <a:r>
              <a:rPr lang="en-US" sz="1800" b="1" dirty="0">
                <a:solidFill>
                  <a:schemeClr val="accent2">
                    <a:lumMod val="75000"/>
                  </a:schemeClr>
                </a:solidFill>
                <a:latin typeface="Arial" panose="020B0604020202020204" pitchFamily="34" charset="0"/>
                <a:cs typeface="Arial" panose="020B0604020202020204" pitchFamily="34" charset="0"/>
              </a:rPr>
              <a:t>Family Planning Counselors </a:t>
            </a:r>
            <a:r>
              <a:rPr lang="en-US" sz="1800" dirty="0">
                <a:solidFill>
                  <a:srgbClr val="002060"/>
                </a:solidFill>
                <a:latin typeface="Arial" panose="020B0604020202020204" pitchFamily="34" charset="0"/>
                <a:cs typeface="Arial" panose="020B0604020202020204" pitchFamily="34" charset="0"/>
              </a:rPr>
              <a:t>provide initial counseling and risk assessment </a:t>
            </a:r>
          </a:p>
          <a:p>
            <a:pPr marL="795338" lvl="1">
              <a:lnSpc>
                <a:spcPct val="120000"/>
              </a:lnSpc>
              <a:buClr>
                <a:srgbClr val="002060"/>
              </a:buClr>
            </a:pPr>
            <a:r>
              <a:rPr lang="en-US" sz="1800" b="1" dirty="0">
                <a:solidFill>
                  <a:schemeClr val="accent2">
                    <a:lumMod val="75000"/>
                  </a:schemeClr>
                </a:solidFill>
                <a:latin typeface="Arial" panose="020B0604020202020204" pitchFamily="34" charset="0"/>
                <a:cs typeface="Arial" panose="020B0604020202020204" pitchFamily="34" charset="0"/>
              </a:rPr>
              <a:t>Medical Assistants </a:t>
            </a:r>
            <a:r>
              <a:rPr lang="en-US" sz="1800" dirty="0">
                <a:solidFill>
                  <a:srgbClr val="002060"/>
                </a:solidFill>
                <a:latin typeface="Arial" panose="020B0604020202020204" pitchFamily="34" charset="0"/>
                <a:cs typeface="Arial" panose="020B0604020202020204" pitchFamily="34" charset="0"/>
              </a:rPr>
              <a:t>collect labs at baseline + follow-up visits </a:t>
            </a:r>
          </a:p>
          <a:p>
            <a:pPr marL="795338" lvl="1">
              <a:lnSpc>
                <a:spcPct val="120000"/>
              </a:lnSpc>
              <a:buClr>
                <a:srgbClr val="002060"/>
              </a:buClr>
            </a:pPr>
            <a:r>
              <a:rPr lang="en-US" sz="1800" b="1" dirty="0">
                <a:solidFill>
                  <a:schemeClr val="accent2">
                    <a:lumMod val="75000"/>
                  </a:schemeClr>
                </a:solidFill>
                <a:latin typeface="Arial" panose="020B0604020202020204" pitchFamily="34" charset="0"/>
                <a:cs typeface="Arial" panose="020B0604020202020204" pitchFamily="34" charset="0"/>
              </a:rPr>
              <a:t>OBGYN Clinicians </a:t>
            </a:r>
            <a:r>
              <a:rPr lang="en-US" sz="1800" dirty="0">
                <a:solidFill>
                  <a:srgbClr val="002060"/>
                </a:solidFill>
                <a:latin typeface="Arial" panose="020B0604020202020204" pitchFamily="34" charset="0"/>
                <a:cs typeface="Arial" panose="020B0604020202020204" pitchFamily="34" charset="0"/>
              </a:rPr>
              <a:t>provide risk assessment and prescription services</a:t>
            </a:r>
          </a:p>
          <a:p>
            <a:pPr marL="795338" lvl="1">
              <a:lnSpc>
                <a:spcPct val="120000"/>
              </a:lnSpc>
              <a:buClr>
                <a:srgbClr val="002060"/>
              </a:buClr>
            </a:pPr>
            <a:r>
              <a:rPr lang="en-US" sz="1800" b="1" dirty="0">
                <a:solidFill>
                  <a:schemeClr val="accent2">
                    <a:lumMod val="75000"/>
                  </a:schemeClr>
                </a:solidFill>
                <a:latin typeface="Arial" panose="020B0604020202020204" pitchFamily="34" charset="0"/>
                <a:cs typeface="Arial" panose="020B0604020202020204" pitchFamily="34" charset="0"/>
              </a:rPr>
              <a:t>Health Educator </a:t>
            </a:r>
            <a:r>
              <a:rPr lang="en-US" sz="1800" dirty="0">
                <a:solidFill>
                  <a:srgbClr val="002060"/>
                </a:solidFill>
                <a:latin typeface="Arial" panose="020B0604020202020204" pitchFamily="34" charset="0"/>
                <a:cs typeface="Arial" panose="020B0604020202020204" pitchFamily="34" charset="0"/>
              </a:rPr>
              <a:t>assists with enrollment in Gilead Advancing Access programs</a:t>
            </a:r>
          </a:p>
          <a:p>
            <a:pPr marL="795338" lvl="1">
              <a:lnSpc>
                <a:spcPct val="120000"/>
              </a:lnSpc>
              <a:buClr>
                <a:srgbClr val="002060"/>
              </a:buClr>
            </a:pPr>
            <a:r>
              <a:rPr lang="en-US" sz="1800" dirty="0">
                <a:solidFill>
                  <a:srgbClr val="002060"/>
                </a:solidFill>
                <a:latin typeface="Arial" panose="020B0604020202020204" pitchFamily="34" charset="0"/>
                <a:cs typeface="Arial" panose="020B0604020202020204" pitchFamily="34" charset="0"/>
              </a:rPr>
              <a:t>Drexel Medicine </a:t>
            </a:r>
            <a:r>
              <a:rPr lang="en-US" sz="1800" b="1" dirty="0">
                <a:solidFill>
                  <a:schemeClr val="accent2">
                    <a:lumMod val="75000"/>
                  </a:schemeClr>
                </a:solidFill>
                <a:latin typeface="Arial" panose="020B0604020202020204" pitchFamily="34" charset="0"/>
                <a:cs typeface="Arial" panose="020B0604020202020204" pitchFamily="34" charset="0"/>
              </a:rPr>
              <a:t>PrEP Navigator </a:t>
            </a:r>
            <a:r>
              <a:rPr lang="en-US" sz="1800" dirty="0">
                <a:solidFill>
                  <a:srgbClr val="002060"/>
                </a:solidFill>
                <a:latin typeface="Arial" panose="020B0604020202020204" pitchFamily="34" charset="0"/>
                <a:cs typeface="Arial" panose="020B0604020202020204" pitchFamily="34" charset="0"/>
              </a:rPr>
              <a:t>provides follow-up support &amp; adherence counseling </a:t>
            </a:r>
          </a:p>
        </p:txBody>
      </p:sp>
      <p:sp>
        <p:nvSpPr>
          <p:cNvPr id="2" name="Title 1">
            <a:extLst>
              <a:ext uri="{FF2B5EF4-FFF2-40B4-BE49-F238E27FC236}">
                <a16:creationId xmlns:a16="http://schemas.microsoft.com/office/drawing/2014/main" id="{61B3C0F5-BE7B-4E42-B509-AA6B8F6BC80D}"/>
              </a:ext>
            </a:extLst>
          </p:cNvPr>
          <p:cNvSpPr>
            <a:spLocks noGrp="1"/>
          </p:cNvSpPr>
          <p:nvPr>
            <p:ph type="title"/>
          </p:nvPr>
        </p:nvSpPr>
        <p:spPr>
          <a:xfrm>
            <a:off x="490728" y="355981"/>
            <a:ext cx="10515600" cy="1325563"/>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PrEP at Drexel Women’s Care Center</a:t>
            </a:r>
          </a:p>
        </p:txBody>
      </p:sp>
    </p:spTree>
    <p:extLst>
      <p:ext uri="{BB962C8B-B14F-4D97-AF65-F5344CB8AC3E}">
        <p14:creationId xmlns:p14="http://schemas.microsoft.com/office/powerpoint/2010/main" val="377207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88B6CD-600C-4A4B-8124-F77FFE925FD5}"/>
              </a:ext>
            </a:extLst>
          </p:cNvPr>
          <p:cNvSpPr txBox="1"/>
          <p:nvPr/>
        </p:nvSpPr>
        <p:spPr>
          <a:xfrm>
            <a:off x="7742903" y="5496569"/>
            <a:ext cx="3839497" cy="369332"/>
          </a:xfrm>
          <a:prstGeom prst="rect">
            <a:avLst/>
          </a:prstGeom>
          <a:noFill/>
        </p:spPr>
        <p:txBody>
          <a:bodyPr wrap="square" rtlCol="0">
            <a:spAutoFit/>
          </a:bodyPr>
          <a:lstStyle/>
          <a:p>
            <a:r>
              <a:rPr lang="en-US" b="1" i="1" dirty="0">
                <a:solidFill>
                  <a:srgbClr val="CC0000"/>
                </a:solidFill>
                <a:highlight>
                  <a:srgbClr val="FFFF00"/>
                </a:highlight>
              </a:rPr>
              <a:t>Note: This call will be recorded</a:t>
            </a:r>
          </a:p>
        </p:txBody>
      </p:sp>
      <p:sp>
        <p:nvSpPr>
          <p:cNvPr id="3" name="Content Placeholder 2">
            <a:extLst>
              <a:ext uri="{FF2B5EF4-FFF2-40B4-BE49-F238E27FC236}">
                <a16:creationId xmlns:a16="http://schemas.microsoft.com/office/drawing/2014/main" id="{1BB944F5-0B2C-430D-A7CE-5D2668DE0A34}"/>
              </a:ext>
            </a:extLst>
          </p:cNvPr>
          <p:cNvSpPr>
            <a:spLocks noGrp="1"/>
          </p:cNvSpPr>
          <p:nvPr>
            <p:ph idx="1"/>
          </p:nvPr>
        </p:nvSpPr>
        <p:spPr>
          <a:xfrm>
            <a:off x="609600" y="1140161"/>
            <a:ext cx="10972800" cy="4475938"/>
          </a:xfrm>
        </p:spPr>
        <p:txBody>
          <a:bodyPr vert="horz" lIns="91440" tIns="45720" rIns="91440" bIns="45720" rtlCol="0" anchor="t">
            <a:normAutofit/>
          </a:bodyPr>
          <a:lstStyle/>
          <a:p>
            <a:pPr marL="456565" indent="-456565"/>
            <a:r>
              <a:rPr lang="en-US" dirty="0"/>
              <a:t>Objectives</a:t>
            </a:r>
          </a:p>
          <a:p>
            <a:pPr marL="989965" lvl="1" indent="-380365"/>
            <a:r>
              <a:rPr lang="en-US" dirty="0"/>
              <a:t>Discuss the role of Title X family planning clinics in assuring access to PrEP services in their communities</a:t>
            </a:r>
            <a:endParaRPr lang="en-US" dirty="0">
              <a:cs typeface="Arial"/>
            </a:endParaRPr>
          </a:p>
          <a:p>
            <a:pPr marL="989965" lvl="1" indent="-380365"/>
            <a:r>
              <a:rPr lang="en-US" dirty="0"/>
              <a:t>Describe implementation of the PrEP program at a Title X-funded service site</a:t>
            </a:r>
            <a:endParaRPr lang="en-US" dirty="0">
              <a:cs typeface="Arial"/>
            </a:endParaRPr>
          </a:p>
          <a:p>
            <a:pPr marL="989965" lvl="1" indent="-380365"/>
            <a:r>
              <a:rPr lang="en-US" dirty="0"/>
              <a:t>Introduce two new family planning-specific resources for PrEP service decision-making and implementation</a:t>
            </a:r>
            <a:endParaRPr lang="en-US" dirty="0">
              <a:cs typeface="Arial"/>
            </a:endParaRPr>
          </a:p>
          <a:p>
            <a:pPr marL="456565" indent="-456565"/>
            <a:endParaRPr lang="en-US" dirty="0">
              <a:cs typeface="Arial"/>
            </a:endParaRPr>
          </a:p>
          <a:p>
            <a:pPr marL="456565" indent="-456565"/>
            <a:r>
              <a:rPr lang="en-US" dirty="0"/>
              <a:t>Introduction of the speakers</a:t>
            </a:r>
            <a:endParaRPr lang="en-US" dirty="0">
              <a:cs typeface="Arial"/>
            </a:endParaRPr>
          </a:p>
          <a:p>
            <a:pPr marL="989965" lvl="1" indent="-380365"/>
            <a:r>
              <a:rPr lang="en-US" dirty="0"/>
              <a:t>Cynda Hall, HHS Office of Population Affairs (OPA)</a:t>
            </a:r>
          </a:p>
          <a:p>
            <a:pPr marL="989965" lvl="1" indent="-380365"/>
            <a:r>
              <a:rPr lang="en-US" dirty="0"/>
              <a:t>Nikita Malcolm, Atlas Research </a:t>
            </a:r>
          </a:p>
          <a:p>
            <a:pPr marL="989965" lvl="1" indent="-380365"/>
            <a:r>
              <a:rPr lang="en-US" dirty="0"/>
              <a:t>Emily Finley, Women’s Care Center, Drexel Obstetrics and Gynecology</a:t>
            </a:r>
          </a:p>
          <a:p>
            <a:pPr marL="989965" lvl="1" indent="-380365"/>
            <a:r>
              <a:rPr lang="en-US" dirty="0"/>
              <a:t>Shannon Weber, HIVE/University of California, San Francisco</a:t>
            </a:r>
          </a:p>
          <a:p>
            <a:pPr marL="456565" indent="-456565"/>
            <a:endParaRPr lang="en-US" dirty="0">
              <a:cs typeface="Arial"/>
            </a:endParaRPr>
          </a:p>
        </p:txBody>
      </p:sp>
      <p:sp>
        <p:nvSpPr>
          <p:cNvPr id="2" name="Title 1">
            <a:extLst>
              <a:ext uri="{FF2B5EF4-FFF2-40B4-BE49-F238E27FC236}">
                <a16:creationId xmlns:a16="http://schemas.microsoft.com/office/drawing/2014/main" id="{93228E3E-12A7-4ADD-A001-19B2AF439D96}"/>
              </a:ext>
            </a:extLst>
          </p:cNvPr>
          <p:cNvSpPr>
            <a:spLocks noGrp="1"/>
          </p:cNvSpPr>
          <p:nvPr>
            <p:ph type="title"/>
          </p:nvPr>
        </p:nvSpPr>
        <p:spPr/>
        <p:txBody>
          <a:bodyPr/>
          <a:lstStyle/>
          <a:p>
            <a:r>
              <a:rPr lang="en-US" dirty="0"/>
              <a:t>Welcome!</a:t>
            </a:r>
          </a:p>
        </p:txBody>
      </p:sp>
    </p:spTree>
    <p:extLst>
      <p:ext uri="{BB962C8B-B14F-4D97-AF65-F5344CB8AC3E}">
        <p14:creationId xmlns:p14="http://schemas.microsoft.com/office/powerpoint/2010/main" val="3766269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rexel Medicine clinic flow diagram for PrEP services">
            <a:extLst>
              <a:ext uri="{FF2B5EF4-FFF2-40B4-BE49-F238E27FC236}">
                <a16:creationId xmlns:a16="http://schemas.microsoft.com/office/drawing/2014/main" id="{30A53CE2-7A8B-4397-BD64-26377EB03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014" y="822960"/>
            <a:ext cx="4682836" cy="5963420"/>
          </a:xfrm>
          <a:prstGeom prst="rect">
            <a:avLst/>
          </a:prstGeom>
        </p:spPr>
      </p:pic>
      <p:pic>
        <p:nvPicPr>
          <p:cNvPr id="4" name="Picture 3" descr="Drexel Medicine PrEP navigator form on PrEP eligiblity">
            <a:extLst>
              <a:ext uri="{FF2B5EF4-FFF2-40B4-BE49-F238E27FC236}">
                <a16:creationId xmlns:a16="http://schemas.microsoft.com/office/drawing/2014/main" id="{9EE24775-2277-489E-BA60-2A719033DB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094" y="886968"/>
            <a:ext cx="4595750" cy="5778261"/>
          </a:xfrm>
          <a:prstGeom prst="rect">
            <a:avLst/>
          </a:prstGeom>
        </p:spPr>
      </p:pic>
      <p:sp>
        <p:nvSpPr>
          <p:cNvPr id="5" name="Title 1">
            <a:extLst>
              <a:ext uri="{FF2B5EF4-FFF2-40B4-BE49-F238E27FC236}">
                <a16:creationId xmlns:a16="http://schemas.microsoft.com/office/drawing/2014/main" id="{61B3C0F5-BE7B-4E42-B509-AA6B8F6BC80D}"/>
              </a:ext>
            </a:extLst>
          </p:cNvPr>
          <p:cNvSpPr>
            <a:spLocks noGrp="1"/>
          </p:cNvSpPr>
          <p:nvPr>
            <p:ph type="title"/>
          </p:nvPr>
        </p:nvSpPr>
        <p:spPr>
          <a:xfrm>
            <a:off x="412044" y="-73787"/>
            <a:ext cx="10515600" cy="1325563"/>
          </a:xfrm>
        </p:spPr>
        <p:txBody>
          <a:bodyPr>
            <a:normAutofit/>
          </a:bodyPr>
          <a:lstStyle/>
          <a:p>
            <a:r>
              <a:rPr lang="en-US" sz="2800" b="1" dirty="0">
                <a:solidFill>
                  <a:srgbClr val="002060"/>
                </a:solidFill>
                <a:latin typeface="Arial" panose="020B0604020202020204" pitchFamily="34" charset="0"/>
                <a:cs typeface="Arial" panose="020B0604020202020204" pitchFamily="34" charset="0"/>
              </a:rPr>
              <a:t>PrEP at Drexel Women’s Care Center, Cont’d</a:t>
            </a:r>
          </a:p>
        </p:txBody>
      </p:sp>
    </p:spTree>
    <p:extLst>
      <p:ext uri="{BB962C8B-B14F-4D97-AF65-F5344CB8AC3E}">
        <p14:creationId xmlns:p14="http://schemas.microsoft.com/office/powerpoint/2010/main" val="265351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CDA79B-58D1-4DD7-9014-A7EBF7626F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004" y="6144768"/>
            <a:ext cx="1609733" cy="579346"/>
          </a:xfrm>
          <a:prstGeom prst="rect">
            <a:avLst/>
          </a:prstGeom>
        </p:spPr>
      </p:pic>
      <p:sp>
        <p:nvSpPr>
          <p:cNvPr id="3" name="Content Placeholder 2"/>
          <p:cNvSpPr>
            <a:spLocks noGrp="1"/>
          </p:cNvSpPr>
          <p:nvPr>
            <p:ph idx="1"/>
          </p:nvPr>
        </p:nvSpPr>
        <p:spPr>
          <a:xfrm>
            <a:off x="569306" y="1111672"/>
            <a:ext cx="10515600" cy="4802187"/>
          </a:xfrm>
        </p:spPr>
        <p:txBody>
          <a:bodyPr vert="horz" lIns="91440" tIns="45720" rIns="91440" bIns="45720" rtlCol="0" anchor="t">
            <a:noAutofit/>
          </a:bodyPr>
          <a:lstStyle/>
          <a:p>
            <a:pPr marL="0" indent="0">
              <a:lnSpc>
                <a:spcPct val="120000"/>
              </a:lnSpc>
              <a:buNone/>
            </a:pPr>
            <a:r>
              <a:rPr lang="en-US" sz="1800" b="1" dirty="0">
                <a:solidFill>
                  <a:schemeClr val="accent2">
                    <a:lumMod val="75000"/>
                  </a:schemeClr>
                </a:solidFill>
                <a:latin typeface="Arial" panose="020B0604020202020204" pitchFamily="34" charset="0"/>
                <a:cs typeface="Arial" panose="020B0604020202020204" pitchFamily="34" charset="0"/>
              </a:rPr>
              <a:t>What helped us decide to offer PrEP?</a:t>
            </a:r>
          </a:p>
          <a:p>
            <a:pPr lvl="1">
              <a:lnSpc>
                <a:spcPct val="120000"/>
              </a:lnSpc>
            </a:pPr>
            <a:r>
              <a:rPr lang="en-US" sz="1800" dirty="0">
                <a:solidFill>
                  <a:srgbClr val="002060"/>
                </a:solidFill>
                <a:latin typeface="Arial" panose="020B0604020202020204" pitchFamily="34" charset="0"/>
                <a:cs typeface="Arial" panose="020B0604020202020204" pitchFamily="34" charset="0"/>
              </a:rPr>
              <a:t>Our female clients did not have equitable access to PrEP services</a:t>
            </a:r>
          </a:p>
          <a:p>
            <a:pPr lvl="1">
              <a:lnSpc>
                <a:spcPct val="120000"/>
              </a:lnSpc>
            </a:pPr>
            <a:r>
              <a:rPr lang="en-US" sz="1800" dirty="0">
                <a:solidFill>
                  <a:srgbClr val="002060"/>
                </a:solidFill>
                <a:latin typeface="Arial" panose="020B0604020202020204" pitchFamily="34" charset="0"/>
                <a:cs typeface="Arial" panose="020B0604020202020204" pitchFamily="34" charset="0"/>
              </a:rPr>
              <a:t>In 2017-2018, we received a grant from Gilead through AccessMatters to provide PrEP education and counseling to 400+ Family Planning clients</a:t>
            </a:r>
          </a:p>
          <a:p>
            <a:pPr lvl="1">
              <a:lnSpc>
                <a:spcPct val="120000"/>
              </a:lnSpc>
            </a:pPr>
            <a:r>
              <a:rPr lang="en-US" sz="1800" dirty="0">
                <a:solidFill>
                  <a:srgbClr val="002060"/>
                </a:solidFill>
                <a:latin typeface="Arial" panose="020B0604020202020204" pitchFamily="34" charset="0"/>
                <a:cs typeface="Arial" panose="020B0604020202020204" pitchFamily="34" charset="0"/>
              </a:rPr>
              <a:t>WCC is the only site in the Drexel Medicine network offering comprehensive Family Planning services to clients who are uninsured or receiving public insurance – these are key clients to reach!</a:t>
            </a:r>
            <a:br>
              <a:rPr lang="en-US" sz="1600" i="1" dirty="0">
                <a:solidFill>
                  <a:srgbClr val="002060"/>
                </a:solidFill>
                <a:latin typeface="Arial" panose="020B0604020202020204" pitchFamily="34" charset="0"/>
                <a:cs typeface="Arial" panose="020B0604020202020204" pitchFamily="34" charset="0"/>
              </a:rPr>
            </a:br>
            <a:endParaRPr lang="en-US" sz="1600" i="1" dirty="0">
              <a:solidFill>
                <a:srgbClr val="002060"/>
              </a:solidFill>
              <a:latin typeface="Arial" panose="020B0604020202020204" pitchFamily="34" charset="0"/>
              <a:cs typeface="Arial" panose="020B0604020202020204" pitchFamily="34" charset="0"/>
            </a:endParaRPr>
          </a:p>
          <a:p>
            <a:pPr marL="0" indent="0">
              <a:lnSpc>
                <a:spcPct val="120000"/>
              </a:lnSpc>
              <a:buNone/>
            </a:pPr>
            <a:r>
              <a:rPr lang="en-US" sz="1800" b="1" dirty="0">
                <a:solidFill>
                  <a:schemeClr val="accent2">
                    <a:lumMod val="75000"/>
                  </a:schemeClr>
                </a:solidFill>
                <a:latin typeface="Arial" panose="020B0604020202020204" pitchFamily="34" charset="0"/>
                <a:cs typeface="Arial" panose="020B0604020202020204" pitchFamily="34" charset="0"/>
              </a:rPr>
              <a:t>Benefits of our PrEP program: </a:t>
            </a:r>
          </a:p>
          <a:p>
            <a:pPr lvl="1">
              <a:lnSpc>
                <a:spcPct val="120000"/>
              </a:lnSpc>
            </a:pPr>
            <a:r>
              <a:rPr lang="en-US" sz="1800" dirty="0">
                <a:solidFill>
                  <a:srgbClr val="002060"/>
                </a:solidFill>
                <a:latin typeface="Arial" panose="020B0604020202020204" pitchFamily="34" charset="0"/>
                <a:cs typeface="Arial" panose="020B0604020202020204" pitchFamily="34" charset="0"/>
              </a:rPr>
              <a:t>Clients receive PrEP from providers they know and trust</a:t>
            </a:r>
          </a:p>
          <a:p>
            <a:pPr lvl="1">
              <a:lnSpc>
                <a:spcPct val="120000"/>
              </a:lnSpc>
            </a:pPr>
            <a:r>
              <a:rPr lang="en-US" sz="1800" dirty="0">
                <a:solidFill>
                  <a:srgbClr val="002060"/>
                </a:solidFill>
                <a:latin typeface="Arial" panose="020B0604020202020204" pitchFamily="34" charset="0"/>
                <a:cs typeface="Arial" panose="020B0604020202020204" pitchFamily="34" charset="0"/>
              </a:rPr>
              <a:t>One-stop-shop for well-woman exams, contraception, prenatal care, HIV/STI testing, and PrEP</a:t>
            </a:r>
          </a:p>
          <a:p>
            <a:pPr lvl="1">
              <a:lnSpc>
                <a:spcPct val="120000"/>
              </a:lnSpc>
            </a:pPr>
            <a:r>
              <a:rPr lang="en-US" sz="1800" dirty="0">
                <a:solidFill>
                  <a:srgbClr val="002060"/>
                </a:solidFill>
                <a:latin typeface="Arial" panose="020B0604020202020204" pitchFamily="34" charset="0"/>
                <a:cs typeface="Arial" panose="020B0604020202020204" pitchFamily="34" charset="0"/>
              </a:rPr>
              <a:t>Providers have developed comfort and expertise offering PrEP services</a:t>
            </a:r>
          </a:p>
          <a:p>
            <a:pPr lvl="1">
              <a:lnSpc>
                <a:spcPct val="120000"/>
              </a:lnSpc>
            </a:pPr>
            <a:r>
              <a:rPr lang="en-US" sz="1800" dirty="0">
                <a:solidFill>
                  <a:srgbClr val="002060"/>
                </a:solidFill>
                <a:latin typeface="Arial" panose="020B0604020202020204" pitchFamily="34" charset="0"/>
                <a:cs typeface="Arial" panose="020B0604020202020204" pitchFamily="34" charset="0"/>
              </a:rPr>
              <a:t>Women in Philadelphia now have greater access to PrEP</a:t>
            </a:r>
            <a:br>
              <a:rPr lang="en-US" sz="1600" dirty="0">
                <a:solidFill>
                  <a:srgbClr val="002060"/>
                </a:solidFill>
                <a:latin typeface="Arial" panose="020B0604020202020204" pitchFamily="34" charset="0"/>
                <a:cs typeface="Arial" panose="020B0604020202020204" pitchFamily="34" charset="0"/>
              </a:rPr>
            </a:br>
            <a:endParaRPr lang="en-US" sz="1600" dirty="0">
              <a:solidFill>
                <a:srgbClr val="002060"/>
              </a:solidFill>
              <a:latin typeface="Arial" panose="020B0604020202020204" pitchFamily="34" charset="0"/>
              <a:cs typeface="Arial" panose="020B0604020202020204" pitchFamily="34" charset="0"/>
            </a:endParaRPr>
          </a:p>
          <a:p>
            <a:pPr marL="0" indent="0">
              <a:buNone/>
            </a:pPr>
            <a:r>
              <a:rPr lang="en-US" sz="1800" b="1" dirty="0">
                <a:solidFill>
                  <a:schemeClr val="accent2">
                    <a:lumMod val="75000"/>
                  </a:schemeClr>
                </a:solidFill>
                <a:latin typeface="Arial" panose="020B0604020202020204" pitchFamily="34" charset="0"/>
                <a:cs typeface="Arial" panose="020B0604020202020204" pitchFamily="34" charset="0"/>
              </a:rPr>
              <a:t>All of our PrEP materials are female-inclusive!</a:t>
            </a:r>
            <a:endParaRPr lang="en-US"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45008" y="100453"/>
            <a:ext cx="10515600" cy="1325563"/>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Why PrEP in Family Planning?</a:t>
            </a:r>
          </a:p>
        </p:txBody>
      </p:sp>
    </p:spTree>
    <p:extLst>
      <p:ext uri="{BB962C8B-B14F-4D97-AF65-F5344CB8AC3E}">
        <p14:creationId xmlns:p14="http://schemas.microsoft.com/office/powerpoint/2010/main" val="202204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CDA79B-58D1-4DD7-9014-A7EBF7626F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3888" y="6203624"/>
            <a:ext cx="1522418" cy="547921"/>
          </a:xfrm>
          <a:prstGeom prst="rect">
            <a:avLst/>
          </a:prstGeom>
        </p:spPr>
      </p:pic>
      <p:grpSp>
        <p:nvGrpSpPr>
          <p:cNvPr id="36" name="Group 35">
            <a:extLst>
              <a:ext uri="{C183D7F6-B498-43B3-948B-1728B52AA6E4}">
                <adec:decorative xmlns:adec="http://schemas.microsoft.com/office/drawing/2017/decorative" val="1"/>
              </a:ext>
            </a:extLst>
          </p:cNvPr>
          <p:cNvGrpSpPr/>
          <p:nvPr/>
        </p:nvGrpSpPr>
        <p:grpSpPr>
          <a:xfrm>
            <a:off x="5430366" y="4770298"/>
            <a:ext cx="344895" cy="365760"/>
            <a:chOff x="3932492" y="7159868"/>
            <a:chExt cx="344895" cy="365760"/>
          </a:xfrm>
          <a:solidFill>
            <a:schemeClr val="accent2">
              <a:lumMod val="50000"/>
            </a:schemeClr>
          </a:solidFill>
        </p:grpSpPr>
        <p:sp>
          <p:nvSpPr>
            <p:cNvPr id="37" name="Freeform 120"/>
            <p:cNvSpPr>
              <a:spLocks/>
            </p:cNvSpPr>
            <p:nvPr/>
          </p:nvSpPr>
          <p:spPr bwMode="auto">
            <a:xfrm>
              <a:off x="3932492" y="7159868"/>
              <a:ext cx="293345" cy="365760"/>
            </a:xfrm>
            <a:custGeom>
              <a:avLst/>
              <a:gdLst>
                <a:gd name="T0" fmla="*/ 677 w 748"/>
                <a:gd name="T1" fmla="*/ 732 h 933"/>
                <a:gd name="T2" fmla="*/ 677 w 748"/>
                <a:gd name="T3" fmla="*/ 823 h 933"/>
                <a:gd name="T4" fmla="*/ 638 w 748"/>
                <a:gd name="T5" fmla="*/ 862 h 933"/>
                <a:gd name="T6" fmla="*/ 110 w 748"/>
                <a:gd name="T7" fmla="*/ 862 h 933"/>
                <a:gd name="T8" fmla="*/ 72 w 748"/>
                <a:gd name="T9" fmla="*/ 823 h 933"/>
                <a:gd name="T10" fmla="*/ 72 w 748"/>
                <a:gd name="T11" fmla="*/ 110 h 933"/>
                <a:gd name="T12" fmla="*/ 110 w 748"/>
                <a:gd name="T13" fmla="*/ 71 h 933"/>
                <a:gd name="T14" fmla="*/ 638 w 748"/>
                <a:gd name="T15" fmla="*/ 71 h 933"/>
                <a:gd name="T16" fmla="*/ 677 w 748"/>
                <a:gd name="T17" fmla="*/ 110 h 933"/>
                <a:gd name="T18" fmla="*/ 677 w 748"/>
                <a:gd name="T19" fmla="*/ 402 h 933"/>
                <a:gd name="T20" fmla="*/ 748 w 748"/>
                <a:gd name="T21" fmla="*/ 367 h 933"/>
                <a:gd name="T22" fmla="*/ 748 w 748"/>
                <a:gd name="T23" fmla="*/ 110 h 933"/>
                <a:gd name="T24" fmla="*/ 638 w 748"/>
                <a:gd name="T25" fmla="*/ 0 h 933"/>
                <a:gd name="T26" fmla="*/ 110 w 748"/>
                <a:gd name="T27" fmla="*/ 0 h 933"/>
                <a:gd name="T28" fmla="*/ 0 w 748"/>
                <a:gd name="T29" fmla="*/ 110 h 933"/>
                <a:gd name="T30" fmla="*/ 0 w 748"/>
                <a:gd name="T31" fmla="*/ 823 h 933"/>
                <a:gd name="T32" fmla="*/ 110 w 748"/>
                <a:gd name="T33" fmla="*/ 933 h 933"/>
                <a:gd name="T34" fmla="*/ 638 w 748"/>
                <a:gd name="T35" fmla="*/ 933 h 933"/>
                <a:gd name="T36" fmla="*/ 748 w 748"/>
                <a:gd name="T37" fmla="*/ 823 h 933"/>
                <a:gd name="T38" fmla="*/ 748 w 748"/>
                <a:gd name="T39" fmla="*/ 696 h 933"/>
                <a:gd name="T40" fmla="*/ 677 w 748"/>
                <a:gd name="T41" fmla="*/ 73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8" h="933">
                  <a:moveTo>
                    <a:pt x="677" y="732"/>
                  </a:moveTo>
                  <a:lnTo>
                    <a:pt x="677" y="823"/>
                  </a:lnTo>
                  <a:cubicBezTo>
                    <a:pt x="677" y="844"/>
                    <a:pt x="660" y="862"/>
                    <a:pt x="638" y="862"/>
                  </a:cubicBezTo>
                  <a:lnTo>
                    <a:pt x="110" y="862"/>
                  </a:lnTo>
                  <a:cubicBezTo>
                    <a:pt x="89" y="862"/>
                    <a:pt x="72" y="844"/>
                    <a:pt x="72" y="823"/>
                  </a:cubicBezTo>
                  <a:lnTo>
                    <a:pt x="72" y="110"/>
                  </a:lnTo>
                  <a:cubicBezTo>
                    <a:pt x="72" y="89"/>
                    <a:pt x="89" y="71"/>
                    <a:pt x="110" y="71"/>
                  </a:cubicBezTo>
                  <a:lnTo>
                    <a:pt x="638" y="71"/>
                  </a:lnTo>
                  <a:cubicBezTo>
                    <a:pt x="660" y="71"/>
                    <a:pt x="677" y="89"/>
                    <a:pt x="677" y="110"/>
                  </a:cubicBezTo>
                  <a:lnTo>
                    <a:pt x="677" y="402"/>
                  </a:lnTo>
                  <a:lnTo>
                    <a:pt x="748" y="367"/>
                  </a:lnTo>
                  <a:lnTo>
                    <a:pt x="748" y="110"/>
                  </a:lnTo>
                  <a:cubicBezTo>
                    <a:pt x="748" y="49"/>
                    <a:pt x="699" y="0"/>
                    <a:pt x="638" y="0"/>
                  </a:cubicBezTo>
                  <a:lnTo>
                    <a:pt x="110" y="0"/>
                  </a:lnTo>
                  <a:cubicBezTo>
                    <a:pt x="50" y="0"/>
                    <a:pt x="0" y="49"/>
                    <a:pt x="0" y="110"/>
                  </a:cubicBezTo>
                  <a:lnTo>
                    <a:pt x="0" y="823"/>
                  </a:lnTo>
                  <a:cubicBezTo>
                    <a:pt x="0" y="884"/>
                    <a:pt x="50" y="933"/>
                    <a:pt x="110" y="933"/>
                  </a:cubicBezTo>
                  <a:lnTo>
                    <a:pt x="638" y="933"/>
                  </a:lnTo>
                  <a:cubicBezTo>
                    <a:pt x="699" y="933"/>
                    <a:pt x="748" y="884"/>
                    <a:pt x="748" y="823"/>
                  </a:cubicBezTo>
                  <a:lnTo>
                    <a:pt x="748" y="696"/>
                  </a:lnTo>
                  <a:lnTo>
                    <a:pt x="677" y="7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21"/>
            <p:cNvSpPr>
              <a:spLocks/>
            </p:cNvSpPr>
            <p:nvPr/>
          </p:nvSpPr>
          <p:spPr bwMode="auto">
            <a:xfrm>
              <a:off x="4224609" y="7325565"/>
              <a:ext cx="52778" cy="61369"/>
            </a:xfrm>
            <a:custGeom>
              <a:avLst/>
              <a:gdLst>
                <a:gd name="T0" fmla="*/ 111 w 135"/>
                <a:gd name="T1" fmla="*/ 136 h 159"/>
                <a:gd name="T2" fmla="*/ 126 w 135"/>
                <a:gd name="T3" fmla="*/ 90 h 159"/>
                <a:gd name="T4" fmla="*/ 93 w 135"/>
                <a:gd name="T5" fmla="*/ 24 h 159"/>
                <a:gd name="T6" fmla="*/ 47 w 135"/>
                <a:gd name="T7" fmla="*/ 8 h 159"/>
                <a:gd name="T8" fmla="*/ 0 w 135"/>
                <a:gd name="T9" fmla="*/ 32 h 159"/>
                <a:gd name="T10" fmla="*/ 64 w 135"/>
                <a:gd name="T11" fmla="*/ 159 h 159"/>
                <a:gd name="T12" fmla="*/ 111 w 135"/>
                <a:gd name="T13" fmla="*/ 136 h 159"/>
              </a:gdLst>
              <a:ahLst/>
              <a:cxnLst>
                <a:cxn ang="0">
                  <a:pos x="T0" y="T1"/>
                </a:cxn>
                <a:cxn ang="0">
                  <a:pos x="T2" y="T3"/>
                </a:cxn>
                <a:cxn ang="0">
                  <a:pos x="T4" y="T5"/>
                </a:cxn>
                <a:cxn ang="0">
                  <a:pos x="T6" y="T7"/>
                </a:cxn>
                <a:cxn ang="0">
                  <a:pos x="T8" y="T9"/>
                </a:cxn>
                <a:cxn ang="0">
                  <a:pos x="T10" y="T11"/>
                </a:cxn>
                <a:cxn ang="0">
                  <a:pos x="T12" y="T13"/>
                </a:cxn>
              </a:cxnLst>
              <a:rect l="0" t="0" r="r" b="b"/>
              <a:pathLst>
                <a:path w="135" h="159">
                  <a:moveTo>
                    <a:pt x="111" y="136"/>
                  </a:moveTo>
                  <a:cubicBezTo>
                    <a:pt x="128" y="128"/>
                    <a:pt x="135" y="107"/>
                    <a:pt x="126" y="90"/>
                  </a:cubicBezTo>
                  <a:lnTo>
                    <a:pt x="93" y="24"/>
                  </a:lnTo>
                  <a:cubicBezTo>
                    <a:pt x="84" y="7"/>
                    <a:pt x="64" y="0"/>
                    <a:pt x="47" y="8"/>
                  </a:cubicBezTo>
                  <a:lnTo>
                    <a:pt x="0" y="32"/>
                  </a:lnTo>
                  <a:lnTo>
                    <a:pt x="64" y="159"/>
                  </a:lnTo>
                  <a:lnTo>
                    <a:pt x="111"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22"/>
            <p:cNvSpPr>
              <a:spLocks/>
            </p:cNvSpPr>
            <p:nvPr/>
          </p:nvSpPr>
          <p:spPr bwMode="auto">
            <a:xfrm>
              <a:off x="4077323" y="7342748"/>
              <a:ext cx="160788" cy="114147"/>
            </a:xfrm>
            <a:custGeom>
              <a:avLst/>
              <a:gdLst>
                <a:gd name="T0" fmla="*/ 27 w 131"/>
                <a:gd name="T1" fmla="*/ 92 h 93"/>
                <a:gd name="T2" fmla="*/ 131 w 131"/>
                <a:gd name="T3" fmla="*/ 41 h 93"/>
                <a:gd name="T4" fmla="*/ 111 w 131"/>
                <a:gd name="T5" fmla="*/ 0 h 93"/>
                <a:gd name="T6" fmla="*/ 7 w 131"/>
                <a:gd name="T7" fmla="*/ 52 h 93"/>
                <a:gd name="T8" fmla="*/ 7 w 131"/>
                <a:gd name="T9" fmla="*/ 52 h 93"/>
                <a:gd name="T10" fmla="*/ 0 w 131"/>
                <a:gd name="T11" fmla="*/ 67 h 93"/>
                <a:gd name="T12" fmla="*/ 11 w 131"/>
                <a:gd name="T13" fmla="*/ 89 h 93"/>
                <a:gd name="T14" fmla="*/ 27 w 131"/>
                <a:gd name="T15" fmla="*/ 93 h 93"/>
                <a:gd name="T16" fmla="*/ 27 w 131"/>
                <a:gd name="T1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93">
                  <a:moveTo>
                    <a:pt x="27" y="92"/>
                  </a:moveTo>
                  <a:lnTo>
                    <a:pt x="131" y="41"/>
                  </a:lnTo>
                  <a:lnTo>
                    <a:pt x="111" y="0"/>
                  </a:lnTo>
                  <a:lnTo>
                    <a:pt x="7" y="52"/>
                  </a:lnTo>
                  <a:lnTo>
                    <a:pt x="7" y="52"/>
                  </a:lnTo>
                  <a:lnTo>
                    <a:pt x="0" y="67"/>
                  </a:lnTo>
                  <a:lnTo>
                    <a:pt x="11" y="89"/>
                  </a:lnTo>
                  <a:lnTo>
                    <a:pt x="27" y="93"/>
                  </a:lnTo>
                  <a:lnTo>
                    <a:pt x="2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3"/>
            <p:cNvSpPr>
              <a:spLocks/>
            </p:cNvSpPr>
            <p:nvPr/>
          </p:nvSpPr>
          <p:spPr bwMode="auto">
            <a:xfrm>
              <a:off x="4067504" y="7433575"/>
              <a:ext cx="14729" cy="15956"/>
            </a:xfrm>
            <a:custGeom>
              <a:avLst/>
              <a:gdLst>
                <a:gd name="T0" fmla="*/ 0 w 12"/>
                <a:gd name="T1" fmla="*/ 11 h 13"/>
                <a:gd name="T2" fmla="*/ 12 w 12"/>
                <a:gd name="T3" fmla="*/ 13 h 13"/>
                <a:gd name="T4" fmla="*/ 5 w 12"/>
                <a:gd name="T5" fmla="*/ 0 h 13"/>
                <a:gd name="T6" fmla="*/ 0 w 12"/>
                <a:gd name="T7" fmla="*/ 11 h 13"/>
              </a:gdLst>
              <a:ahLst/>
              <a:cxnLst>
                <a:cxn ang="0">
                  <a:pos x="T0" y="T1"/>
                </a:cxn>
                <a:cxn ang="0">
                  <a:pos x="T2" y="T3"/>
                </a:cxn>
                <a:cxn ang="0">
                  <a:pos x="T4" y="T5"/>
                </a:cxn>
                <a:cxn ang="0">
                  <a:pos x="T6" y="T7"/>
                </a:cxn>
              </a:cxnLst>
              <a:rect l="0" t="0" r="r" b="b"/>
              <a:pathLst>
                <a:path w="12" h="13">
                  <a:moveTo>
                    <a:pt x="0" y="11"/>
                  </a:moveTo>
                  <a:lnTo>
                    <a:pt x="12" y="13"/>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7"/>
            <p:cNvSpPr>
              <a:spLocks noChangeAspect="1"/>
            </p:cNvSpPr>
            <p:nvPr/>
          </p:nvSpPr>
          <p:spPr bwMode="auto">
            <a:xfrm>
              <a:off x="4015779" y="7226812"/>
              <a:ext cx="148057" cy="121716"/>
            </a:xfrm>
            <a:custGeom>
              <a:avLst/>
              <a:gdLst>
                <a:gd name="T0" fmla="*/ 113 w 244"/>
                <a:gd name="T1" fmla="*/ 189 h 202"/>
                <a:gd name="T2" fmla="*/ 76 w 244"/>
                <a:gd name="T3" fmla="*/ 191 h 202"/>
                <a:gd name="T4" fmla="*/ 12 w 244"/>
                <a:gd name="T5" fmla="*/ 128 h 202"/>
                <a:gd name="T6" fmla="*/ 10 w 244"/>
                <a:gd name="T7" fmla="*/ 91 h 202"/>
                <a:gd name="T8" fmla="*/ 47 w 244"/>
                <a:gd name="T9" fmla="*/ 93 h 202"/>
                <a:gd name="T10" fmla="*/ 73 w 244"/>
                <a:gd name="T11" fmla="*/ 119 h 202"/>
                <a:gd name="T12" fmla="*/ 110 w 244"/>
                <a:gd name="T13" fmla="*/ 117 h 202"/>
                <a:gd name="T14" fmla="*/ 196 w 244"/>
                <a:gd name="T15" fmla="*/ 14 h 202"/>
                <a:gd name="T16" fmla="*/ 233 w 244"/>
                <a:gd name="T17" fmla="*/ 9 h 202"/>
                <a:gd name="T18" fmla="*/ 234 w 244"/>
                <a:gd name="T19" fmla="*/ 46 h 202"/>
                <a:gd name="T20" fmla="*/ 113 w 244"/>
                <a:gd name="T21" fmla="*/ 18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02">
                  <a:moveTo>
                    <a:pt x="113" y="189"/>
                  </a:moveTo>
                  <a:cubicBezTo>
                    <a:pt x="103" y="201"/>
                    <a:pt x="87" y="202"/>
                    <a:pt x="76" y="191"/>
                  </a:cubicBezTo>
                  <a:cubicBezTo>
                    <a:pt x="12" y="128"/>
                    <a:pt x="12" y="128"/>
                    <a:pt x="12" y="128"/>
                  </a:cubicBezTo>
                  <a:cubicBezTo>
                    <a:pt x="1" y="118"/>
                    <a:pt x="0" y="101"/>
                    <a:pt x="10" y="91"/>
                  </a:cubicBezTo>
                  <a:cubicBezTo>
                    <a:pt x="19" y="82"/>
                    <a:pt x="36" y="82"/>
                    <a:pt x="47" y="93"/>
                  </a:cubicBezTo>
                  <a:cubicBezTo>
                    <a:pt x="73" y="119"/>
                    <a:pt x="73" y="119"/>
                    <a:pt x="73" y="119"/>
                  </a:cubicBezTo>
                  <a:cubicBezTo>
                    <a:pt x="83" y="129"/>
                    <a:pt x="100" y="128"/>
                    <a:pt x="110" y="117"/>
                  </a:cubicBezTo>
                  <a:cubicBezTo>
                    <a:pt x="196" y="14"/>
                    <a:pt x="196" y="14"/>
                    <a:pt x="196" y="14"/>
                  </a:cubicBezTo>
                  <a:cubicBezTo>
                    <a:pt x="206" y="2"/>
                    <a:pt x="222" y="0"/>
                    <a:pt x="233" y="9"/>
                  </a:cubicBezTo>
                  <a:cubicBezTo>
                    <a:pt x="243" y="17"/>
                    <a:pt x="244" y="34"/>
                    <a:pt x="234" y="46"/>
                  </a:cubicBezTo>
                  <a:lnTo>
                    <a:pt x="113" y="18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29">
            <a:extLst>
              <a:ext uri="{C183D7F6-B498-43B3-948B-1728B52AA6E4}">
                <adec:decorative xmlns:adec="http://schemas.microsoft.com/office/drawing/2017/decorative" val="1"/>
              </a:ext>
            </a:extLst>
          </p:cNvPr>
          <p:cNvGrpSpPr/>
          <p:nvPr/>
        </p:nvGrpSpPr>
        <p:grpSpPr>
          <a:xfrm>
            <a:off x="5430366" y="3006516"/>
            <a:ext cx="344895" cy="365760"/>
            <a:chOff x="3932492" y="7159868"/>
            <a:chExt cx="344895" cy="365760"/>
          </a:xfrm>
          <a:solidFill>
            <a:schemeClr val="accent2">
              <a:lumMod val="50000"/>
            </a:schemeClr>
          </a:solidFill>
        </p:grpSpPr>
        <p:sp>
          <p:nvSpPr>
            <p:cNvPr id="31" name="Freeform 120"/>
            <p:cNvSpPr>
              <a:spLocks/>
            </p:cNvSpPr>
            <p:nvPr/>
          </p:nvSpPr>
          <p:spPr bwMode="auto">
            <a:xfrm>
              <a:off x="3932492" y="7159868"/>
              <a:ext cx="293345" cy="365760"/>
            </a:xfrm>
            <a:custGeom>
              <a:avLst/>
              <a:gdLst>
                <a:gd name="T0" fmla="*/ 677 w 748"/>
                <a:gd name="T1" fmla="*/ 732 h 933"/>
                <a:gd name="T2" fmla="*/ 677 w 748"/>
                <a:gd name="T3" fmla="*/ 823 h 933"/>
                <a:gd name="T4" fmla="*/ 638 w 748"/>
                <a:gd name="T5" fmla="*/ 862 h 933"/>
                <a:gd name="T6" fmla="*/ 110 w 748"/>
                <a:gd name="T7" fmla="*/ 862 h 933"/>
                <a:gd name="T8" fmla="*/ 72 w 748"/>
                <a:gd name="T9" fmla="*/ 823 h 933"/>
                <a:gd name="T10" fmla="*/ 72 w 748"/>
                <a:gd name="T11" fmla="*/ 110 h 933"/>
                <a:gd name="T12" fmla="*/ 110 w 748"/>
                <a:gd name="T13" fmla="*/ 71 h 933"/>
                <a:gd name="T14" fmla="*/ 638 w 748"/>
                <a:gd name="T15" fmla="*/ 71 h 933"/>
                <a:gd name="T16" fmla="*/ 677 w 748"/>
                <a:gd name="T17" fmla="*/ 110 h 933"/>
                <a:gd name="T18" fmla="*/ 677 w 748"/>
                <a:gd name="T19" fmla="*/ 402 h 933"/>
                <a:gd name="T20" fmla="*/ 748 w 748"/>
                <a:gd name="T21" fmla="*/ 367 h 933"/>
                <a:gd name="T22" fmla="*/ 748 w 748"/>
                <a:gd name="T23" fmla="*/ 110 h 933"/>
                <a:gd name="T24" fmla="*/ 638 w 748"/>
                <a:gd name="T25" fmla="*/ 0 h 933"/>
                <a:gd name="T26" fmla="*/ 110 w 748"/>
                <a:gd name="T27" fmla="*/ 0 h 933"/>
                <a:gd name="T28" fmla="*/ 0 w 748"/>
                <a:gd name="T29" fmla="*/ 110 h 933"/>
                <a:gd name="T30" fmla="*/ 0 w 748"/>
                <a:gd name="T31" fmla="*/ 823 h 933"/>
                <a:gd name="T32" fmla="*/ 110 w 748"/>
                <a:gd name="T33" fmla="*/ 933 h 933"/>
                <a:gd name="T34" fmla="*/ 638 w 748"/>
                <a:gd name="T35" fmla="*/ 933 h 933"/>
                <a:gd name="T36" fmla="*/ 748 w 748"/>
                <a:gd name="T37" fmla="*/ 823 h 933"/>
                <a:gd name="T38" fmla="*/ 748 w 748"/>
                <a:gd name="T39" fmla="*/ 696 h 933"/>
                <a:gd name="T40" fmla="*/ 677 w 748"/>
                <a:gd name="T41" fmla="*/ 73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8" h="933">
                  <a:moveTo>
                    <a:pt x="677" y="732"/>
                  </a:moveTo>
                  <a:lnTo>
                    <a:pt x="677" y="823"/>
                  </a:lnTo>
                  <a:cubicBezTo>
                    <a:pt x="677" y="844"/>
                    <a:pt x="660" y="862"/>
                    <a:pt x="638" y="862"/>
                  </a:cubicBezTo>
                  <a:lnTo>
                    <a:pt x="110" y="862"/>
                  </a:lnTo>
                  <a:cubicBezTo>
                    <a:pt x="89" y="862"/>
                    <a:pt x="72" y="844"/>
                    <a:pt x="72" y="823"/>
                  </a:cubicBezTo>
                  <a:lnTo>
                    <a:pt x="72" y="110"/>
                  </a:lnTo>
                  <a:cubicBezTo>
                    <a:pt x="72" y="89"/>
                    <a:pt x="89" y="71"/>
                    <a:pt x="110" y="71"/>
                  </a:cubicBezTo>
                  <a:lnTo>
                    <a:pt x="638" y="71"/>
                  </a:lnTo>
                  <a:cubicBezTo>
                    <a:pt x="660" y="71"/>
                    <a:pt x="677" y="89"/>
                    <a:pt x="677" y="110"/>
                  </a:cubicBezTo>
                  <a:lnTo>
                    <a:pt x="677" y="402"/>
                  </a:lnTo>
                  <a:lnTo>
                    <a:pt x="748" y="367"/>
                  </a:lnTo>
                  <a:lnTo>
                    <a:pt x="748" y="110"/>
                  </a:lnTo>
                  <a:cubicBezTo>
                    <a:pt x="748" y="49"/>
                    <a:pt x="699" y="0"/>
                    <a:pt x="638" y="0"/>
                  </a:cubicBezTo>
                  <a:lnTo>
                    <a:pt x="110" y="0"/>
                  </a:lnTo>
                  <a:cubicBezTo>
                    <a:pt x="50" y="0"/>
                    <a:pt x="0" y="49"/>
                    <a:pt x="0" y="110"/>
                  </a:cubicBezTo>
                  <a:lnTo>
                    <a:pt x="0" y="823"/>
                  </a:lnTo>
                  <a:cubicBezTo>
                    <a:pt x="0" y="884"/>
                    <a:pt x="50" y="933"/>
                    <a:pt x="110" y="933"/>
                  </a:cubicBezTo>
                  <a:lnTo>
                    <a:pt x="638" y="933"/>
                  </a:lnTo>
                  <a:cubicBezTo>
                    <a:pt x="699" y="933"/>
                    <a:pt x="748" y="884"/>
                    <a:pt x="748" y="823"/>
                  </a:cubicBezTo>
                  <a:lnTo>
                    <a:pt x="748" y="696"/>
                  </a:lnTo>
                  <a:lnTo>
                    <a:pt x="677" y="7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21"/>
            <p:cNvSpPr>
              <a:spLocks/>
            </p:cNvSpPr>
            <p:nvPr/>
          </p:nvSpPr>
          <p:spPr bwMode="auto">
            <a:xfrm>
              <a:off x="4224609" y="7325565"/>
              <a:ext cx="52778" cy="61369"/>
            </a:xfrm>
            <a:custGeom>
              <a:avLst/>
              <a:gdLst>
                <a:gd name="T0" fmla="*/ 111 w 135"/>
                <a:gd name="T1" fmla="*/ 136 h 159"/>
                <a:gd name="T2" fmla="*/ 126 w 135"/>
                <a:gd name="T3" fmla="*/ 90 h 159"/>
                <a:gd name="T4" fmla="*/ 93 w 135"/>
                <a:gd name="T5" fmla="*/ 24 h 159"/>
                <a:gd name="T6" fmla="*/ 47 w 135"/>
                <a:gd name="T7" fmla="*/ 8 h 159"/>
                <a:gd name="T8" fmla="*/ 0 w 135"/>
                <a:gd name="T9" fmla="*/ 32 h 159"/>
                <a:gd name="T10" fmla="*/ 64 w 135"/>
                <a:gd name="T11" fmla="*/ 159 h 159"/>
                <a:gd name="T12" fmla="*/ 111 w 135"/>
                <a:gd name="T13" fmla="*/ 136 h 159"/>
              </a:gdLst>
              <a:ahLst/>
              <a:cxnLst>
                <a:cxn ang="0">
                  <a:pos x="T0" y="T1"/>
                </a:cxn>
                <a:cxn ang="0">
                  <a:pos x="T2" y="T3"/>
                </a:cxn>
                <a:cxn ang="0">
                  <a:pos x="T4" y="T5"/>
                </a:cxn>
                <a:cxn ang="0">
                  <a:pos x="T6" y="T7"/>
                </a:cxn>
                <a:cxn ang="0">
                  <a:pos x="T8" y="T9"/>
                </a:cxn>
                <a:cxn ang="0">
                  <a:pos x="T10" y="T11"/>
                </a:cxn>
                <a:cxn ang="0">
                  <a:pos x="T12" y="T13"/>
                </a:cxn>
              </a:cxnLst>
              <a:rect l="0" t="0" r="r" b="b"/>
              <a:pathLst>
                <a:path w="135" h="159">
                  <a:moveTo>
                    <a:pt x="111" y="136"/>
                  </a:moveTo>
                  <a:cubicBezTo>
                    <a:pt x="128" y="128"/>
                    <a:pt x="135" y="107"/>
                    <a:pt x="126" y="90"/>
                  </a:cubicBezTo>
                  <a:lnTo>
                    <a:pt x="93" y="24"/>
                  </a:lnTo>
                  <a:cubicBezTo>
                    <a:pt x="84" y="7"/>
                    <a:pt x="64" y="0"/>
                    <a:pt x="47" y="8"/>
                  </a:cubicBezTo>
                  <a:lnTo>
                    <a:pt x="0" y="32"/>
                  </a:lnTo>
                  <a:lnTo>
                    <a:pt x="64" y="159"/>
                  </a:lnTo>
                  <a:lnTo>
                    <a:pt x="111"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22"/>
            <p:cNvSpPr>
              <a:spLocks/>
            </p:cNvSpPr>
            <p:nvPr/>
          </p:nvSpPr>
          <p:spPr bwMode="auto">
            <a:xfrm>
              <a:off x="4077323" y="7342748"/>
              <a:ext cx="160788" cy="114147"/>
            </a:xfrm>
            <a:custGeom>
              <a:avLst/>
              <a:gdLst>
                <a:gd name="T0" fmla="*/ 27 w 131"/>
                <a:gd name="T1" fmla="*/ 92 h 93"/>
                <a:gd name="T2" fmla="*/ 131 w 131"/>
                <a:gd name="T3" fmla="*/ 41 h 93"/>
                <a:gd name="T4" fmla="*/ 111 w 131"/>
                <a:gd name="T5" fmla="*/ 0 h 93"/>
                <a:gd name="T6" fmla="*/ 7 w 131"/>
                <a:gd name="T7" fmla="*/ 52 h 93"/>
                <a:gd name="T8" fmla="*/ 7 w 131"/>
                <a:gd name="T9" fmla="*/ 52 h 93"/>
                <a:gd name="T10" fmla="*/ 0 w 131"/>
                <a:gd name="T11" fmla="*/ 67 h 93"/>
                <a:gd name="T12" fmla="*/ 11 w 131"/>
                <a:gd name="T13" fmla="*/ 89 h 93"/>
                <a:gd name="T14" fmla="*/ 27 w 131"/>
                <a:gd name="T15" fmla="*/ 93 h 93"/>
                <a:gd name="T16" fmla="*/ 27 w 131"/>
                <a:gd name="T1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93">
                  <a:moveTo>
                    <a:pt x="27" y="92"/>
                  </a:moveTo>
                  <a:lnTo>
                    <a:pt x="131" y="41"/>
                  </a:lnTo>
                  <a:lnTo>
                    <a:pt x="111" y="0"/>
                  </a:lnTo>
                  <a:lnTo>
                    <a:pt x="7" y="52"/>
                  </a:lnTo>
                  <a:lnTo>
                    <a:pt x="7" y="52"/>
                  </a:lnTo>
                  <a:lnTo>
                    <a:pt x="0" y="67"/>
                  </a:lnTo>
                  <a:lnTo>
                    <a:pt x="11" y="89"/>
                  </a:lnTo>
                  <a:lnTo>
                    <a:pt x="27" y="93"/>
                  </a:lnTo>
                  <a:lnTo>
                    <a:pt x="2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23"/>
            <p:cNvSpPr>
              <a:spLocks/>
            </p:cNvSpPr>
            <p:nvPr/>
          </p:nvSpPr>
          <p:spPr bwMode="auto">
            <a:xfrm>
              <a:off x="4067504" y="7433575"/>
              <a:ext cx="14729" cy="15956"/>
            </a:xfrm>
            <a:custGeom>
              <a:avLst/>
              <a:gdLst>
                <a:gd name="T0" fmla="*/ 0 w 12"/>
                <a:gd name="T1" fmla="*/ 11 h 13"/>
                <a:gd name="T2" fmla="*/ 12 w 12"/>
                <a:gd name="T3" fmla="*/ 13 h 13"/>
                <a:gd name="T4" fmla="*/ 5 w 12"/>
                <a:gd name="T5" fmla="*/ 0 h 13"/>
                <a:gd name="T6" fmla="*/ 0 w 12"/>
                <a:gd name="T7" fmla="*/ 11 h 13"/>
              </a:gdLst>
              <a:ahLst/>
              <a:cxnLst>
                <a:cxn ang="0">
                  <a:pos x="T0" y="T1"/>
                </a:cxn>
                <a:cxn ang="0">
                  <a:pos x="T2" y="T3"/>
                </a:cxn>
                <a:cxn ang="0">
                  <a:pos x="T4" y="T5"/>
                </a:cxn>
                <a:cxn ang="0">
                  <a:pos x="T6" y="T7"/>
                </a:cxn>
              </a:cxnLst>
              <a:rect l="0" t="0" r="r" b="b"/>
              <a:pathLst>
                <a:path w="12" h="13">
                  <a:moveTo>
                    <a:pt x="0" y="11"/>
                  </a:moveTo>
                  <a:lnTo>
                    <a:pt x="12" y="13"/>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77"/>
            <p:cNvSpPr>
              <a:spLocks noChangeAspect="1"/>
            </p:cNvSpPr>
            <p:nvPr/>
          </p:nvSpPr>
          <p:spPr bwMode="auto">
            <a:xfrm>
              <a:off x="4015779" y="7226812"/>
              <a:ext cx="148057" cy="121716"/>
            </a:xfrm>
            <a:custGeom>
              <a:avLst/>
              <a:gdLst>
                <a:gd name="T0" fmla="*/ 113 w 244"/>
                <a:gd name="T1" fmla="*/ 189 h 202"/>
                <a:gd name="T2" fmla="*/ 76 w 244"/>
                <a:gd name="T3" fmla="*/ 191 h 202"/>
                <a:gd name="T4" fmla="*/ 12 w 244"/>
                <a:gd name="T5" fmla="*/ 128 h 202"/>
                <a:gd name="T6" fmla="*/ 10 w 244"/>
                <a:gd name="T7" fmla="*/ 91 h 202"/>
                <a:gd name="T8" fmla="*/ 47 w 244"/>
                <a:gd name="T9" fmla="*/ 93 h 202"/>
                <a:gd name="T10" fmla="*/ 73 w 244"/>
                <a:gd name="T11" fmla="*/ 119 h 202"/>
                <a:gd name="T12" fmla="*/ 110 w 244"/>
                <a:gd name="T13" fmla="*/ 117 h 202"/>
                <a:gd name="T14" fmla="*/ 196 w 244"/>
                <a:gd name="T15" fmla="*/ 14 h 202"/>
                <a:gd name="T16" fmla="*/ 233 w 244"/>
                <a:gd name="T17" fmla="*/ 9 h 202"/>
                <a:gd name="T18" fmla="*/ 234 w 244"/>
                <a:gd name="T19" fmla="*/ 46 h 202"/>
                <a:gd name="T20" fmla="*/ 113 w 244"/>
                <a:gd name="T21" fmla="*/ 18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02">
                  <a:moveTo>
                    <a:pt x="113" y="189"/>
                  </a:moveTo>
                  <a:cubicBezTo>
                    <a:pt x="103" y="201"/>
                    <a:pt x="87" y="202"/>
                    <a:pt x="76" y="191"/>
                  </a:cubicBezTo>
                  <a:cubicBezTo>
                    <a:pt x="12" y="128"/>
                    <a:pt x="12" y="128"/>
                    <a:pt x="12" y="128"/>
                  </a:cubicBezTo>
                  <a:cubicBezTo>
                    <a:pt x="1" y="118"/>
                    <a:pt x="0" y="101"/>
                    <a:pt x="10" y="91"/>
                  </a:cubicBezTo>
                  <a:cubicBezTo>
                    <a:pt x="19" y="82"/>
                    <a:pt x="36" y="82"/>
                    <a:pt x="47" y="93"/>
                  </a:cubicBezTo>
                  <a:cubicBezTo>
                    <a:pt x="73" y="119"/>
                    <a:pt x="73" y="119"/>
                    <a:pt x="73" y="119"/>
                  </a:cubicBezTo>
                  <a:cubicBezTo>
                    <a:pt x="83" y="129"/>
                    <a:pt x="100" y="128"/>
                    <a:pt x="110" y="117"/>
                  </a:cubicBezTo>
                  <a:cubicBezTo>
                    <a:pt x="196" y="14"/>
                    <a:pt x="196" y="14"/>
                    <a:pt x="196" y="14"/>
                  </a:cubicBezTo>
                  <a:cubicBezTo>
                    <a:pt x="206" y="2"/>
                    <a:pt x="222" y="0"/>
                    <a:pt x="233" y="9"/>
                  </a:cubicBezTo>
                  <a:cubicBezTo>
                    <a:pt x="243" y="17"/>
                    <a:pt x="244" y="34"/>
                    <a:pt x="234" y="46"/>
                  </a:cubicBezTo>
                  <a:lnTo>
                    <a:pt x="113" y="18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C183D7F6-B498-43B3-948B-1728B52AA6E4}">
                <adec:decorative xmlns:adec="http://schemas.microsoft.com/office/drawing/2017/decorative" val="1"/>
              </a:ext>
            </a:extLst>
          </p:cNvPr>
          <p:cNvGrpSpPr/>
          <p:nvPr/>
        </p:nvGrpSpPr>
        <p:grpSpPr>
          <a:xfrm>
            <a:off x="5430366" y="1311468"/>
            <a:ext cx="344895" cy="365760"/>
            <a:chOff x="3932492" y="7159868"/>
            <a:chExt cx="344895" cy="365760"/>
          </a:xfrm>
          <a:solidFill>
            <a:schemeClr val="accent2">
              <a:lumMod val="50000"/>
            </a:schemeClr>
          </a:solidFill>
        </p:grpSpPr>
        <p:sp>
          <p:nvSpPr>
            <p:cNvPr id="25" name="Freeform 120"/>
            <p:cNvSpPr>
              <a:spLocks/>
            </p:cNvSpPr>
            <p:nvPr/>
          </p:nvSpPr>
          <p:spPr bwMode="auto">
            <a:xfrm>
              <a:off x="3932492" y="7159868"/>
              <a:ext cx="293345" cy="365760"/>
            </a:xfrm>
            <a:custGeom>
              <a:avLst/>
              <a:gdLst>
                <a:gd name="T0" fmla="*/ 677 w 748"/>
                <a:gd name="T1" fmla="*/ 732 h 933"/>
                <a:gd name="T2" fmla="*/ 677 w 748"/>
                <a:gd name="T3" fmla="*/ 823 h 933"/>
                <a:gd name="T4" fmla="*/ 638 w 748"/>
                <a:gd name="T5" fmla="*/ 862 h 933"/>
                <a:gd name="T6" fmla="*/ 110 w 748"/>
                <a:gd name="T7" fmla="*/ 862 h 933"/>
                <a:gd name="T8" fmla="*/ 72 w 748"/>
                <a:gd name="T9" fmla="*/ 823 h 933"/>
                <a:gd name="T10" fmla="*/ 72 w 748"/>
                <a:gd name="T11" fmla="*/ 110 h 933"/>
                <a:gd name="T12" fmla="*/ 110 w 748"/>
                <a:gd name="T13" fmla="*/ 71 h 933"/>
                <a:gd name="T14" fmla="*/ 638 w 748"/>
                <a:gd name="T15" fmla="*/ 71 h 933"/>
                <a:gd name="T16" fmla="*/ 677 w 748"/>
                <a:gd name="T17" fmla="*/ 110 h 933"/>
                <a:gd name="T18" fmla="*/ 677 w 748"/>
                <a:gd name="T19" fmla="*/ 402 h 933"/>
                <a:gd name="T20" fmla="*/ 748 w 748"/>
                <a:gd name="T21" fmla="*/ 367 h 933"/>
                <a:gd name="T22" fmla="*/ 748 w 748"/>
                <a:gd name="T23" fmla="*/ 110 h 933"/>
                <a:gd name="T24" fmla="*/ 638 w 748"/>
                <a:gd name="T25" fmla="*/ 0 h 933"/>
                <a:gd name="T26" fmla="*/ 110 w 748"/>
                <a:gd name="T27" fmla="*/ 0 h 933"/>
                <a:gd name="T28" fmla="*/ 0 w 748"/>
                <a:gd name="T29" fmla="*/ 110 h 933"/>
                <a:gd name="T30" fmla="*/ 0 w 748"/>
                <a:gd name="T31" fmla="*/ 823 h 933"/>
                <a:gd name="T32" fmla="*/ 110 w 748"/>
                <a:gd name="T33" fmla="*/ 933 h 933"/>
                <a:gd name="T34" fmla="*/ 638 w 748"/>
                <a:gd name="T35" fmla="*/ 933 h 933"/>
                <a:gd name="T36" fmla="*/ 748 w 748"/>
                <a:gd name="T37" fmla="*/ 823 h 933"/>
                <a:gd name="T38" fmla="*/ 748 w 748"/>
                <a:gd name="T39" fmla="*/ 696 h 933"/>
                <a:gd name="T40" fmla="*/ 677 w 748"/>
                <a:gd name="T41" fmla="*/ 73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8" h="933">
                  <a:moveTo>
                    <a:pt x="677" y="732"/>
                  </a:moveTo>
                  <a:lnTo>
                    <a:pt x="677" y="823"/>
                  </a:lnTo>
                  <a:cubicBezTo>
                    <a:pt x="677" y="844"/>
                    <a:pt x="660" y="862"/>
                    <a:pt x="638" y="862"/>
                  </a:cubicBezTo>
                  <a:lnTo>
                    <a:pt x="110" y="862"/>
                  </a:lnTo>
                  <a:cubicBezTo>
                    <a:pt x="89" y="862"/>
                    <a:pt x="72" y="844"/>
                    <a:pt x="72" y="823"/>
                  </a:cubicBezTo>
                  <a:lnTo>
                    <a:pt x="72" y="110"/>
                  </a:lnTo>
                  <a:cubicBezTo>
                    <a:pt x="72" y="89"/>
                    <a:pt x="89" y="71"/>
                    <a:pt x="110" y="71"/>
                  </a:cubicBezTo>
                  <a:lnTo>
                    <a:pt x="638" y="71"/>
                  </a:lnTo>
                  <a:cubicBezTo>
                    <a:pt x="660" y="71"/>
                    <a:pt x="677" y="89"/>
                    <a:pt x="677" y="110"/>
                  </a:cubicBezTo>
                  <a:lnTo>
                    <a:pt x="677" y="402"/>
                  </a:lnTo>
                  <a:lnTo>
                    <a:pt x="748" y="367"/>
                  </a:lnTo>
                  <a:lnTo>
                    <a:pt x="748" y="110"/>
                  </a:lnTo>
                  <a:cubicBezTo>
                    <a:pt x="748" y="49"/>
                    <a:pt x="699" y="0"/>
                    <a:pt x="638" y="0"/>
                  </a:cubicBezTo>
                  <a:lnTo>
                    <a:pt x="110" y="0"/>
                  </a:lnTo>
                  <a:cubicBezTo>
                    <a:pt x="50" y="0"/>
                    <a:pt x="0" y="49"/>
                    <a:pt x="0" y="110"/>
                  </a:cubicBezTo>
                  <a:lnTo>
                    <a:pt x="0" y="823"/>
                  </a:lnTo>
                  <a:cubicBezTo>
                    <a:pt x="0" y="884"/>
                    <a:pt x="50" y="933"/>
                    <a:pt x="110" y="933"/>
                  </a:cubicBezTo>
                  <a:lnTo>
                    <a:pt x="638" y="933"/>
                  </a:lnTo>
                  <a:cubicBezTo>
                    <a:pt x="699" y="933"/>
                    <a:pt x="748" y="884"/>
                    <a:pt x="748" y="823"/>
                  </a:cubicBezTo>
                  <a:lnTo>
                    <a:pt x="748" y="696"/>
                  </a:lnTo>
                  <a:lnTo>
                    <a:pt x="677" y="7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21"/>
            <p:cNvSpPr>
              <a:spLocks/>
            </p:cNvSpPr>
            <p:nvPr/>
          </p:nvSpPr>
          <p:spPr bwMode="auto">
            <a:xfrm>
              <a:off x="4224609" y="7325565"/>
              <a:ext cx="52778" cy="61369"/>
            </a:xfrm>
            <a:custGeom>
              <a:avLst/>
              <a:gdLst>
                <a:gd name="T0" fmla="*/ 111 w 135"/>
                <a:gd name="T1" fmla="*/ 136 h 159"/>
                <a:gd name="T2" fmla="*/ 126 w 135"/>
                <a:gd name="T3" fmla="*/ 90 h 159"/>
                <a:gd name="T4" fmla="*/ 93 w 135"/>
                <a:gd name="T5" fmla="*/ 24 h 159"/>
                <a:gd name="T6" fmla="*/ 47 w 135"/>
                <a:gd name="T7" fmla="*/ 8 h 159"/>
                <a:gd name="T8" fmla="*/ 0 w 135"/>
                <a:gd name="T9" fmla="*/ 32 h 159"/>
                <a:gd name="T10" fmla="*/ 64 w 135"/>
                <a:gd name="T11" fmla="*/ 159 h 159"/>
                <a:gd name="T12" fmla="*/ 111 w 135"/>
                <a:gd name="T13" fmla="*/ 136 h 159"/>
              </a:gdLst>
              <a:ahLst/>
              <a:cxnLst>
                <a:cxn ang="0">
                  <a:pos x="T0" y="T1"/>
                </a:cxn>
                <a:cxn ang="0">
                  <a:pos x="T2" y="T3"/>
                </a:cxn>
                <a:cxn ang="0">
                  <a:pos x="T4" y="T5"/>
                </a:cxn>
                <a:cxn ang="0">
                  <a:pos x="T6" y="T7"/>
                </a:cxn>
                <a:cxn ang="0">
                  <a:pos x="T8" y="T9"/>
                </a:cxn>
                <a:cxn ang="0">
                  <a:pos x="T10" y="T11"/>
                </a:cxn>
                <a:cxn ang="0">
                  <a:pos x="T12" y="T13"/>
                </a:cxn>
              </a:cxnLst>
              <a:rect l="0" t="0" r="r" b="b"/>
              <a:pathLst>
                <a:path w="135" h="159">
                  <a:moveTo>
                    <a:pt x="111" y="136"/>
                  </a:moveTo>
                  <a:cubicBezTo>
                    <a:pt x="128" y="128"/>
                    <a:pt x="135" y="107"/>
                    <a:pt x="126" y="90"/>
                  </a:cubicBezTo>
                  <a:lnTo>
                    <a:pt x="93" y="24"/>
                  </a:lnTo>
                  <a:cubicBezTo>
                    <a:pt x="84" y="7"/>
                    <a:pt x="64" y="0"/>
                    <a:pt x="47" y="8"/>
                  </a:cubicBezTo>
                  <a:lnTo>
                    <a:pt x="0" y="32"/>
                  </a:lnTo>
                  <a:lnTo>
                    <a:pt x="64" y="159"/>
                  </a:lnTo>
                  <a:lnTo>
                    <a:pt x="111"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22"/>
            <p:cNvSpPr>
              <a:spLocks/>
            </p:cNvSpPr>
            <p:nvPr/>
          </p:nvSpPr>
          <p:spPr bwMode="auto">
            <a:xfrm>
              <a:off x="4077323" y="7342748"/>
              <a:ext cx="160788" cy="114147"/>
            </a:xfrm>
            <a:custGeom>
              <a:avLst/>
              <a:gdLst>
                <a:gd name="T0" fmla="*/ 27 w 131"/>
                <a:gd name="T1" fmla="*/ 92 h 93"/>
                <a:gd name="T2" fmla="*/ 131 w 131"/>
                <a:gd name="T3" fmla="*/ 41 h 93"/>
                <a:gd name="T4" fmla="*/ 111 w 131"/>
                <a:gd name="T5" fmla="*/ 0 h 93"/>
                <a:gd name="T6" fmla="*/ 7 w 131"/>
                <a:gd name="T7" fmla="*/ 52 h 93"/>
                <a:gd name="T8" fmla="*/ 7 w 131"/>
                <a:gd name="T9" fmla="*/ 52 h 93"/>
                <a:gd name="T10" fmla="*/ 0 w 131"/>
                <a:gd name="T11" fmla="*/ 67 h 93"/>
                <a:gd name="T12" fmla="*/ 11 w 131"/>
                <a:gd name="T13" fmla="*/ 89 h 93"/>
                <a:gd name="T14" fmla="*/ 27 w 131"/>
                <a:gd name="T15" fmla="*/ 93 h 93"/>
                <a:gd name="T16" fmla="*/ 27 w 131"/>
                <a:gd name="T1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93">
                  <a:moveTo>
                    <a:pt x="27" y="92"/>
                  </a:moveTo>
                  <a:lnTo>
                    <a:pt x="131" y="41"/>
                  </a:lnTo>
                  <a:lnTo>
                    <a:pt x="111" y="0"/>
                  </a:lnTo>
                  <a:lnTo>
                    <a:pt x="7" y="52"/>
                  </a:lnTo>
                  <a:lnTo>
                    <a:pt x="7" y="52"/>
                  </a:lnTo>
                  <a:lnTo>
                    <a:pt x="0" y="67"/>
                  </a:lnTo>
                  <a:lnTo>
                    <a:pt x="11" y="89"/>
                  </a:lnTo>
                  <a:lnTo>
                    <a:pt x="27" y="93"/>
                  </a:lnTo>
                  <a:lnTo>
                    <a:pt x="2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23"/>
            <p:cNvSpPr>
              <a:spLocks/>
            </p:cNvSpPr>
            <p:nvPr/>
          </p:nvSpPr>
          <p:spPr bwMode="auto">
            <a:xfrm>
              <a:off x="4067504" y="7433575"/>
              <a:ext cx="14729" cy="15956"/>
            </a:xfrm>
            <a:custGeom>
              <a:avLst/>
              <a:gdLst>
                <a:gd name="T0" fmla="*/ 0 w 12"/>
                <a:gd name="T1" fmla="*/ 11 h 13"/>
                <a:gd name="T2" fmla="*/ 12 w 12"/>
                <a:gd name="T3" fmla="*/ 13 h 13"/>
                <a:gd name="T4" fmla="*/ 5 w 12"/>
                <a:gd name="T5" fmla="*/ 0 h 13"/>
                <a:gd name="T6" fmla="*/ 0 w 12"/>
                <a:gd name="T7" fmla="*/ 11 h 13"/>
              </a:gdLst>
              <a:ahLst/>
              <a:cxnLst>
                <a:cxn ang="0">
                  <a:pos x="T0" y="T1"/>
                </a:cxn>
                <a:cxn ang="0">
                  <a:pos x="T2" y="T3"/>
                </a:cxn>
                <a:cxn ang="0">
                  <a:pos x="T4" y="T5"/>
                </a:cxn>
                <a:cxn ang="0">
                  <a:pos x="T6" y="T7"/>
                </a:cxn>
              </a:cxnLst>
              <a:rect l="0" t="0" r="r" b="b"/>
              <a:pathLst>
                <a:path w="12" h="13">
                  <a:moveTo>
                    <a:pt x="0" y="11"/>
                  </a:moveTo>
                  <a:lnTo>
                    <a:pt x="12" y="13"/>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477"/>
            <p:cNvSpPr>
              <a:spLocks noChangeAspect="1"/>
            </p:cNvSpPr>
            <p:nvPr/>
          </p:nvSpPr>
          <p:spPr bwMode="auto">
            <a:xfrm>
              <a:off x="4015779" y="7226812"/>
              <a:ext cx="148057" cy="121716"/>
            </a:xfrm>
            <a:custGeom>
              <a:avLst/>
              <a:gdLst>
                <a:gd name="T0" fmla="*/ 113 w 244"/>
                <a:gd name="T1" fmla="*/ 189 h 202"/>
                <a:gd name="T2" fmla="*/ 76 w 244"/>
                <a:gd name="T3" fmla="*/ 191 h 202"/>
                <a:gd name="T4" fmla="*/ 12 w 244"/>
                <a:gd name="T5" fmla="*/ 128 h 202"/>
                <a:gd name="T6" fmla="*/ 10 w 244"/>
                <a:gd name="T7" fmla="*/ 91 h 202"/>
                <a:gd name="T8" fmla="*/ 47 w 244"/>
                <a:gd name="T9" fmla="*/ 93 h 202"/>
                <a:gd name="T10" fmla="*/ 73 w 244"/>
                <a:gd name="T11" fmla="*/ 119 h 202"/>
                <a:gd name="T12" fmla="*/ 110 w 244"/>
                <a:gd name="T13" fmla="*/ 117 h 202"/>
                <a:gd name="T14" fmla="*/ 196 w 244"/>
                <a:gd name="T15" fmla="*/ 14 h 202"/>
                <a:gd name="T16" fmla="*/ 233 w 244"/>
                <a:gd name="T17" fmla="*/ 9 h 202"/>
                <a:gd name="T18" fmla="*/ 234 w 244"/>
                <a:gd name="T19" fmla="*/ 46 h 202"/>
                <a:gd name="T20" fmla="*/ 113 w 244"/>
                <a:gd name="T21" fmla="*/ 18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02">
                  <a:moveTo>
                    <a:pt x="113" y="189"/>
                  </a:moveTo>
                  <a:cubicBezTo>
                    <a:pt x="103" y="201"/>
                    <a:pt x="87" y="202"/>
                    <a:pt x="76" y="191"/>
                  </a:cubicBezTo>
                  <a:cubicBezTo>
                    <a:pt x="12" y="128"/>
                    <a:pt x="12" y="128"/>
                    <a:pt x="12" y="128"/>
                  </a:cubicBezTo>
                  <a:cubicBezTo>
                    <a:pt x="1" y="118"/>
                    <a:pt x="0" y="101"/>
                    <a:pt x="10" y="91"/>
                  </a:cubicBezTo>
                  <a:cubicBezTo>
                    <a:pt x="19" y="82"/>
                    <a:pt x="36" y="82"/>
                    <a:pt x="47" y="93"/>
                  </a:cubicBezTo>
                  <a:cubicBezTo>
                    <a:pt x="73" y="119"/>
                    <a:pt x="73" y="119"/>
                    <a:pt x="73" y="119"/>
                  </a:cubicBezTo>
                  <a:cubicBezTo>
                    <a:pt x="83" y="129"/>
                    <a:pt x="100" y="128"/>
                    <a:pt x="110" y="117"/>
                  </a:cubicBezTo>
                  <a:cubicBezTo>
                    <a:pt x="196" y="14"/>
                    <a:pt x="196" y="14"/>
                    <a:pt x="196" y="14"/>
                  </a:cubicBezTo>
                  <a:cubicBezTo>
                    <a:pt x="206" y="2"/>
                    <a:pt x="222" y="0"/>
                    <a:pt x="233" y="9"/>
                  </a:cubicBezTo>
                  <a:cubicBezTo>
                    <a:pt x="243" y="17"/>
                    <a:pt x="244" y="34"/>
                    <a:pt x="234" y="46"/>
                  </a:cubicBezTo>
                  <a:lnTo>
                    <a:pt x="113" y="18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a:extLst>
              <a:ext uri="{C183D7F6-B498-43B3-948B-1728B52AA6E4}">
                <adec:decorative xmlns:adec="http://schemas.microsoft.com/office/drawing/2017/decorative" val="1"/>
              </a:ext>
            </a:extLst>
          </p:cNvPr>
          <p:cNvGrpSpPr/>
          <p:nvPr/>
        </p:nvGrpSpPr>
        <p:grpSpPr>
          <a:xfrm>
            <a:off x="377962" y="4770298"/>
            <a:ext cx="344895" cy="365760"/>
            <a:chOff x="4290184" y="7159868"/>
            <a:chExt cx="344895" cy="365760"/>
          </a:xfrm>
          <a:solidFill>
            <a:schemeClr val="accent2">
              <a:lumMod val="50000"/>
            </a:schemeClr>
          </a:solidFill>
        </p:grpSpPr>
        <p:sp>
          <p:nvSpPr>
            <p:cNvPr id="19" name="Freeform 120"/>
            <p:cNvSpPr>
              <a:spLocks/>
            </p:cNvSpPr>
            <p:nvPr/>
          </p:nvSpPr>
          <p:spPr bwMode="auto">
            <a:xfrm>
              <a:off x="4290184" y="7159868"/>
              <a:ext cx="293345" cy="365760"/>
            </a:xfrm>
            <a:custGeom>
              <a:avLst/>
              <a:gdLst>
                <a:gd name="T0" fmla="*/ 677 w 748"/>
                <a:gd name="T1" fmla="*/ 732 h 933"/>
                <a:gd name="T2" fmla="*/ 677 w 748"/>
                <a:gd name="T3" fmla="*/ 823 h 933"/>
                <a:gd name="T4" fmla="*/ 638 w 748"/>
                <a:gd name="T5" fmla="*/ 862 h 933"/>
                <a:gd name="T6" fmla="*/ 110 w 748"/>
                <a:gd name="T7" fmla="*/ 862 h 933"/>
                <a:gd name="T8" fmla="*/ 72 w 748"/>
                <a:gd name="T9" fmla="*/ 823 h 933"/>
                <a:gd name="T10" fmla="*/ 72 w 748"/>
                <a:gd name="T11" fmla="*/ 110 h 933"/>
                <a:gd name="T12" fmla="*/ 110 w 748"/>
                <a:gd name="T13" fmla="*/ 71 h 933"/>
                <a:gd name="T14" fmla="*/ 638 w 748"/>
                <a:gd name="T15" fmla="*/ 71 h 933"/>
                <a:gd name="T16" fmla="*/ 677 w 748"/>
                <a:gd name="T17" fmla="*/ 110 h 933"/>
                <a:gd name="T18" fmla="*/ 677 w 748"/>
                <a:gd name="T19" fmla="*/ 402 h 933"/>
                <a:gd name="T20" fmla="*/ 748 w 748"/>
                <a:gd name="T21" fmla="*/ 367 h 933"/>
                <a:gd name="T22" fmla="*/ 748 w 748"/>
                <a:gd name="T23" fmla="*/ 110 h 933"/>
                <a:gd name="T24" fmla="*/ 638 w 748"/>
                <a:gd name="T25" fmla="*/ 0 h 933"/>
                <a:gd name="T26" fmla="*/ 110 w 748"/>
                <a:gd name="T27" fmla="*/ 0 h 933"/>
                <a:gd name="T28" fmla="*/ 0 w 748"/>
                <a:gd name="T29" fmla="*/ 110 h 933"/>
                <a:gd name="T30" fmla="*/ 0 w 748"/>
                <a:gd name="T31" fmla="*/ 823 h 933"/>
                <a:gd name="T32" fmla="*/ 110 w 748"/>
                <a:gd name="T33" fmla="*/ 933 h 933"/>
                <a:gd name="T34" fmla="*/ 638 w 748"/>
                <a:gd name="T35" fmla="*/ 933 h 933"/>
                <a:gd name="T36" fmla="*/ 748 w 748"/>
                <a:gd name="T37" fmla="*/ 823 h 933"/>
                <a:gd name="T38" fmla="*/ 748 w 748"/>
                <a:gd name="T39" fmla="*/ 696 h 933"/>
                <a:gd name="T40" fmla="*/ 677 w 748"/>
                <a:gd name="T41" fmla="*/ 73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8" h="933">
                  <a:moveTo>
                    <a:pt x="677" y="732"/>
                  </a:moveTo>
                  <a:lnTo>
                    <a:pt x="677" y="823"/>
                  </a:lnTo>
                  <a:cubicBezTo>
                    <a:pt x="677" y="844"/>
                    <a:pt x="660" y="862"/>
                    <a:pt x="638" y="862"/>
                  </a:cubicBezTo>
                  <a:lnTo>
                    <a:pt x="110" y="862"/>
                  </a:lnTo>
                  <a:cubicBezTo>
                    <a:pt x="89" y="862"/>
                    <a:pt x="72" y="844"/>
                    <a:pt x="72" y="823"/>
                  </a:cubicBezTo>
                  <a:lnTo>
                    <a:pt x="72" y="110"/>
                  </a:lnTo>
                  <a:cubicBezTo>
                    <a:pt x="72" y="89"/>
                    <a:pt x="89" y="71"/>
                    <a:pt x="110" y="71"/>
                  </a:cubicBezTo>
                  <a:lnTo>
                    <a:pt x="638" y="71"/>
                  </a:lnTo>
                  <a:cubicBezTo>
                    <a:pt x="660" y="71"/>
                    <a:pt x="677" y="89"/>
                    <a:pt x="677" y="110"/>
                  </a:cubicBezTo>
                  <a:lnTo>
                    <a:pt x="677" y="402"/>
                  </a:lnTo>
                  <a:lnTo>
                    <a:pt x="748" y="367"/>
                  </a:lnTo>
                  <a:lnTo>
                    <a:pt x="748" y="110"/>
                  </a:lnTo>
                  <a:cubicBezTo>
                    <a:pt x="748" y="49"/>
                    <a:pt x="699" y="0"/>
                    <a:pt x="638" y="0"/>
                  </a:cubicBezTo>
                  <a:lnTo>
                    <a:pt x="110" y="0"/>
                  </a:lnTo>
                  <a:cubicBezTo>
                    <a:pt x="50" y="0"/>
                    <a:pt x="0" y="49"/>
                    <a:pt x="0" y="110"/>
                  </a:cubicBezTo>
                  <a:lnTo>
                    <a:pt x="0" y="823"/>
                  </a:lnTo>
                  <a:cubicBezTo>
                    <a:pt x="0" y="884"/>
                    <a:pt x="50" y="933"/>
                    <a:pt x="110" y="933"/>
                  </a:cubicBezTo>
                  <a:lnTo>
                    <a:pt x="638" y="933"/>
                  </a:lnTo>
                  <a:cubicBezTo>
                    <a:pt x="699" y="933"/>
                    <a:pt x="748" y="884"/>
                    <a:pt x="748" y="823"/>
                  </a:cubicBezTo>
                  <a:lnTo>
                    <a:pt x="748" y="696"/>
                  </a:lnTo>
                  <a:lnTo>
                    <a:pt x="677" y="7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21"/>
            <p:cNvSpPr>
              <a:spLocks/>
            </p:cNvSpPr>
            <p:nvPr/>
          </p:nvSpPr>
          <p:spPr bwMode="auto">
            <a:xfrm>
              <a:off x="4582301" y="7325565"/>
              <a:ext cx="52778" cy="61369"/>
            </a:xfrm>
            <a:custGeom>
              <a:avLst/>
              <a:gdLst>
                <a:gd name="T0" fmla="*/ 111 w 135"/>
                <a:gd name="T1" fmla="*/ 136 h 159"/>
                <a:gd name="T2" fmla="*/ 126 w 135"/>
                <a:gd name="T3" fmla="*/ 90 h 159"/>
                <a:gd name="T4" fmla="*/ 93 w 135"/>
                <a:gd name="T5" fmla="*/ 24 h 159"/>
                <a:gd name="T6" fmla="*/ 47 w 135"/>
                <a:gd name="T7" fmla="*/ 8 h 159"/>
                <a:gd name="T8" fmla="*/ 0 w 135"/>
                <a:gd name="T9" fmla="*/ 32 h 159"/>
                <a:gd name="T10" fmla="*/ 64 w 135"/>
                <a:gd name="T11" fmla="*/ 159 h 159"/>
                <a:gd name="T12" fmla="*/ 111 w 135"/>
                <a:gd name="T13" fmla="*/ 136 h 159"/>
              </a:gdLst>
              <a:ahLst/>
              <a:cxnLst>
                <a:cxn ang="0">
                  <a:pos x="T0" y="T1"/>
                </a:cxn>
                <a:cxn ang="0">
                  <a:pos x="T2" y="T3"/>
                </a:cxn>
                <a:cxn ang="0">
                  <a:pos x="T4" y="T5"/>
                </a:cxn>
                <a:cxn ang="0">
                  <a:pos x="T6" y="T7"/>
                </a:cxn>
                <a:cxn ang="0">
                  <a:pos x="T8" y="T9"/>
                </a:cxn>
                <a:cxn ang="0">
                  <a:pos x="T10" y="T11"/>
                </a:cxn>
                <a:cxn ang="0">
                  <a:pos x="T12" y="T13"/>
                </a:cxn>
              </a:cxnLst>
              <a:rect l="0" t="0" r="r" b="b"/>
              <a:pathLst>
                <a:path w="135" h="159">
                  <a:moveTo>
                    <a:pt x="111" y="136"/>
                  </a:moveTo>
                  <a:cubicBezTo>
                    <a:pt x="128" y="128"/>
                    <a:pt x="135" y="107"/>
                    <a:pt x="126" y="90"/>
                  </a:cubicBezTo>
                  <a:lnTo>
                    <a:pt x="93" y="24"/>
                  </a:lnTo>
                  <a:cubicBezTo>
                    <a:pt x="84" y="7"/>
                    <a:pt x="64" y="0"/>
                    <a:pt x="47" y="8"/>
                  </a:cubicBezTo>
                  <a:lnTo>
                    <a:pt x="0" y="32"/>
                  </a:lnTo>
                  <a:lnTo>
                    <a:pt x="64" y="159"/>
                  </a:lnTo>
                  <a:lnTo>
                    <a:pt x="111"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2"/>
            <p:cNvSpPr>
              <a:spLocks/>
            </p:cNvSpPr>
            <p:nvPr/>
          </p:nvSpPr>
          <p:spPr bwMode="auto">
            <a:xfrm>
              <a:off x="4435015" y="7342748"/>
              <a:ext cx="160788" cy="114147"/>
            </a:xfrm>
            <a:custGeom>
              <a:avLst/>
              <a:gdLst>
                <a:gd name="T0" fmla="*/ 27 w 131"/>
                <a:gd name="T1" fmla="*/ 92 h 93"/>
                <a:gd name="T2" fmla="*/ 131 w 131"/>
                <a:gd name="T3" fmla="*/ 41 h 93"/>
                <a:gd name="T4" fmla="*/ 111 w 131"/>
                <a:gd name="T5" fmla="*/ 0 h 93"/>
                <a:gd name="T6" fmla="*/ 7 w 131"/>
                <a:gd name="T7" fmla="*/ 52 h 93"/>
                <a:gd name="T8" fmla="*/ 7 w 131"/>
                <a:gd name="T9" fmla="*/ 52 h 93"/>
                <a:gd name="T10" fmla="*/ 0 w 131"/>
                <a:gd name="T11" fmla="*/ 67 h 93"/>
                <a:gd name="T12" fmla="*/ 11 w 131"/>
                <a:gd name="T13" fmla="*/ 89 h 93"/>
                <a:gd name="T14" fmla="*/ 27 w 131"/>
                <a:gd name="T15" fmla="*/ 93 h 93"/>
                <a:gd name="T16" fmla="*/ 27 w 131"/>
                <a:gd name="T1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93">
                  <a:moveTo>
                    <a:pt x="27" y="92"/>
                  </a:moveTo>
                  <a:lnTo>
                    <a:pt x="131" y="41"/>
                  </a:lnTo>
                  <a:lnTo>
                    <a:pt x="111" y="0"/>
                  </a:lnTo>
                  <a:lnTo>
                    <a:pt x="7" y="52"/>
                  </a:lnTo>
                  <a:lnTo>
                    <a:pt x="7" y="52"/>
                  </a:lnTo>
                  <a:lnTo>
                    <a:pt x="0" y="67"/>
                  </a:lnTo>
                  <a:lnTo>
                    <a:pt x="11" y="89"/>
                  </a:lnTo>
                  <a:lnTo>
                    <a:pt x="27" y="93"/>
                  </a:lnTo>
                  <a:lnTo>
                    <a:pt x="2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3"/>
            <p:cNvSpPr>
              <a:spLocks/>
            </p:cNvSpPr>
            <p:nvPr/>
          </p:nvSpPr>
          <p:spPr bwMode="auto">
            <a:xfrm>
              <a:off x="4425196" y="7433575"/>
              <a:ext cx="14729" cy="15956"/>
            </a:xfrm>
            <a:custGeom>
              <a:avLst/>
              <a:gdLst>
                <a:gd name="T0" fmla="*/ 0 w 12"/>
                <a:gd name="T1" fmla="*/ 11 h 13"/>
                <a:gd name="T2" fmla="*/ 12 w 12"/>
                <a:gd name="T3" fmla="*/ 13 h 13"/>
                <a:gd name="T4" fmla="*/ 5 w 12"/>
                <a:gd name="T5" fmla="*/ 0 h 13"/>
                <a:gd name="T6" fmla="*/ 0 w 12"/>
                <a:gd name="T7" fmla="*/ 11 h 13"/>
              </a:gdLst>
              <a:ahLst/>
              <a:cxnLst>
                <a:cxn ang="0">
                  <a:pos x="T0" y="T1"/>
                </a:cxn>
                <a:cxn ang="0">
                  <a:pos x="T2" y="T3"/>
                </a:cxn>
                <a:cxn ang="0">
                  <a:pos x="T4" y="T5"/>
                </a:cxn>
                <a:cxn ang="0">
                  <a:pos x="T6" y="T7"/>
                </a:cxn>
              </a:cxnLst>
              <a:rect l="0" t="0" r="r" b="b"/>
              <a:pathLst>
                <a:path w="12" h="13">
                  <a:moveTo>
                    <a:pt x="0" y="11"/>
                  </a:moveTo>
                  <a:lnTo>
                    <a:pt x="12" y="13"/>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noChangeAspect="1"/>
            </p:cNvSpPr>
            <p:nvPr/>
          </p:nvSpPr>
          <p:spPr bwMode="auto">
            <a:xfrm>
              <a:off x="4383851" y="7226812"/>
              <a:ext cx="106537" cy="106132"/>
            </a:xfrm>
            <a:custGeom>
              <a:avLst/>
              <a:gdLst>
                <a:gd name="T0" fmla="*/ 591 w 822"/>
                <a:gd name="T1" fmla="*/ 411 h 823"/>
                <a:gd name="T2" fmla="*/ 800 w 822"/>
                <a:gd name="T3" fmla="*/ 202 h 823"/>
                <a:gd name="T4" fmla="*/ 800 w 822"/>
                <a:gd name="T5" fmla="*/ 120 h 823"/>
                <a:gd name="T6" fmla="*/ 703 w 822"/>
                <a:gd name="T7" fmla="*/ 23 h 823"/>
                <a:gd name="T8" fmla="*/ 621 w 822"/>
                <a:gd name="T9" fmla="*/ 23 h 823"/>
                <a:gd name="T10" fmla="*/ 411 w 822"/>
                <a:gd name="T11" fmla="*/ 232 h 823"/>
                <a:gd name="T12" fmla="*/ 202 w 822"/>
                <a:gd name="T13" fmla="*/ 23 h 823"/>
                <a:gd name="T14" fmla="*/ 120 w 822"/>
                <a:gd name="T15" fmla="*/ 23 h 823"/>
                <a:gd name="T16" fmla="*/ 23 w 822"/>
                <a:gd name="T17" fmla="*/ 120 h 823"/>
                <a:gd name="T18" fmla="*/ 23 w 822"/>
                <a:gd name="T19" fmla="*/ 202 h 823"/>
                <a:gd name="T20" fmla="*/ 232 w 822"/>
                <a:gd name="T21" fmla="*/ 411 h 823"/>
                <a:gd name="T22" fmla="*/ 23 w 822"/>
                <a:gd name="T23" fmla="*/ 621 h 823"/>
                <a:gd name="T24" fmla="*/ 23 w 822"/>
                <a:gd name="T25" fmla="*/ 703 h 823"/>
                <a:gd name="T26" fmla="*/ 120 w 822"/>
                <a:gd name="T27" fmla="*/ 800 h 823"/>
                <a:gd name="T28" fmla="*/ 202 w 822"/>
                <a:gd name="T29" fmla="*/ 800 h 823"/>
                <a:gd name="T30" fmla="*/ 411 w 822"/>
                <a:gd name="T31" fmla="*/ 591 h 823"/>
                <a:gd name="T32" fmla="*/ 621 w 822"/>
                <a:gd name="T33" fmla="*/ 800 h 823"/>
                <a:gd name="T34" fmla="*/ 703 w 822"/>
                <a:gd name="T35" fmla="*/ 800 h 823"/>
                <a:gd name="T36" fmla="*/ 800 w 822"/>
                <a:gd name="T37" fmla="*/ 703 h 823"/>
                <a:gd name="T38" fmla="*/ 800 w 822"/>
                <a:gd name="T39" fmla="*/ 621 h 823"/>
                <a:gd name="T40" fmla="*/ 591 w 822"/>
                <a:gd name="T41" fmla="*/ 41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2" h="823">
                  <a:moveTo>
                    <a:pt x="591" y="411"/>
                  </a:moveTo>
                  <a:lnTo>
                    <a:pt x="800" y="202"/>
                  </a:lnTo>
                  <a:cubicBezTo>
                    <a:pt x="822" y="180"/>
                    <a:pt x="822" y="142"/>
                    <a:pt x="800" y="120"/>
                  </a:cubicBezTo>
                  <a:lnTo>
                    <a:pt x="703" y="23"/>
                  </a:lnTo>
                  <a:cubicBezTo>
                    <a:pt x="681" y="0"/>
                    <a:pt x="643" y="0"/>
                    <a:pt x="621" y="23"/>
                  </a:cubicBezTo>
                  <a:lnTo>
                    <a:pt x="411" y="232"/>
                  </a:lnTo>
                  <a:lnTo>
                    <a:pt x="202" y="23"/>
                  </a:lnTo>
                  <a:cubicBezTo>
                    <a:pt x="180" y="0"/>
                    <a:pt x="142" y="0"/>
                    <a:pt x="120" y="23"/>
                  </a:cubicBezTo>
                  <a:lnTo>
                    <a:pt x="23" y="120"/>
                  </a:lnTo>
                  <a:cubicBezTo>
                    <a:pt x="0" y="142"/>
                    <a:pt x="0" y="180"/>
                    <a:pt x="23" y="202"/>
                  </a:cubicBezTo>
                  <a:lnTo>
                    <a:pt x="232" y="411"/>
                  </a:lnTo>
                  <a:lnTo>
                    <a:pt x="23" y="621"/>
                  </a:lnTo>
                  <a:cubicBezTo>
                    <a:pt x="0" y="643"/>
                    <a:pt x="0" y="681"/>
                    <a:pt x="23" y="703"/>
                  </a:cubicBezTo>
                  <a:lnTo>
                    <a:pt x="120" y="800"/>
                  </a:lnTo>
                  <a:cubicBezTo>
                    <a:pt x="142" y="823"/>
                    <a:pt x="180" y="823"/>
                    <a:pt x="202" y="800"/>
                  </a:cubicBezTo>
                  <a:lnTo>
                    <a:pt x="411" y="591"/>
                  </a:lnTo>
                  <a:lnTo>
                    <a:pt x="621" y="800"/>
                  </a:lnTo>
                  <a:cubicBezTo>
                    <a:pt x="643" y="823"/>
                    <a:pt x="681" y="823"/>
                    <a:pt x="703" y="800"/>
                  </a:cubicBezTo>
                  <a:lnTo>
                    <a:pt x="800" y="703"/>
                  </a:lnTo>
                  <a:cubicBezTo>
                    <a:pt x="822" y="681"/>
                    <a:pt x="822" y="643"/>
                    <a:pt x="800" y="621"/>
                  </a:cubicBezTo>
                  <a:lnTo>
                    <a:pt x="591" y="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a:extLst>
              <a:ext uri="{C183D7F6-B498-43B3-948B-1728B52AA6E4}">
                <adec:decorative xmlns:adec="http://schemas.microsoft.com/office/drawing/2017/decorative" val="1"/>
              </a:ext>
            </a:extLst>
          </p:cNvPr>
          <p:cNvGrpSpPr/>
          <p:nvPr/>
        </p:nvGrpSpPr>
        <p:grpSpPr>
          <a:xfrm>
            <a:off x="382707" y="2993015"/>
            <a:ext cx="344895" cy="365760"/>
            <a:chOff x="4290184" y="7159868"/>
            <a:chExt cx="344895" cy="365760"/>
          </a:xfrm>
          <a:solidFill>
            <a:schemeClr val="accent2">
              <a:lumMod val="50000"/>
            </a:schemeClr>
          </a:solidFill>
        </p:grpSpPr>
        <p:sp>
          <p:nvSpPr>
            <p:cNvPr id="13" name="Freeform 120"/>
            <p:cNvSpPr>
              <a:spLocks/>
            </p:cNvSpPr>
            <p:nvPr/>
          </p:nvSpPr>
          <p:spPr bwMode="auto">
            <a:xfrm>
              <a:off x="4290184" y="7159868"/>
              <a:ext cx="293345" cy="365760"/>
            </a:xfrm>
            <a:custGeom>
              <a:avLst/>
              <a:gdLst>
                <a:gd name="T0" fmla="*/ 677 w 748"/>
                <a:gd name="T1" fmla="*/ 732 h 933"/>
                <a:gd name="T2" fmla="*/ 677 w 748"/>
                <a:gd name="T3" fmla="*/ 823 h 933"/>
                <a:gd name="T4" fmla="*/ 638 w 748"/>
                <a:gd name="T5" fmla="*/ 862 h 933"/>
                <a:gd name="T6" fmla="*/ 110 w 748"/>
                <a:gd name="T7" fmla="*/ 862 h 933"/>
                <a:gd name="T8" fmla="*/ 72 w 748"/>
                <a:gd name="T9" fmla="*/ 823 h 933"/>
                <a:gd name="T10" fmla="*/ 72 w 748"/>
                <a:gd name="T11" fmla="*/ 110 h 933"/>
                <a:gd name="T12" fmla="*/ 110 w 748"/>
                <a:gd name="T13" fmla="*/ 71 h 933"/>
                <a:gd name="T14" fmla="*/ 638 w 748"/>
                <a:gd name="T15" fmla="*/ 71 h 933"/>
                <a:gd name="T16" fmla="*/ 677 w 748"/>
                <a:gd name="T17" fmla="*/ 110 h 933"/>
                <a:gd name="T18" fmla="*/ 677 w 748"/>
                <a:gd name="T19" fmla="*/ 402 h 933"/>
                <a:gd name="T20" fmla="*/ 748 w 748"/>
                <a:gd name="T21" fmla="*/ 367 h 933"/>
                <a:gd name="T22" fmla="*/ 748 w 748"/>
                <a:gd name="T23" fmla="*/ 110 h 933"/>
                <a:gd name="T24" fmla="*/ 638 w 748"/>
                <a:gd name="T25" fmla="*/ 0 h 933"/>
                <a:gd name="T26" fmla="*/ 110 w 748"/>
                <a:gd name="T27" fmla="*/ 0 h 933"/>
                <a:gd name="T28" fmla="*/ 0 w 748"/>
                <a:gd name="T29" fmla="*/ 110 h 933"/>
                <a:gd name="T30" fmla="*/ 0 w 748"/>
                <a:gd name="T31" fmla="*/ 823 h 933"/>
                <a:gd name="T32" fmla="*/ 110 w 748"/>
                <a:gd name="T33" fmla="*/ 933 h 933"/>
                <a:gd name="T34" fmla="*/ 638 w 748"/>
                <a:gd name="T35" fmla="*/ 933 h 933"/>
                <a:gd name="T36" fmla="*/ 748 w 748"/>
                <a:gd name="T37" fmla="*/ 823 h 933"/>
                <a:gd name="T38" fmla="*/ 748 w 748"/>
                <a:gd name="T39" fmla="*/ 696 h 933"/>
                <a:gd name="T40" fmla="*/ 677 w 748"/>
                <a:gd name="T41" fmla="*/ 73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8" h="933">
                  <a:moveTo>
                    <a:pt x="677" y="732"/>
                  </a:moveTo>
                  <a:lnTo>
                    <a:pt x="677" y="823"/>
                  </a:lnTo>
                  <a:cubicBezTo>
                    <a:pt x="677" y="844"/>
                    <a:pt x="660" y="862"/>
                    <a:pt x="638" y="862"/>
                  </a:cubicBezTo>
                  <a:lnTo>
                    <a:pt x="110" y="862"/>
                  </a:lnTo>
                  <a:cubicBezTo>
                    <a:pt x="89" y="862"/>
                    <a:pt x="72" y="844"/>
                    <a:pt x="72" y="823"/>
                  </a:cubicBezTo>
                  <a:lnTo>
                    <a:pt x="72" y="110"/>
                  </a:lnTo>
                  <a:cubicBezTo>
                    <a:pt x="72" y="89"/>
                    <a:pt x="89" y="71"/>
                    <a:pt x="110" y="71"/>
                  </a:cubicBezTo>
                  <a:lnTo>
                    <a:pt x="638" y="71"/>
                  </a:lnTo>
                  <a:cubicBezTo>
                    <a:pt x="660" y="71"/>
                    <a:pt x="677" y="89"/>
                    <a:pt x="677" y="110"/>
                  </a:cubicBezTo>
                  <a:lnTo>
                    <a:pt x="677" y="402"/>
                  </a:lnTo>
                  <a:lnTo>
                    <a:pt x="748" y="367"/>
                  </a:lnTo>
                  <a:lnTo>
                    <a:pt x="748" y="110"/>
                  </a:lnTo>
                  <a:cubicBezTo>
                    <a:pt x="748" y="49"/>
                    <a:pt x="699" y="0"/>
                    <a:pt x="638" y="0"/>
                  </a:cubicBezTo>
                  <a:lnTo>
                    <a:pt x="110" y="0"/>
                  </a:lnTo>
                  <a:cubicBezTo>
                    <a:pt x="50" y="0"/>
                    <a:pt x="0" y="49"/>
                    <a:pt x="0" y="110"/>
                  </a:cubicBezTo>
                  <a:lnTo>
                    <a:pt x="0" y="823"/>
                  </a:lnTo>
                  <a:cubicBezTo>
                    <a:pt x="0" y="884"/>
                    <a:pt x="50" y="933"/>
                    <a:pt x="110" y="933"/>
                  </a:cubicBezTo>
                  <a:lnTo>
                    <a:pt x="638" y="933"/>
                  </a:lnTo>
                  <a:cubicBezTo>
                    <a:pt x="699" y="933"/>
                    <a:pt x="748" y="884"/>
                    <a:pt x="748" y="823"/>
                  </a:cubicBezTo>
                  <a:lnTo>
                    <a:pt x="748" y="696"/>
                  </a:lnTo>
                  <a:lnTo>
                    <a:pt x="677" y="7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1"/>
            <p:cNvSpPr>
              <a:spLocks/>
            </p:cNvSpPr>
            <p:nvPr/>
          </p:nvSpPr>
          <p:spPr bwMode="auto">
            <a:xfrm>
              <a:off x="4582301" y="7325565"/>
              <a:ext cx="52778" cy="61369"/>
            </a:xfrm>
            <a:custGeom>
              <a:avLst/>
              <a:gdLst>
                <a:gd name="T0" fmla="*/ 111 w 135"/>
                <a:gd name="T1" fmla="*/ 136 h 159"/>
                <a:gd name="T2" fmla="*/ 126 w 135"/>
                <a:gd name="T3" fmla="*/ 90 h 159"/>
                <a:gd name="T4" fmla="*/ 93 w 135"/>
                <a:gd name="T5" fmla="*/ 24 h 159"/>
                <a:gd name="T6" fmla="*/ 47 w 135"/>
                <a:gd name="T7" fmla="*/ 8 h 159"/>
                <a:gd name="T8" fmla="*/ 0 w 135"/>
                <a:gd name="T9" fmla="*/ 32 h 159"/>
                <a:gd name="T10" fmla="*/ 64 w 135"/>
                <a:gd name="T11" fmla="*/ 159 h 159"/>
                <a:gd name="T12" fmla="*/ 111 w 135"/>
                <a:gd name="T13" fmla="*/ 136 h 159"/>
              </a:gdLst>
              <a:ahLst/>
              <a:cxnLst>
                <a:cxn ang="0">
                  <a:pos x="T0" y="T1"/>
                </a:cxn>
                <a:cxn ang="0">
                  <a:pos x="T2" y="T3"/>
                </a:cxn>
                <a:cxn ang="0">
                  <a:pos x="T4" y="T5"/>
                </a:cxn>
                <a:cxn ang="0">
                  <a:pos x="T6" y="T7"/>
                </a:cxn>
                <a:cxn ang="0">
                  <a:pos x="T8" y="T9"/>
                </a:cxn>
                <a:cxn ang="0">
                  <a:pos x="T10" y="T11"/>
                </a:cxn>
                <a:cxn ang="0">
                  <a:pos x="T12" y="T13"/>
                </a:cxn>
              </a:cxnLst>
              <a:rect l="0" t="0" r="r" b="b"/>
              <a:pathLst>
                <a:path w="135" h="159">
                  <a:moveTo>
                    <a:pt x="111" y="136"/>
                  </a:moveTo>
                  <a:cubicBezTo>
                    <a:pt x="128" y="128"/>
                    <a:pt x="135" y="107"/>
                    <a:pt x="126" y="90"/>
                  </a:cubicBezTo>
                  <a:lnTo>
                    <a:pt x="93" y="24"/>
                  </a:lnTo>
                  <a:cubicBezTo>
                    <a:pt x="84" y="7"/>
                    <a:pt x="64" y="0"/>
                    <a:pt x="47" y="8"/>
                  </a:cubicBezTo>
                  <a:lnTo>
                    <a:pt x="0" y="32"/>
                  </a:lnTo>
                  <a:lnTo>
                    <a:pt x="64" y="159"/>
                  </a:lnTo>
                  <a:lnTo>
                    <a:pt x="111"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2"/>
            <p:cNvSpPr>
              <a:spLocks/>
            </p:cNvSpPr>
            <p:nvPr/>
          </p:nvSpPr>
          <p:spPr bwMode="auto">
            <a:xfrm>
              <a:off x="4435015" y="7342748"/>
              <a:ext cx="160788" cy="114147"/>
            </a:xfrm>
            <a:custGeom>
              <a:avLst/>
              <a:gdLst>
                <a:gd name="T0" fmla="*/ 27 w 131"/>
                <a:gd name="T1" fmla="*/ 92 h 93"/>
                <a:gd name="T2" fmla="*/ 131 w 131"/>
                <a:gd name="T3" fmla="*/ 41 h 93"/>
                <a:gd name="T4" fmla="*/ 111 w 131"/>
                <a:gd name="T5" fmla="*/ 0 h 93"/>
                <a:gd name="T6" fmla="*/ 7 w 131"/>
                <a:gd name="T7" fmla="*/ 52 h 93"/>
                <a:gd name="T8" fmla="*/ 7 w 131"/>
                <a:gd name="T9" fmla="*/ 52 h 93"/>
                <a:gd name="T10" fmla="*/ 0 w 131"/>
                <a:gd name="T11" fmla="*/ 67 h 93"/>
                <a:gd name="T12" fmla="*/ 11 w 131"/>
                <a:gd name="T13" fmla="*/ 89 h 93"/>
                <a:gd name="T14" fmla="*/ 27 w 131"/>
                <a:gd name="T15" fmla="*/ 93 h 93"/>
                <a:gd name="T16" fmla="*/ 27 w 131"/>
                <a:gd name="T1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93">
                  <a:moveTo>
                    <a:pt x="27" y="92"/>
                  </a:moveTo>
                  <a:lnTo>
                    <a:pt x="131" y="41"/>
                  </a:lnTo>
                  <a:lnTo>
                    <a:pt x="111" y="0"/>
                  </a:lnTo>
                  <a:lnTo>
                    <a:pt x="7" y="52"/>
                  </a:lnTo>
                  <a:lnTo>
                    <a:pt x="7" y="52"/>
                  </a:lnTo>
                  <a:lnTo>
                    <a:pt x="0" y="67"/>
                  </a:lnTo>
                  <a:lnTo>
                    <a:pt x="11" y="89"/>
                  </a:lnTo>
                  <a:lnTo>
                    <a:pt x="27" y="93"/>
                  </a:lnTo>
                  <a:lnTo>
                    <a:pt x="2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3"/>
            <p:cNvSpPr>
              <a:spLocks/>
            </p:cNvSpPr>
            <p:nvPr/>
          </p:nvSpPr>
          <p:spPr bwMode="auto">
            <a:xfrm>
              <a:off x="4425196" y="7433575"/>
              <a:ext cx="14729" cy="15956"/>
            </a:xfrm>
            <a:custGeom>
              <a:avLst/>
              <a:gdLst>
                <a:gd name="T0" fmla="*/ 0 w 12"/>
                <a:gd name="T1" fmla="*/ 11 h 13"/>
                <a:gd name="T2" fmla="*/ 12 w 12"/>
                <a:gd name="T3" fmla="*/ 13 h 13"/>
                <a:gd name="T4" fmla="*/ 5 w 12"/>
                <a:gd name="T5" fmla="*/ 0 h 13"/>
                <a:gd name="T6" fmla="*/ 0 w 12"/>
                <a:gd name="T7" fmla="*/ 11 h 13"/>
              </a:gdLst>
              <a:ahLst/>
              <a:cxnLst>
                <a:cxn ang="0">
                  <a:pos x="T0" y="T1"/>
                </a:cxn>
                <a:cxn ang="0">
                  <a:pos x="T2" y="T3"/>
                </a:cxn>
                <a:cxn ang="0">
                  <a:pos x="T4" y="T5"/>
                </a:cxn>
                <a:cxn ang="0">
                  <a:pos x="T6" y="T7"/>
                </a:cxn>
              </a:cxnLst>
              <a:rect l="0" t="0" r="r" b="b"/>
              <a:pathLst>
                <a:path w="12" h="13">
                  <a:moveTo>
                    <a:pt x="0" y="11"/>
                  </a:moveTo>
                  <a:lnTo>
                    <a:pt x="12" y="13"/>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noChangeAspect="1"/>
            </p:cNvSpPr>
            <p:nvPr/>
          </p:nvSpPr>
          <p:spPr bwMode="auto">
            <a:xfrm>
              <a:off x="4383851" y="7226812"/>
              <a:ext cx="106537" cy="106132"/>
            </a:xfrm>
            <a:custGeom>
              <a:avLst/>
              <a:gdLst>
                <a:gd name="T0" fmla="*/ 591 w 822"/>
                <a:gd name="T1" fmla="*/ 411 h 823"/>
                <a:gd name="T2" fmla="*/ 800 w 822"/>
                <a:gd name="T3" fmla="*/ 202 h 823"/>
                <a:gd name="T4" fmla="*/ 800 w 822"/>
                <a:gd name="T5" fmla="*/ 120 h 823"/>
                <a:gd name="T6" fmla="*/ 703 w 822"/>
                <a:gd name="T7" fmla="*/ 23 h 823"/>
                <a:gd name="T8" fmla="*/ 621 w 822"/>
                <a:gd name="T9" fmla="*/ 23 h 823"/>
                <a:gd name="T10" fmla="*/ 411 w 822"/>
                <a:gd name="T11" fmla="*/ 232 h 823"/>
                <a:gd name="T12" fmla="*/ 202 w 822"/>
                <a:gd name="T13" fmla="*/ 23 h 823"/>
                <a:gd name="T14" fmla="*/ 120 w 822"/>
                <a:gd name="T15" fmla="*/ 23 h 823"/>
                <a:gd name="T16" fmla="*/ 23 w 822"/>
                <a:gd name="T17" fmla="*/ 120 h 823"/>
                <a:gd name="T18" fmla="*/ 23 w 822"/>
                <a:gd name="T19" fmla="*/ 202 h 823"/>
                <a:gd name="T20" fmla="*/ 232 w 822"/>
                <a:gd name="T21" fmla="*/ 411 h 823"/>
                <a:gd name="T22" fmla="*/ 23 w 822"/>
                <a:gd name="T23" fmla="*/ 621 h 823"/>
                <a:gd name="T24" fmla="*/ 23 w 822"/>
                <a:gd name="T25" fmla="*/ 703 h 823"/>
                <a:gd name="T26" fmla="*/ 120 w 822"/>
                <a:gd name="T27" fmla="*/ 800 h 823"/>
                <a:gd name="T28" fmla="*/ 202 w 822"/>
                <a:gd name="T29" fmla="*/ 800 h 823"/>
                <a:gd name="T30" fmla="*/ 411 w 822"/>
                <a:gd name="T31" fmla="*/ 591 h 823"/>
                <a:gd name="T32" fmla="*/ 621 w 822"/>
                <a:gd name="T33" fmla="*/ 800 h 823"/>
                <a:gd name="T34" fmla="*/ 703 w 822"/>
                <a:gd name="T35" fmla="*/ 800 h 823"/>
                <a:gd name="T36" fmla="*/ 800 w 822"/>
                <a:gd name="T37" fmla="*/ 703 h 823"/>
                <a:gd name="T38" fmla="*/ 800 w 822"/>
                <a:gd name="T39" fmla="*/ 621 h 823"/>
                <a:gd name="T40" fmla="*/ 591 w 822"/>
                <a:gd name="T41" fmla="*/ 41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2" h="823">
                  <a:moveTo>
                    <a:pt x="591" y="411"/>
                  </a:moveTo>
                  <a:lnTo>
                    <a:pt x="800" y="202"/>
                  </a:lnTo>
                  <a:cubicBezTo>
                    <a:pt x="822" y="180"/>
                    <a:pt x="822" y="142"/>
                    <a:pt x="800" y="120"/>
                  </a:cubicBezTo>
                  <a:lnTo>
                    <a:pt x="703" y="23"/>
                  </a:lnTo>
                  <a:cubicBezTo>
                    <a:pt x="681" y="0"/>
                    <a:pt x="643" y="0"/>
                    <a:pt x="621" y="23"/>
                  </a:cubicBezTo>
                  <a:lnTo>
                    <a:pt x="411" y="232"/>
                  </a:lnTo>
                  <a:lnTo>
                    <a:pt x="202" y="23"/>
                  </a:lnTo>
                  <a:cubicBezTo>
                    <a:pt x="180" y="0"/>
                    <a:pt x="142" y="0"/>
                    <a:pt x="120" y="23"/>
                  </a:cubicBezTo>
                  <a:lnTo>
                    <a:pt x="23" y="120"/>
                  </a:lnTo>
                  <a:cubicBezTo>
                    <a:pt x="0" y="142"/>
                    <a:pt x="0" y="180"/>
                    <a:pt x="23" y="202"/>
                  </a:cubicBezTo>
                  <a:lnTo>
                    <a:pt x="232" y="411"/>
                  </a:lnTo>
                  <a:lnTo>
                    <a:pt x="23" y="621"/>
                  </a:lnTo>
                  <a:cubicBezTo>
                    <a:pt x="0" y="643"/>
                    <a:pt x="0" y="681"/>
                    <a:pt x="23" y="703"/>
                  </a:cubicBezTo>
                  <a:lnTo>
                    <a:pt x="120" y="800"/>
                  </a:lnTo>
                  <a:cubicBezTo>
                    <a:pt x="142" y="823"/>
                    <a:pt x="180" y="823"/>
                    <a:pt x="202" y="800"/>
                  </a:cubicBezTo>
                  <a:lnTo>
                    <a:pt x="411" y="591"/>
                  </a:lnTo>
                  <a:lnTo>
                    <a:pt x="621" y="800"/>
                  </a:lnTo>
                  <a:cubicBezTo>
                    <a:pt x="643" y="823"/>
                    <a:pt x="681" y="823"/>
                    <a:pt x="703" y="800"/>
                  </a:cubicBezTo>
                  <a:lnTo>
                    <a:pt x="800" y="703"/>
                  </a:lnTo>
                  <a:cubicBezTo>
                    <a:pt x="822" y="681"/>
                    <a:pt x="822" y="643"/>
                    <a:pt x="800" y="621"/>
                  </a:cubicBezTo>
                  <a:lnTo>
                    <a:pt x="591" y="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5">
            <a:extLst>
              <a:ext uri="{C183D7F6-B498-43B3-948B-1728B52AA6E4}">
                <adec:decorative xmlns:adec="http://schemas.microsoft.com/office/drawing/2017/decorative" val="1"/>
              </a:ext>
            </a:extLst>
          </p:cNvPr>
          <p:cNvGrpSpPr/>
          <p:nvPr/>
        </p:nvGrpSpPr>
        <p:grpSpPr>
          <a:xfrm>
            <a:off x="377962" y="1311468"/>
            <a:ext cx="344895" cy="365760"/>
            <a:chOff x="4290184" y="7159868"/>
            <a:chExt cx="344895" cy="365760"/>
          </a:xfrm>
          <a:solidFill>
            <a:schemeClr val="accent2">
              <a:lumMod val="50000"/>
            </a:schemeClr>
          </a:solidFill>
        </p:grpSpPr>
        <p:sp>
          <p:nvSpPr>
            <p:cNvPr id="7" name="Freeform 120"/>
            <p:cNvSpPr>
              <a:spLocks/>
            </p:cNvSpPr>
            <p:nvPr/>
          </p:nvSpPr>
          <p:spPr bwMode="auto">
            <a:xfrm>
              <a:off x="4290184" y="7159868"/>
              <a:ext cx="293345" cy="365760"/>
            </a:xfrm>
            <a:custGeom>
              <a:avLst/>
              <a:gdLst>
                <a:gd name="T0" fmla="*/ 677 w 748"/>
                <a:gd name="T1" fmla="*/ 732 h 933"/>
                <a:gd name="T2" fmla="*/ 677 w 748"/>
                <a:gd name="T3" fmla="*/ 823 h 933"/>
                <a:gd name="T4" fmla="*/ 638 w 748"/>
                <a:gd name="T5" fmla="*/ 862 h 933"/>
                <a:gd name="T6" fmla="*/ 110 w 748"/>
                <a:gd name="T7" fmla="*/ 862 h 933"/>
                <a:gd name="T8" fmla="*/ 72 w 748"/>
                <a:gd name="T9" fmla="*/ 823 h 933"/>
                <a:gd name="T10" fmla="*/ 72 w 748"/>
                <a:gd name="T11" fmla="*/ 110 h 933"/>
                <a:gd name="T12" fmla="*/ 110 w 748"/>
                <a:gd name="T13" fmla="*/ 71 h 933"/>
                <a:gd name="T14" fmla="*/ 638 w 748"/>
                <a:gd name="T15" fmla="*/ 71 h 933"/>
                <a:gd name="T16" fmla="*/ 677 w 748"/>
                <a:gd name="T17" fmla="*/ 110 h 933"/>
                <a:gd name="T18" fmla="*/ 677 w 748"/>
                <a:gd name="T19" fmla="*/ 402 h 933"/>
                <a:gd name="T20" fmla="*/ 748 w 748"/>
                <a:gd name="T21" fmla="*/ 367 h 933"/>
                <a:gd name="T22" fmla="*/ 748 w 748"/>
                <a:gd name="T23" fmla="*/ 110 h 933"/>
                <a:gd name="T24" fmla="*/ 638 w 748"/>
                <a:gd name="T25" fmla="*/ 0 h 933"/>
                <a:gd name="T26" fmla="*/ 110 w 748"/>
                <a:gd name="T27" fmla="*/ 0 h 933"/>
                <a:gd name="T28" fmla="*/ 0 w 748"/>
                <a:gd name="T29" fmla="*/ 110 h 933"/>
                <a:gd name="T30" fmla="*/ 0 w 748"/>
                <a:gd name="T31" fmla="*/ 823 h 933"/>
                <a:gd name="T32" fmla="*/ 110 w 748"/>
                <a:gd name="T33" fmla="*/ 933 h 933"/>
                <a:gd name="T34" fmla="*/ 638 w 748"/>
                <a:gd name="T35" fmla="*/ 933 h 933"/>
                <a:gd name="T36" fmla="*/ 748 w 748"/>
                <a:gd name="T37" fmla="*/ 823 h 933"/>
                <a:gd name="T38" fmla="*/ 748 w 748"/>
                <a:gd name="T39" fmla="*/ 696 h 933"/>
                <a:gd name="T40" fmla="*/ 677 w 748"/>
                <a:gd name="T41" fmla="*/ 73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8" h="933">
                  <a:moveTo>
                    <a:pt x="677" y="732"/>
                  </a:moveTo>
                  <a:lnTo>
                    <a:pt x="677" y="823"/>
                  </a:lnTo>
                  <a:cubicBezTo>
                    <a:pt x="677" y="844"/>
                    <a:pt x="660" y="862"/>
                    <a:pt x="638" y="862"/>
                  </a:cubicBezTo>
                  <a:lnTo>
                    <a:pt x="110" y="862"/>
                  </a:lnTo>
                  <a:cubicBezTo>
                    <a:pt x="89" y="862"/>
                    <a:pt x="72" y="844"/>
                    <a:pt x="72" y="823"/>
                  </a:cubicBezTo>
                  <a:lnTo>
                    <a:pt x="72" y="110"/>
                  </a:lnTo>
                  <a:cubicBezTo>
                    <a:pt x="72" y="89"/>
                    <a:pt x="89" y="71"/>
                    <a:pt x="110" y="71"/>
                  </a:cubicBezTo>
                  <a:lnTo>
                    <a:pt x="638" y="71"/>
                  </a:lnTo>
                  <a:cubicBezTo>
                    <a:pt x="660" y="71"/>
                    <a:pt x="677" y="89"/>
                    <a:pt x="677" y="110"/>
                  </a:cubicBezTo>
                  <a:lnTo>
                    <a:pt x="677" y="402"/>
                  </a:lnTo>
                  <a:lnTo>
                    <a:pt x="748" y="367"/>
                  </a:lnTo>
                  <a:lnTo>
                    <a:pt x="748" y="110"/>
                  </a:lnTo>
                  <a:cubicBezTo>
                    <a:pt x="748" y="49"/>
                    <a:pt x="699" y="0"/>
                    <a:pt x="638" y="0"/>
                  </a:cubicBezTo>
                  <a:lnTo>
                    <a:pt x="110" y="0"/>
                  </a:lnTo>
                  <a:cubicBezTo>
                    <a:pt x="50" y="0"/>
                    <a:pt x="0" y="49"/>
                    <a:pt x="0" y="110"/>
                  </a:cubicBezTo>
                  <a:lnTo>
                    <a:pt x="0" y="823"/>
                  </a:lnTo>
                  <a:cubicBezTo>
                    <a:pt x="0" y="884"/>
                    <a:pt x="50" y="933"/>
                    <a:pt x="110" y="933"/>
                  </a:cubicBezTo>
                  <a:lnTo>
                    <a:pt x="638" y="933"/>
                  </a:lnTo>
                  <a:cubicBezTo>
                    <a:pt x="699" y="933"/>
                    <a:pt x="748" y="884"/>
                    <a:pt x="748" y="823"/>
                  </a:cubicBezTo>
                  <a:lnTo>
                    <a:pt x="748" y="696"/>
                  </a:lnTo>
                  <a:lnTo>
                    <a:pt x="677" y="7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121"/>
            <p:cNvSpPr>
              <a:spLocks/>
            </p:cNvSpPr>
            <p:nvPr/>
          </p:nvSpPr>
          <p:spPr bwMode="auto">
            <a:xfrm>
              <a:off x="4582301" y="7325565"/>
              <a:ext cx="52778" cy="61369"/>
            </a:xfrm>
            <a:custGeom>
              <a:avLst/>
              <a:gdLst>
                <a:gd name="T0" fmla="*/ 111 w 135"/>
                <a:gd name="T1" fmla="*/ 136 h 159"/>
                <a:gd name="T2" fmla="*/ 126 w 135"/>
                <a:gd name="T3" fmla="*/ 90 h 159"/>
                <a:gd name="T4" fmla="*/ 93 w 135"/>
                <a:gd name="T5" fmla="*/ 24 h 159"/>
                <a:gd name="T6" fmla="*/ 47 w 135"/>
                <a:gd name="T7" fmla="*/ 8 h 159"/>
                <a:gd name="T8" fmla="*/ 0 w 135"/>
                <a:gd name="T9" fmla="*/ 32 h 159"/>
                <a:gd name="T10" fmla="*/ 64 w 135"/>
                <a:gd name="T11" fmla="*/ 159 h 159"/>
                <a:gd name="T12" fmla="*/ 111 w 135"/>
                <a:gd name="T13" fmla="*/ 136 h 159"/>
              </a:gdLst>
              <a:ahLst/>
              <a:cxnLst>
                <a:cxn ang="0">
                  <a:pos x="T0" y="T1"/>
                </a:cxn>
                <a:cxn ang="0">
                  <a:pos x="T2" y="T3"/>
                </a:cxn>
                <a:cxn ang="0">
                  <a:pos x="T4" y="T5"/>
                </a:cxn>
                <a:cxn ang="0">
                  <a:pos x="T6" y="T7"/>
                </a:cxn>
                <a:cxn ang="0">
                  <a:pos x="T8" y="T9"/>
                </a:cxn>
                <a:cxn ang="0">
                  <a:pos x="T10" y="T11"/>
                </a:cxn>
                <a:cxn ang="0">
                  <a:pos x="T12" y="T13"/>
                </a:cxn>
              </a:cxnLst>
              <a:rect l="0" t="0" r="r" b="b"/>
              <a:pathLst>
                <a:path w="135" h="159">
                  <a:moveTo>
                    <a:pt x="111" y="136"/>
                  </a:moveTo>
                  <a:cubicBezTo>
                    <a:pt x="128" y="128"/>
                    <a:pt x="135" y="107"/>
                    <a:pt x="126" y="90"/>
                  </a:cubicBezTo>
                  <a:lnTo>
                    <a:pt x="93" y="24"/>
                  </a:lnTo>
                  <a:cubicBezTo>
                    <a:pt x="84" y="7"/>
                    <a:pt x="64" y="0"/>
                    <a:pt x="47" y="8"/>
                  </a:cubicBezTo>
                  <a:lnTo>
                    <a:pt x="0" y="32"/>
                  </a:lnTo>
                  <a:lnTo>
                    <a:pt x="64" y="159"/>
                  </a:lnTo>
                  <a:lnTo>
                    <a:pt x="111"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22"/>
            <p:cNvSpPr>
              <a:spLocks/>
            </p:cNvSpPr>
            <p:nvPr/>
          </p:nvSpPr>
          <p:spPr bwMode="auto">
            <a:xfrm>
              <a:off x="4435015" y="7342748"/>
              <a:ext cx="160788" cy="114147"/>
            </a:xfrm>
            <a:custGeom>
              <a:avLst/>
              <a:gdLst>
                <a:gd name="T0" fmla="*/ 27 w 131"/>
                <a:gd name="T1" fmla="*/ 92 h 93"/>
                <a:gd name="T2" fmla="*/ 131 w 131"/>
                <a:gd name="T3" fmla="*/ 41 h 93"/>
                <a:gd name="T4" fmla="*/ 111 w 131"/>
                <a:gd name="T5" fmla="*/ 0 h 93"/>
                <a:gd name="T6" fmla="*/ 7 w 131"/>
                <a:gd name="T7" fmla="*/ 52 h 93"/>
                <a:gd name="T8" fmla="*/ 7 w 131"/>
                <a:gd name="T9" fmla="*/ 52 h 93"/>
                <a:gd name="T10" fmla="*/ 0 w 131"/>
                <a:gd name="T11" fmla="*/ 67 h 93"/>
                <a:gd name="T12" fmla="*/ 11 w 131"/>
                <a:gd name="T13" fmla="*/ 89 h 93"/>
                <a:gd name="T14" fmla="*/ 27 w 131"/>
                <a:gd name="T15" fmla="*/ 93 h 93"/>
                <a:gd name="T16" fmla="*/ 27 w 131"/>
                <a:gd name="T1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93">
                  <a:moveTo>
                    <a:pt x="27" y="92"/>
                  </a:moveTo>
                  <a:lnTo>
                    <a:pt x="131" y="41"/>
                  </a:lnTo>
                  <a:lnTo>
                    <a:pt x="111" y="0"/>
                  </a:lnTo>
                  <a:lnTo>
                    <a:pt x="7" y="52"/>
                  </a:lnTo>
                  <a:lnTo>
                    <a:pt x="7" y="52"/>
                  </a:lnTo>
                  <a:lnTo>
                    <a:pt x="0" y="67"/>
                  </a:lnTo>
                  <a:lnTo>
                    <a:pt x="11" y="89"/>
                  </a:lnTo>
                  <a:lnTo>
                    <a:pt x="27" y="93"/>
                  </a:lnTo>
                  <a:lnTo>
                    <a:pt x="2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23"/>
            <p:cNvSpPr>
              <a:spLocks/>
            </p:cNvSpPr>
            <p:nvPr/>
          </p:nvSpPr>
          <p:spPr bwMode="auto">
            <a:xfrm>
              <a:off x="4425196" y="7433575"/>
              <a:ext cx="14729" cy="15956"/>
            </a:xfrm>
            <a:custGeom>
              <a:avLst/>
              <a:gdLst>
                <a:gd name="T0" fmla="*/ 0 w 12"/>
                <a:gd name="T1" fmla="*/ 11 h 13"/>
                <a:gd name="T2" fmla="*/ 12 w 12"/>
                <a:gd name="T3" fmla="*/ 13 h 13"/>
                <a:gd name="T4" fmla="*/ 5 w 12"/>
                <a:gd name="T5" fmla="*/ 0 h 13"/>
                <a:gd name="T6" fmla="*/ 0 w 12"/>
                <a:gd name="T7" fmla="*/ 11 h 13"/>
              </a:gdLst>
              <a:ahLst/>
              <a:cxnLst>
                <a:cxn ang="0">
                  <a:pos x="T0" y="T1"/>
                </a:cxn>
                <a:cxn ang="0">
                  <a:pos x="T2" y="T3"/>
                </a:cxn>
                <a:cxn ang="0">
                  <a:pos x="T4" y="T5"/>
                </a:cxn>
                <a:cxn ang="0">
                  <a:pos x="T6" y="T7"/>
                </a:cxn>
              </a:cxnLst>
              <a:rect l="0" t="0" r="r" b="b"/>
              <a:pathLst>
                <a:path w="12" h="13">
                  <a:moveTo>
                    <a:pt x="0" y="11"/>
                  </a:moveTo>
                  <a:lnTo>
                    <a:pt x="12" y="13"/>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noChangeAspect="1"/>
            </p:cNvSpPr>
            <p:nvPr/>
          </p:nvSpPr>
          <p:spPr bwMode="auto">
            <a:xfrm>
              <a:off x="4383851" y="7226812"/>
              <a:ext cx="106537" cy="106132"/>
            </a:xfrm>
            <a:custGeom>
              <a:avLst/>
              <a:gdLst>
                <a:gd name="T0" fmla="*/ 591 w 822"/>
                <a:gd name="T1" fmla="*/ 411 h 823"/>
                <a:gd name="T2" fmla="*/ 800 w 822"/>
                <a:gd name="T3" fmla="*/ 202 h 823"/>
                <a:gd name="T4" fmla="*/ 800 w 822"/>
                <a:gd name="T5" fmla="*/ 120 h 823"/>
                <a:gd name="T6" fmla="*/ 703 w 822"/>
                <a:gd name="T7" fmla="*/ 23 h 823"/>
                <a:gd name="T8" fmla="*/ 621 w 822"/>
                <a:gd name="T9" fmla="*/ 23 h 823"/>
                <a:gd name="T10" fmla="*/ 411 w 822"/>
                <a:gd name="T11" fmla="*/ 232 h 823"/>
                <a:gd name="T12" fmla="*/ 202 w 822"/>
                <a:gd name="T13" fmla="*/ 23 h 823"/>
                <a:gd name="T14" fmla="*/ 120 w 822"/>
                <a:gd name="T15" fmla="*/ 23 h 823"/>
                <a:gd name="T16" fmla="*/ 23 w 822"/>
                <a:gd name="T17" fmla="*/ 120 h 823"/>
                <a:gd name="T18" fmla="*/ 23 w 822"/>
                <a:gd name="T19" fmla="*/ 202 h 823"/>
                <a:gd name="T20" fmla="*/ 232 w 822"/>
                <a:gd name="T21" fmla="*/ 411 h 823"/>
                <a:gd name="T22" fmla="*/ 23 w 822"/>
                <a:gd name="T23" fmla="*/ 621 h 823"/>
                <a:gd name="T24" fmla="*/ 23 w 822"/>
                <a:gd name="T25" fmla="*/ 703 h 823"/>
                <a:gd name="T26" fmla="*/ 120 w 822"/>
                <a:gd name="T27" fmla="*/ 800 h 823"/>
                <a:gd name="T28" fmla="*/ 202 w 822"/>
                <a:gd name="T29" fmla="*/ 800 h 823"/>
                <a:gd name="T30" fmla="*/ 411 w 822"/>
                <a:gd name="T31" fmla="*/ 591 h 823"/>
                <a:gd name="T32" fmla="*/ 621 w 822"/>
                <a:gd name="T33" fmla="*/ 800 h 823"/>
                <a:gd name="T34" fmla="*/ 703 w 822"/>
                <a:gd name="T35" fmla="*/ 800 h 823"/>
                <a:gd name="T36" fmla="*/ 800 w 822"/>
                <a:gd name="T37" fmla="*/ 703 h 823"/>
                <a:gd name="T38" fmla="*/ 800 w 822"/>
                <a:gd name="T39" fmla="*/ 621 h 823"/>
                <a:gd name="T40" fmla="*/ 591 w 822"/>
                <a:gd name="T41" fmla="*/ 41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2" h="823">
                  <a:moveTo>
                    <a:pt x="591" y="411"/>
                  </a:moveTo>
                  <a:lnTo>
                    <a:pt x="800" y="202"/>
                  </a:lnTo>
                  <a:cubicBezTo>
                    <a:pt x="822" y="180"/>
                    <a:pt x="822" y="142"/>
                    <a:pt x="800" y="120"/>
                  </a:cubicBezTo>
                  <a:lnTo>
                    <a:pt x="703" y="23"/>
                  </a:lnTo>
                  <a:cubicBezTo>
                    <a:pt x="681" y="0"/>
                    <a:pt x="643" y="0"/>
                    <a:pt x="621" y="23"/>
                  </a:cubicBezTo>
                  <a:lnTo>
                    <a:pt x="411" y="232"/>
                  </a:lnTo>
                  <a:lnTo>
                    <a:pt x="202" y="23"/>
                  </a:lnTo>
                  <a:cubicBezTo>
                    <a:pt x="180" y="0"/>
                    <a:pt x="142" y="0"/>
                    <a:pt x="120" y="23"/>
                  </a:cubicBezTo>
                  <a:lnTo>
                    <a:pt x="23" y="120"/>
                  </a:lnTo>
                  <a:cubicBezTo>
                    <a:pt x="0" y="142"/>
                    <a:pt x="0" y="180"/>
                    <a:pt x="23" y="202"/>
                  </a:cubicBezTo>
                  <a:lnTo>
                    <a:pt x="232" y="411"/>
                  </a:lnTo>
                  <a:lnTo>
                    <a:pt x="23" y="621"/>
                  </a:lnTo>
                  <a:cubicBezTo>
                    <a:pt x="0" y="643"/>
                    <a:pt x="0" y="681"/>
                    <a:pt x="23" y="703"/>
                  </a:cubicBezTo>
                  <a:lnTo>
                    <a:pt x="120" y="800"/>
                  </a:lnTo>
                  <a:cubicBezTo>
                    <a:pt x="142" y="823"/>
                    <a:pt x="180" y="823"/>
                    <a:pt x="202" y="800"/>
                  </a:cubicBezTo>
                  <a:lnTo>
                    <a:pt x="411" y="591"/>
                  </a:lnTo>
                  <a:lnTo>
                    <a:pt x="621" y="800"/>
                  </a:lnTo>
                  <a:cubicBezTo>
                    <a:pt x="643" y="823"/>
                    <a:pt x="681" y="823"/>
                    <a:pt x="703" y="800"/>
                  </a:cubicBezTo>
                  <a:lnTo>
                    <a:pt x="800" y="703"/>
                  </a:lnTo>
                  <a:cubicBezTo>
                    <a:pt x="822" y="681"/>
                    <a:pt x="822" y="643"/>
                    <a:pt x="800" y="621"/>
                  </a:cubicBezTo>
                  <a:lnTo>
                    <a:pt x="591" y="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4" name="Table 3" title="List of challenges and opportunities"/>
          <p:cNvGraphicFramePr>
            <a:graphicFrameLocks noGrp="1"/>
          </p:cNvGraphicFramePr>
          <p:nvPr>
            <p:extLst>
              <p:ext uri="{D42A27DB-BD31-4B8C-83A1-F6EECF244321}">
                <p14:modId xmlns:p14="http://schemas.microsoft.com/office/powerpoint/2010/main" val="444423573"/>
              </p:ext>
            </p:extLst>
          </p:nvPr>
        </p:nvGraphicFramePr>
        <p:xfrm>
          <a:off x="662154" y="1288388"/>
          <a:ext cx="11109960" cy="4915236"/>
        </p:xfrm>
        <a:graphic>
          <a:graphicData uri="http://schemas.openxmlformats.org/drawingml/2006/table">
            <a:tbl>
              <a:tblPr firstRow="1" bandRow="1">
                <a:tableStyleId>{5940675A-B579-460E-94D1-54222C63F5DA}</a:tableStyleId>
              </a:tblPr>
              <a:tblGrid>
                <a:gridCol w="5062728">
                  <a:extLst>
                    <a:ext uri="{9D8B030D-6E8A-4147-A177-3AD203B41FA5}">
                      <a16:colId xmlns:a16="http://schemas.microsoft.com/office/drawing/2014/main" val="20000"/>
                    </a:ext>
                  </a:extLst>
                </a:gridCol>
                <a:gridCol w="6047232">
                  <a:extLst>
                    <a:ext uri="{9D8B030D-6E8A-4147-A177-3AD203B41FA5}">
                      <a16:colId xmlns:a16="http://schemas.microsoft.com/office/drawing/2014/main" val="20001"/>
                    </a:ext>
                  </a:extLst>
                </a:gridCol>
              </a:tblGrid>
              <a:tr h="1650050">
                <a:tc>
                  <a:txBody>
                    <a:bodyPr/>
                    <a:lstStyle/>
                    <a:p>
                      <a:r>
                        <a:rPr lang="en-US" sz="1600" b="1" dirty="0">
                          <a:solidFill>
                            <a:schemeClr val="accent2">
                              <a:lumMod val="75000"/>
                            </a:schemeClr>
                          </a:solidFill>
                          <a:latin typeface="Arial" panose="020B0604020202020204" pitchFamily="34" charset="0"/>
                          <a:cs typeface="Arial" panose="020B0604020202020204" pitchFamily="34" charset="0"/>
                        </a:rPr>
                        <a:t>Challenge #1</a:t>
                      </a:r>
                      <a:r>
                        <a:rPr lang="en-US" sz="1600" b="0" dirty="0">
                          <a:solidFill>
                            <a:schemeClr val="accent2">
                              <a:lumMod val="75000"/>
                            </a:schemeClr>
                          </a:solidFill>
                          <a:latin typeface="Arial" panose="020B0604020202020204" pitchFamily="34" charset="0"/>
                          <a:cs typeface="Arial" panose="020B0604020202020204" pitchFamily="34" charset="0"/>
                        </a:rPr>
                        <a:t>:</a:t>
                      </a:r>
                      <a:r>
                        <a:rPr lang="en-US" sz="1600" b="0" baseline="0" dirty="0">
                          <a:solidFill>
                            <a:schemeClr val="accent2">
                              <a:lumMod val="75000"/>
                            </a:schemeClr>
                          </a:solidFill>
                          <a:latin typeface="Arial" panose="020B0604020202020204" pitchFamily="34" charset="0"/>
                          <a:cs typeface="Arial" panose="020B0604020202020204" pitchFamily="34" charset="0"/>
                        </a:rPr>
                        <a:t> Providers feel uncomfortable prescribing PrEP.</a:t>
                      </a:r>
                    </a:p>
                    <a:p>
                      <a:r>
                        <a:rPr lang="en-US" sz="1600" b="0" i="1" u="none" baseline="0" dirty="0">
                          <a:solidFill>
                            <a:srgbClr val="002060"/>
                          </a:solidFill>
                          <a:latin typeface="Arial" panose="020B0604020202020204" pitchFamily="34" charset="0"/>
                          <a:cs typeface="Arial" panose="020B0604020202020204" pitchFamily="34" charset="0"/>
                        </a:rPr>
                        <a:t>“Isn’t that an HIV medicine? Shouldn’t we send the client to infectious disease? What if there are side effects I can’t address? How do I do a risk assessment for PrEP?”</a:t>
                      </a:r>
                      <a:endParaRPr lang="en-US" sz="1600" b="0" i="1" u="none" dirty="0">
                        <a:solidFill>
                          <a:srgbClr val="00206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dirty="0">
                          <a:solidFill>
                            <a:schemeClr val="accent2">
                              <a:lumMod val="75000"/>
                            </a:schemeClr>
                          </a:solidFill>
                          <a:latin typeface="Arial" panose="020B0604020202020204" pitchFamily="34" charset="0"/>
                          <a:cs typeface="Arial" panose="020B0604020202020204" pitchFamily="34" charset="0"/>
                        </a:rPr>
                        <a:t>Opportunity</a:t>
                      </a:r>
                      <a:r>
                        <a:rPr lang="en-US" sz="1600" b="1" baseline="0" dirty="0">
                          <a:solidFill>
                            <a:schemeClr val="accent2">
                              <a:lumMod val="75000"/>
                            </a:schemeClr>
                          </a:solidFill>
                          <a:latin typeface="Arial" panose="020B0604020202020204" pitchFamily="34" charset="0"/>
                          <a:cs typeface="Arial" panose="020B0604020202020204" pitchFamily="34" charset="0"/>
                        </a:rPr>
                        <a:t> #1</a:t>
                      </a:r>
                      <a:r>
                        <a:rPr lang="en-US" sz="1600" b="0" baseline="0" dirty="0">
                          <a:solidFill>
                            <a:schemeClr val="accent2">
                              <a:lumMod val="75000"/>
                            </a:schemeClr>
                          </a:solidFill>
                          <a:latin typeface="Arial" panose="020B0604020202020204" pitchFamily="34" charset="0"/>
                          <a:cs typeface="Arial" panose="020B0604020202020204" pitchFamily="34" charset="0"/>
                        </a:rPr>
                        <a:t>: Training, training, training! </a:t>
                      </a:r>
                      <a:br>
                        <a:rPr lang="en-US" sz="1600" b="0" baseline="0" dirty="0">
                          <a:solidFill>
                            <a:srgbClr val="002060"/>
                          </a:solidFill>
                          <a:latin typeface="Arial" panose="020B0604020202020204" pitchFamily="34" charset="0"/>
                          <a:cs typeface="Arial" panose="020B0604020202020204" pitchFamily="34" charset="0"/>
                        </a:rPr>
                      </a:br>
                      <a:r>
                        <a:rPr lang="en-US" sz="1600" b="0" i="0" baseline="0" dirty="0">
                          <a:solidFill>
                            <a:srgbClr val="002060"/>
                          </a:solidFill>
                          <a:latin typeface="Arial" panose="020B0604020202020204" pitchFamily="34" charset="0"/>
                          <a:cs typeface="Arial" panose="020B0604020202020204" pitchFamily="34" charset="0"/>
                        </a:rPr>
                        <a:t>With support from AccessMatters, we provided monthly trainings to prescribing clinicians and Family Planning counselors on all steps of the PrEP protocol; support staff (MAs, call center, etc.) also received training. </a:t>
                      </a:r>
                      <a:endParaRPr lang="en-US" sz="1600" b="0" i="0" dirty="0">
                        <a:solidFill>
                          <a:srgbClr val="00206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42244">
                <a:tc>
                  <a:txBody>
                    <a:bodyPr/>
                    <a:lstStyle/>
                    <a:p>
                      <a:r>
                        <a:rPr lang="en-US" sz="1600" b="1" dirty="0">
                          <a:solidFill>
                            <a:schemeClr val="accent2">
                              <a:lumMod val="75000"/>
                            </a:schemeClr>
                          </a:solidFill>
                          <a:latin typeface="Arial" panose="020B0604020202020204" pitchFamily="34" charset="0"/>
                          <a:cs typeface="Arial" panose="020B0604020202020204" pitchFamily="34" charset="0"/>
                        </a:rPr>
                        <a:t>Challenge</a:t>
                      </a:r>
                      <a:r>
                        <a:rPr lang="en-US" sz="1600" b="1" baseline="0" dirty="0">
                          <a:solidFill>
                            <a:schemeClr val="accent2">
                              <a:lumMod val="75000"/>
                            </a:schemeClr>
                          </a:solidFill>
                          <a:latin typeface="Arial" panose="020B0604020202020204" pitchFamily="34" charset="0"/>
                          <a:cs typeface="Arial" panose="020B0604020202020204" pitchFamily="34" charset="0"/>
                        </a:rPr>
                        <a:t> #2</a:t>
                      </a:r>
                      <a:r>
                        <a:rPr lang="en-US" sz="1600" b="0" baseline="0" dirty="0">
                          <a:solidFill>
                            <a:schemeClr val="accent2">
                              <a:lumMod val="75000"/>
                            </a:schemeClr>
                          </a:solidFill>
                          <a:latin typeface="Arial" panose="020B0604020202020204" pitchFamily="34" charset="0"/>
                          <a:cs typeface="Arial" panose="020B0604020202020204" pitchFamily="34" charset="0"/>
                        </a:rPr>
                        <a:t>: Patients are unfamiliar with PrEP.</a:t>
                      </a:r>
                    </a:p>
                    <a:p>
                      <a:r>
                        <a:rPr lang="en-US" sz="1600" b="0" i="1" baseline="0" dirty="0">
                          <a:solidFill>
                            <a:srgbClr val="002060"/>
                          </a:solidFill>
                          <a:latin typeface="Arial" panose="020B0604020202020204" pitchFamily="34" charset="0"/>
                          <a:cs typeface="Arial" panose="020B0604020202020204" pitchFamily="34" charset="0"/>
                        </a:rPr>
                        <a:t>“I’ve never heard of PrEP. Does that pill prevent </a:t>
                      </a:r>
                      <a:br>
                        <a:rPr lang="en-US" sz="1600" b="0" i="1" baseline="0" dirty="0">
                          <a:solidFill>
                            <a:srgbClr val="002060"/>
                          </a:solidFill>
                          <a:latin typeface="Arial" panose="020B0604020202020204" pitchFamily="34" charset="0"/>
                          <a:cs typeface="Arial" panose="020B0604020202020204" pitchFamily="34" charset="0"/>
                        </a:rPr>
                      </a:br>
                      <a:r>
                        <a:rPr lang="en-US" sz="1600" b="0" i="1" baseline="0" dirty="0">
                          <a:solidFill>
                            <a:srgbClr val="002060"/>
                          </a:solidFill>
                          <a:latin typeface="Arial" panose="020B0604020202020204" pitchFamily="34" charset="0"/>
                          <a:cs typeface="Arial" panose="020B0604020202020204" pitchFamily="34" charset="0"/>
                        </a:rPr>
                        <a:t>other STIs? Can I still take it if I’m pregnant? Will PrEP give me HIV?”</a:t>
                      </a:r>
                      <a:endParaRPr lang="en-US" sz="1600" b="0" i="1" dirty="0">
                        <a:solidFill>
                          <a:srgbClr val="00206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dirty="0">
                          <a:solidFill>
                            <a:schemeClr val="accent2">
                              <a:lumMod val="75000"/>
                            </a:schemeClr>
                          </a:solidFill>
                          <a:latin typeface="Arial" panose="020B0604020202020204" pitchFamily="34" charset="0"/>
                          <a:cs typeface="Arial" panose="020B0604020202020204" pitchFamily="34" charset="0"/>
                        </a:rPr>
                        <a:t>Opportunity #2</a:t>
                      </a:r>
                      <a:r>
                        <a:rPr lang="en-US" sz="1600" b="0" dirty="0">
                          <a:solidFill>
                            <a:schemeClr val="accent2">
                              <a:lumMod val="75000"/>
                            </a:schemeClr>
                          </a:solidFill>
                          <a:latin typeface="Arial" panose="020B0604020202020204" pitchFamily="34" charset="0"/>
                          <a:cs typeface="Arial" panose="020B0604020202020204" pitchFamily="34" charset="0"/>
                        </a:rPr>
                        <a:t>: Offer PrEP counseling alongside family planning and HIV/STI test counseling.</a:t>
                      </a:r>
                      <a:br>
                        <a:rPr lang="en-US" sz="1600" b="0" dirty="0">
                          <a:solidFill>
                            <a:srgbClr val="002060"/>
                          </a:solidFill>
                          <a:latin typeface="Arial" panose="020B0604020202020204" pitchFamily="34" charset="0"/>
                          <a:cs typeface="Arial" panose="020B0604020202020204" pitchFamily="34" charset="0"/>
                        </a:rPr>
                      </a:br>
                      <a:r>
                        <a:rPr lang="en-US" sz="1600" b="0" i="0" dirty="0">
                          <a:solidFill>
                            <a:srgbClr val="002060"/>
                          </a:solidFill>
                          <a:latin typeface="Arial" panose="020B0604020202020204" pitchFamily="34" charset="0"/>
                          <a:cs typeface="Arial" panose="020B0604020202020204" pitchFamily="34" charset="0"/>
                        </a:rPr>
                        <a:t>Our Family Planning counselors are trained to discuss PrEP with high-risk clients. We also offer PrEP counseling on our walk-in services request sheet and have posters and educational materials on-site.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22942">
                <a:tc>
                  <a:txBody>
                    <a:bodyPr/>
                    <a:lstStyle/>
                    <a:p>
                      <a:r>
                        <a:rPr lang="en-US" sz="1600" b="1" dirty="0">
                          <a:solidFill>
                            <a:schemeClr val="accent2">
                              <a:lumMod val="75000"/>
                            </a:schemeClr>
                          </a:solidFill>
                          <a:latin typeface="Arial" panose="020B0604020202020204" pitchFamily="34" charset="0"/>
                          <a:cs typeface="Arial" panose="020B0604020202020204" pitchFamily="34" charset="0"/>
                        </a:rPr>
                        <a:t>Challenge #3</a:t>
                      </a:r>
                      <a:r>
                        <a:rPr lang="en-US" sz="1600" b="0" dirty="0">
                          <a:solidFill>
                            <a:schemeClr val="accent2">
                              <a:lumMod val="75000"/>
                            </a:schemeClr>
                          </a:solidFill>
                          <a:latin typeface="Arial" panose="020B0604020202020204" pitchFamily="34" charset="0"/>
                          <a:cs typeface="Arial" panose="020B0604020202020204" pitchFamily="34" charset="0"/>
                        </a:rPr>
                        <a:t>: PrEP patients are not retained in </a:t>
                      </a:r>
                      <a:br>
                        <a:rPr lang="en-US" sz="1600" b="0" dirty="0">
                          <a:solidFill>
                            <a:schemeClr val="accent2">
                              <a:lumMod val="75000"/>
                            </a:schemeClr>
                          </a:solidFill>
                          <a:latin typeface="Arial" panose="020B0604020202020204" pitchFamily="34" charset="0"/>
                          <a:cs typeface="Arial" panose="020B0604020202020204" pitchFamily="34" charset="0"/>
                        </a:rPr>
                      </a:br>
                      <a:r>
                        <a:rPr lang="en-US" sz="1600" b="0" dirty="0">
                          <a:solidFill>
                            <a:schemeClr val="accent2">
                              <a:lumMod val="75000"/>
                            </a:schemeClr>
                          </a:solidFill>
                          <a:latin typeface="Arial" panose="020B0604020202020204" pitchFamily="34" charset="0"/>
                          <a:cs typeface="Arial" panose="020B0604020202020204" pitchFamily="34" charset="0"/>
                        </a:rPr>
                        <a:t>care.</a:t>
                      </a:r>
                    </a:p>
                    <a:p>
                      <a:r>
                        <a:rPr lang="en-US" sz="1600" b="0" i="0" dirty="0">
                          <a:solidFill>
                            <a:srgbClr val="002060"/>
                          </a:solidFill>
                          <a:latin typeface="Arial" panose="020B0604020202020204" pitchFamily="34" charset="0"/>
                          <a:cs typeface="Arial" panose="020B0604020202020204" pitchFamily="34" charset="0"/>
                        </a:rPr>
                        <a:t>Patients no-show for follow-up visits and clinicians </a:t>
                      </a:r>
                      <a:br>
                        <a:rPr lang="en-US" sz="1600" b="0" i="0" dirty="0">
                          <a:solidFill>
                            <a:srgbClr val="002060"/>
                          </a:solidFill>
                          <a:latin typeface="Arial" panose="020B0604020202020204" pitchFamily="34" charset="0"/>
                          <a:cs typeface="Arial" panose="020B0604020202020204" pitchFamily="34" charset="0"/>
                        </a:rPr>
                      </a:br>
                      <a:r>
                        <a:rPr lang="en-US" sz="1600" b="0" i="0" dirty="0">
                          <a:solidFill>
                            <a:srgbClr val="002060"/>
                          </a:solidFill>
                          <a:latin typeface="Arial" panose="020B0604020202020204" pitchFamily="34" charset="0"/>
                          <a:cs typeface="Arial" panose="020B0604020202020204" pitchFamily="34" charset="0"/>
                        </a:rPr>
                        <a:t>are unsure why.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dirty="0">
                          <a:solidFill>
                            <a:schemeClr val="accent2">
                              <a:lumMod val="75000"/>
                            </a:schemeClr>
                          </a:solidFill>
                          <a:latin typeface="Arial" panose="020B0604020202020204" pitchFamily="34" charset="0"/>
                          <a:cs typeface="Arial" panose="020B0604020202020204" pitchFamily="34" charset="0"/>
                        </a:rPr>
                        <a:t>Opportunity #3</a:t>
                      </a:r>
                      <a:r>
                        <a:rPr lang="en-US" sz="1600" b="0" dirty="0">
                          <a:solidFill>
                            <a:schemeClr val="accent2">
                              <a:lumMod val="75000"/>
                            </a:schemeClr>
                          </a:solidFill>
                          <a:latin typeface="Arial" panose="020B0604020202020204" pitchFamily="34" charset="0"/>
                          <a:cs typeface="Arial" panose="020B0604020202020204" pitchFamily="34" charset="0"/>
                        </a:rPr>
                        <a:t>: Designate a PrEP Navigator.</a:t>
                      </a:r>
                    </a:p>
                    <a:p>
                      <a:r>
                        <a:rPr lang="en-US" sz="1500" b="0" dirty="0">
                          <a:solidFill>
                            <a:srgbClr val="002060"/>
                          </a:solidFill>
                          <a:latin typeface="Arial" panose="020B0604020202020204" pitchFamily="34" charset="0"/>
                          <a:cs typeface="Arial" panose="020B0604020202020204" pitchFamily="34" charset="0"/>
                        </a:rPr>
                        <a:t>In 2018, Drexel Medicine hired a PrEP Navigator to provide follow-up support and adherence counseling to all Drexel clients with an Rx for PrEP. This is essential support that clinicians often don’t have time to provide.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ECC013AC-F168-4C84-AEFF-979A278EA69A}"/>
              </a:ext>
            </a:extLst>
          </p:cNvPr>
          <p:cNvSpPr>
            <a:spLocks noGrp="1"/>
          </p:cNvSpPr>
          <p:nvPr>
            <p:ph type="title"/>
          </p:nvPr>
        </p:nvSpPr>
        <p:spPr>
          <a:xfrm>
            <a:off x="541020" y="191389"/>
            <a:ext cx="10515600" cy="1211879"/>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Challenges and Opportunities</a:t>
            </a:r>
          </a:p>
        </p:txBody>
      </p:sp>
    </p:spTree>
    <p:extLst>
      <p:ext uri="{BB962C8B-B14F-4D97-AF65-F5344CB8AC3E}">
        <p14:creationId xmlns:p14="http://schemas.microsoft.com/office/powerpoint/2010/main" val="3372145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CDA79B-58D1-4DD7-9014-A7EBF7626F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004" y="6144768"/>
            <a:ext cx="1609733" cy="579346"/>
          </a:xfrm>
          <a:prstGeom prst="rect">
            <a:avLst/>
          </a:prstGeom>
        </p:spPr>
      </p:pic>
      <p:sp>
        <p:nvSpPr>
          <p:cNvPr id="3" name="Content Placeholder 2"/>
          <p:cNvSpPr>
            <a:spLocks noGrp="1"/>
          </p:cNvSpPr>
          <p:nvPr>
            <p:ph idx="1"/>
          </p:nvPr>
        </p:nvSpPr>
        <p:spPr>
          <a:xfrm>
            <a:off x="381000" y="1274830"/>
            <a:ext cx="10866120" cy="5153402"/>
          </a:xfrm>
        </p:spPr>
        <p:txBody>
          <a:bodyPr vert="horz" lIns="91440" tIns="45720" rIns="91440" bIns="45720" rtlCol="0" anchor="t">
            <a:normAutofit fontScale="92500"/>
          </a:bodyPr>
          <a:lstStyle/>
          <a:p>
            <a:pPr lvl="1" indent="-341313">
              <a:lnSpc>
                <a:spcPct val="150000"/>
              </a:lnSpc>
              <a:buSzPct val="80000"/>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Offer PrEP training to </a:t>
            </a:r>
            <a:r>
              <a:rPr lang="en-US" sz="2000" b="1" dirty="0">
                <a:solidFill>
                  <a:schemeClr val="accent2">
                    <a:lumMod val="75000"/>
                  </a:schemeClr>
                </a:solidFill>
                <a:latin typeface="Arial" panose="020B0604020202020204" pitchFamily="34" charset="0"/>
                <a:cs typeface="Arial" panose="020B0604020202020204" pitchFamily="34" charset="0"/>
              </a:rPr>
              <a:t>ALL STAFF</a:t>
            </a:r>
            <a:r>
              <a:rPr lang="en-US" sz="2000" dirty="0">
                <a:solidFill>
                  <a:srgbClr val="002060"/>
                </a:solidFill>
                <a:latin typeface="Arial" panose="020B0604020202020204" pitchFamily="34" charset="0"/>
                <a:cs typeface="Arial" panose="020B0604020202020204" pitchFamily="34" charset="0"/>
              </a:rPr>
              <a:t>, not just counselors and clinicians. Make sure your whole team (front desk, call center, admin) understands the PrEP services offered at your site.</a:t>
            </a:r>
          </a:p>
          <a:p>
            <a:pPr lvl="1" indent="-341313">
              <a:lnSpc>
                <a:spcPct val="150000"/>
              </a:lnSpc>
              <a:buSzPct val="80000"/>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Take a </a:t>
            </a:r>
            <a:r>
              <a:rPr lang="en-US" sz="2000" b="1" dirty="0">
                <a:solidFill>
                  <a:schemeClr val="accent2">
                    <a:lumMod val="75000"/>
                  </a:schemeClr>
                </a:solidFill>
                <a:latin typeface="Arial" panose="020B0604020202020204" pitchFamily="34" charset="0"/>
                <a:cs typeface="Arial" panose="020B0604020202020204" pitchFamily="34" charset="0"/>
              </a:rPr>
              <a:t>pro-active approach </a:t>
            </a:r>
            <a:r>
              <a:rPr lang="en-US" sz="2000" dirty="0">
                <a:solidFill>
                  <a:srgbClr val="002060"/>
                </a:solidFill>
                <a:latin typeface="Arial" panose="020B0604020202020204" pitchFamily="34" charset="0"/>
                <a:cs typeface="Arial" panose="020B0604020202020204" pitchFamily="34" charset="0"/>
              </a:rPr>
              <a:t>to client education! Don’t wait for clients to ask you about PrEP. Ask them, “Do you know about PrEP, the daily pill that prevents HIV?”</a:t>
            </a:r>
          </a:p>
          <a:p>
            <a:pPr lvl="1" indent="-341313">
              <a:lnSpc>
                <a:spcPct val="150000"/>
              </a:lnSpc>
              <a:buSzPct val="80000"/>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Supply </a:t>
            </a:r>
            <a:r>
              <a:rPr lang="en-US" sz="2000" b="1" dirty="0">
                <a:solidFill>
                  <a:schemeClr val="accent2">
                    <a:lumMod val="75000"/>
                  </a:schemeClr>
                </a:solidFill>
                <a:latin typeface="Arial" panose="020B0604020202020204" pitchFamily="34" charset="0"/>
                <a:cs typeface="Arial" panose="020B0604020202020204" pitchFamily="34" charset="0"/>
              </a:rPr>
              <a:t>PrEP education materials </a:t>
            </a:r>
            <a:r>
              <a:rPr lang="en-US" sz="2000" dirty="0">
                <a:solidFill>
                  <a:srgbClr val="002060"/>
                </a:solidFill>
                <a:latin typeface="Arial" panose="020B0604020202020204" pitchFamily="34" charset="0"/>
                <a:cs typeface="Arial" panose="020B0604020202020204" pitchFamily="34" charset="0"/>
              </a:rPr>
              <a:t>(postcards, brochures, etc.) to both clients and providers. Make your own or download existing resources – use materials that reflect your population.</a:t>
            </a:r>
          </a:p>
          <a:p>
            <a:pPr lvl="1" indent="-341313">
              <a:lnSpc>
                <a:spcPct val="150000"/>
              </a:lnSpc>
              <a:buSzPct val="80000"/>
              <a:buFont typeface="Wingdings" panose="05000000000000000000" pitchFamily="2" charset="2"/>
              <a:buChar char="Ø"/>
            </a:pPr>
            <a:r>
              <a:rPr lang="en-US" sz="2000" dirty="0">
                <a:solidFill>
                  <a:srgbClr val="002060"/>
                </a:solidFill>
                <a:latin typeface="Arial" panose="020B0604020202020204" pitchFamily="34" charset="0"/>
                <a:cs typeface="Arial" panose="020B0604020202020204" pitchFamily="34" charset="0"/>
              </a:rPr>
              <a:t>Designate a </a:t>
            </a:r>
            <a:r>
              <a:rPr lang="en-US" sz="2000" b="1" dirty="0">
                <a:solidFill>
                  <a:schemeClr val="accent2">
                    <a:lumMod val="75000"/>
                  </a:schemeClr>
                </a:solidFill>
                <a:latin typeface="Arial" panose="020B0604020202020204" pitchFamily="34" charset="0"/>
                <a:cs typeface="Arial" panose="020B0604020202020204" pitchFamily="34" charset="0"/>
              </a:rPr>
              <a:t>PrEP Navigator </a:t>
            </a:r>
            <a:r>
              <a:rPr lang="en-US" sz="2000" dirty="0">
                <a:solidFill>
                  <a:srgbClr val="002060"/>
                </a:solidFill>
                <a:latin typeface="Arial" panose="020B0604020202020204" pitchFamily="34" charset="0"/>
                <a:cs typeface="Arial" panose="020B0604020202020204" pitchFamily="34" charset="0"/>
              </a:rPr>
              <a:t>or PrEP Champion for your site – someone who can field workflow questions from staff and track PrEP client follow-up.</a:t>
            </a:r>
          </a:p>
          <a:p>
            <a:pPr lvl="1" indent="-341313">
              <a:lnSpc>
                <a:spcPct val="150000"/>
              </a:lnSpc>
              <a:buClr>
                <a:srgbClr val="002060"/>
              </a:buClr>
              <a:buSzPct val="80000"/>
              <a:buFont typeface="Wingdings" panose="05000000000000000000" pitchFamily="2" charset="2"/>
              <a:buChar char="Ø"/>
            </a:pPr>
            <a:r>
              <a:rPr lang="en-US" sz="2000" b="1" dirty="0">
                <a:solidFill>
                  <a:schemeClr val="accent2">
                    <a:lumMod val="75000"/>
                  </a:schemeClr>
                </a:solidFill>
                <a:latin typeface="Arial" panose="020B0604020202020204" pitchFamily="34" charset="0"/>
                <a:cs typeface="Arial" panose="020B0604020202020204" pitchFamily="34" charset="0"/>
              </a:rPr>
              <a:t>Don’t forget about PEP </a:t>
            </a:r>
            <a:r>
              <a:rPr lang="en-US" sz="2000" dirty="0">
                <a:solidFill>
                  <a:srgbClr val="002060"/>
                </a:solidFill>
                <a:latin typeface="Arial" panose="020B0604020202020204" pitchFamily="34" charset="0"/>
                <a:cs typeface="Arial" panose="020B0604020202020204" pitchFamily="34" charset="0"/>
              </a:rPr>
              <a:t>(post-exposure prophylaxis)! Clients requesting PrEP may actually be candidates for PEP. Train clinicians to screen appropriately for HIV exposure and refer for PEP services, if not offered at your site. </a:t>
            </a:r>
          </a:p>
          <a:p>
            <a:pPr marL="457200" lvl="1" indent="0">
              <a:buNone/>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99872" y="209677"/>
            <a:ext cx="10515600" cy="1325563"/>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Lessons Learned</a:t>
            </a:r>
          </a:p>
        </p:txBody>
      </p:sp>
    </p:spTree>
    <p:extLst>
      <p:ext uri="{BB962C8B-B14F-4D97-AF65-F5344CB8AC3E}">
        <p14:creationId xmlns:p14="http://schemas.microsoft.com/office/powerpoint/2010/main" val="95808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E6C89D-9CF7-4B6E-9E92-C0823A9CFF1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055949"/>
            <a:ext cx="2558143" cy="920681"/>
          </a:xfrm>
          <a:prstGeom prst="rect">
            <a:avLst/>
          </a:prstGeom>
        </p:spPr>
      </p:pic>
      <p:pic>
        <p:nvPicPr>
          <p:cNvPr id="9" name="Picture 8" descr="Screenshot of a brochure for PrEP services with two women talking">
            <a:extLst>
              <a:ext uri="{FF2B5EF4-FFF2-40B4-BE49-F238E27FC236}">
                <a16:creationId xmlns:a16="http://schemas.microsoft.com/office/drawing/2014/main" id="{55298545-EE24-4B74-9828-443AAC762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715" y="1517446"/>
            <a:ext cx="6639099" cy="4459184"/>
          </a:xfrm>
          <a:prstGeom prst="rect">
            <a:avLst/>
          </a:prstGeom>
        </p:spPr>
      </p:pic>
      <p:sp>
        <p:nvSpPr>
          <p:cNvPr id="3" name="Content Placeholder 2"/>
          <p:cNvSpPr>
            <a:spLocks noGrp="1"/>
          </p:cNvSpPr>
          <p:nvPr>
            <p:ph idx="1"/>
          </p:nvPr>
        </p:nvSpPr>
        <p:spPr>
          <a:xfrm>
            <a:off x="749808" y="1690688"/>
            <a:ext cx="4178452" cy="2960131"/>
          </a:xfrm>
        </p:spPr>
        <p:txBody>
          <a:bodyPr>
            <a:normAutofit/>
          </a:bodyPr>
          <a:lstStyle/>
          <a:p>
            <a:pPr marL="0" indent="0">
              <a:buNone/>
            </a:pPr>
            <a:r>
              <a:rPr lang="en-US" sz="2400" dirty="0">
                <a:solidFill>
                  <a:srgbClr val="002060"/>
                </a:solidFill>
                <a:latin typeface="Arial" panose="020B0604020202020204" pitchFamily="34" charset="0"/>
                <a:cs typeface="Arial" panose="020B0604020202020204" pitchFamily="34" charset="0"/>
              </a:rPr>
              <a:t>Emily D. Finley, MPH</a:t>
            </a:r>
          </a:p>
          <a:p>
            <a:pPr marL="0" indent="0">
              <a:buNone/>
            </a:pPr>
            <a:r>
              <a:rPr lang="en-US" sz="2400" dirty="0">
                <a:solidFill>
                  <a:srgbClr val="002060"/>
                </a:solidFill>
                <a:latin typeface="Arial" panose="020B0604020202020204" pitchFamily="34" charset="0"/>
                <a:cs typeface="Arial" panose="020B0604020202020204" pitchFamily="34" charset="0"/>
              </a:rPr>
              <a:t>Drexel Women’s Care Center</a:t>
            </a:r>
          </a:p>
          <a:p>
            <a:pPr marL="0" indent="0">
              <a:buNone/>
            </a:pPr>
            <a:r>
              <a:rPr lang="en-US" sz="2400" dirty="0">
                <a:solidFill>
                  <a:srgbClr val="002060"/>
                </a:solidFill>
                <a:latin typeface="Arial" panose="020B0604020202020204" pitchFamily="34" charset="0"/>
                <a:cs typeface="Arial" panose="020B0604020202020204" pitchFamily="34" charset="0"/>
              </a:rPr>
              <a:t>1427 Vine Street, 5</a:t>
            </a:r>
            <a:r>
              <a:rPr lang="en-US" sz="2400" baseline="30000" dirty="0">
                <a:solidFill>
                  <a:srgbClr val="002060"/>
                </a:solidFill>
                <a:latin typeface="Arial" panose="020B0604020202020204" pitchFamily="34" charset="0"/>
                <a:cs typeface="Arial" panose="020B0604020202020204" pitchFamily="34" charset="0"/>
              </a:rPr>
              <a:t>th</a:t>
            </a:r>
            <a:r>
              <a:rPr lang="en-US" sz="2400" dirty="0">
                <a:solidFill>
                  <a:srgbClr val="002060"/>
                </a:solidFill>
                <a:latin typeface="Arial" panose="020B0604020202020204" pitchFamily="34" charset="0"/>
                <a:cs typeface="Arial" panose="020B0604020202020204" pitchFamily="34" charset="0"/>
              </a:rPr>
              <a:t> Floor</a:t>
            </a:r>
          </a:p>
          <a:p>
            <a:pPr marL="0" indent="0">
              <a:buNone/>
            </a:pPr>
            <a:r>
              <a:rPr lang="en-US" sz="2400" dirty="0">
                <a:solidFill>
                  <a:srgbClr val="002060"/>
                </a:solidFill>
                <a:latin typeface="Arial" panose="020B0604020202020204" pitchFamily="34" charset="0"/>
                <a:cs typeface="Arial" panose="020B0604020202020204" pitchFamily="34" charset="0"/>
              </a:rPr>
              <a:t>Philadelphia, PA 19102</a:t>
            </a:r>
          </a:p>
          <a:p>
            <a:pPr marL="0" indent="0">
              <a:buNone/>
            </a:pPr>
            <a:r>
              <a:rPr lang="en-US" sz="2400" dirty="0">
                <a:solidFill>
                  <a:srgbClr val="002060"/>
                </a:solidFill>
                <a:latin typeface="Arial" panose="020B0604020202020204" pitchFamily="34" charset="0"/>
                <a:cs typeface="Arial" panose="020B0604020202020204" pitchFamily="34" charset="0"/>
              </a:rPr>
              <a:t>Tel: 267-507-6623</a:t>
            </a:r>
          </a:p>
          <a:p>
            <a:pPr marL="0" indent="0">
              <a:buNone/>
            </a:pPr>
            <a:r>
              <a:rPr lang="en-US" sz="2400" dirty="0">
                <a:solidFill>
                  <a:srgbClr val="002060"/>
                </a:solidFill>
                <a:latin typeface="Arial" panose="020B0604020202020204" pitchFamily="34" charset="0"/>
                <a:cs typeface="Arial" panose="020B0604020202020204" pitchFamily="34" charset="0"/>
              </a:rPr>
              <a:t>Email: </a:t>
            </a:r>
            <a:r>
              <a:rPr lang="en-US" sz="2400" dirty="0">
                <a:solidFill>
                  <a:srgbClr val="002060"/>
                </a:solidFill>
                <a:latin typeface="Arial" panose="020B0604020202020204" pitchFamily="34" charset="0"/>
                <a:cs typeface="Arial" panose="020B0604020202020204" pitchFamily="34" charset="0"/>
                <a:hlinkClick r:id="rId5"/>
              </a:rPr>
              <a:t>edf37@drexel.edu</a:t>
            </a:r>
            <a:r>
              <a:rPr lang="en-US" sz="2400" dirty="0">
                <a:solidFill>
                  <a:srgbClr val="002060"/>
                </a:solidFill>
                <a:latin typeface="Arial" panose="020B0604020202020204" pitchFamily="34" charset="0"/>
                <a:cs typeface="Arial" panose="020B0604020202020204" pitchFamily="34" charset="0"/>
              </a:rPr>
              <a:t> </a:t>
            </a:r>
          </a:p>
        </p:txBody>
      </p:sp>
      <p:sp>
        <p:nvSpPr>
          <p:cNvPr id="2" name="Title 1"/>
          <p:cNvSpPr>
            <a:spLocks noGrp="1"/>
          </p:cNvSpPr>
          <p:nvPr>
            <p:ph type="title"/>
          </p:nvPr>
        </p:nvSpPr>
        <p:spPr/>
        <p:txBody>
          <a:bodyPr/>
          <a:lstStyle/>
          <a:p>
            <a:r>
              <a:rPr lang="en-US" i="1" dirty="0">
                <a:solidFill>
                  <a:srgbClr val="002060"/>
                </a:solidFill>
                <a:latin typeface="Arial" panose="020B0604020202020204" pitchFamily="34" charset="0"/>
                <a:cs typeface="Arial" panose="020B0604020202020204" pitchFamily="34" charset="0"/>
              </a:rPr>
              <a:t>Thank you!</a:t>
            </a:r>
            <a:r>
              <a:rPr lang="en-US"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2007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Family Planning Provider PrEP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40" y="1045087"/>
            <a:ext cx="4236862" cy="4788146"/>
          </a:xfrm>
          <a:prstGeom prst="rect">
            <a:avLst/>
          </a:prstGeom>
          <a:ln>
            <a:solidFill>
              <a:schemeClr val="bg2">
                <a:lumMod val="25000"/>
              </a:schemeClr>
            </a:solidFill>
          </a:ln>
        </p:spPr>
      </p:pic>
      <p:pic>
        <p:nvPicPr>
          <p:cNvPr id="5" name="Picture 4" descr="Screenshot of the Decision-Making Guide for the Provision of PrEP Servi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392" y="1045087"/>
            <a:ext cx="4006309" cy="4788146"/>
          </a:xfrm>
          <a:prstGeom prst="rect">
            <a:avLst/>
          </a:prstGeom>
          <a:ln>
            <a:solidFill>
              <a:schemeClr val="bg2">
                <a:lumMod val="25000"/>
              </a:schemeClr>
            </a:solidFill>
          </a:ln>
        </p:spPr>
      </p:pic>
      <p:sp>
        <p:nvSpPr>
          <p:cNvPr id="2" name="Title 1"/>
          <p:cNvSpPr>
            <a:spLocks noGrp="1"/>
          </p:cNvSpPr>
          <p:nvPr>
            <p:ph type="title"/>
          </p:nvPr>
        </p:nvSpPr>
        <p:spPr/>
        <p:txBody>
          <a:bodyPr/>
          <a:lstStyle/>
          <a:p>
            <a:r>
              <a:rPr lang="en-US" dirty="0"/>
              <a:t>New Family Planning-Specific PrEP Resources</a:t>
            </a:r>
          </a:p>
        </p:txBody>
      </p:sp>
    </p:spTree>
    <p:extLst>
      <p:ext uri="{BB962C8B-B14F-4D97-AF65-F5344CB8AC3E}">
        <p14:creationId xmlns:p14="http://schemas.microsoft.com/office/powerpoint/2010/main" val="2161882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the Decision-Making Guide for the Provision of PrEP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981" y="1424694"/>
            <a:ext cx="3347987" cy="4346186"/>
          </a:xfrm>
          <a:prstGeom prst="rect">
            <a:avLst/>
          </a:prstGeom>
          <a:ln>
            <a:solidFill>
              <a:schemeClr val="bg2">
                <a:lumMod val="25000"/>
              </a:schemeClr>
            </a:solidFill>
          </a:ln>
        </p:spPr>
      </p:pic>
      <p:sp>
        <p:nvSpPr>
          <p:cNvPr id="3" name="Content Placeholder 2">
            <a:extLst>
              <a:ext uri="{FF2B5EF4-FFF2-40B4-BE49-F238E27FC236}">
                <a16:creationId xmlns:a16="http://schemas.microsoft.com/office/drawing/2014/main" id="{7BBF5E8C-D274-4A19-94CA-91B652FEF080}"/>
              </a:ext>
            </a:extLst>
          </p:cNvPr>
          <p:cNvSpPr>
            <a:spLocks noGrp="1"/>
          </p:cNvSpPr>
          <p:nvPr>
            <p:ph idx="1"/>
          </p:nvPr>
        </p:nvSpPr>
        <p:spPr>
          <a:xfrm>
            <a:off x="609600" y="1344816"/>
            <a:ext cx="7677752" cy="4368799"/>
          </a:xfrm>
        </p:spPr>
        <p:txBody>
          <a:bodyPr vert="horz" lIns="91440" tIns="45720" rIns="91440" bIns="45720" rtlCol="0" anchor="t">
            <a:normAutofit/>
          </a:bodyPr>
          <a:lstStyle/>
          <a:p>
            <a:pPr marL="0" indent="0">
              <a:buNone/>
            </a:pPr>
            <a:r>
              <a:rPr lang="en-US" sz="2000" dirty="0"/>
              <a:t>OPA published the </a:t>
            </a:r>
            <a:r>
              <a:rPr lang="en-US" sz="2000" b="1" dirty="0"/>
              <a:t>Decision-Making Guide for the Provision of PrEP Services</a:t>
            </a:r>
            <a:r>
              <a:rPr lang="en-US" sz="2000" dirty="0"/>
              <a:t>,</a:t>
            </a:r>
            <a:r>
              <a:rPr lang="en-US" sz="2000" b="1" dirty="0"/>
              <a:t> </a:t>
            </a:r>
            <a:r>
              <a:rPr lang="en-US" sz="2000" dirty="0"/>
              <a:t>a new resource to help Title X family planning service sites make evidence-informed decisions about their role in assuring access to PrEP for HIV prevention services in their communities.</a:t>
            </a:r>
            <a:br>
              <a:rPr lang="en-US" sz="2000" dirty="0"/>
            </a:br>
            <a:endParaRPr lang="en-US" sz="2000" b="1" dirty="0"/>
          </a:p>
          <a:p>
            <a:pPr marL="456565" indent="-456565"/>
            <a:r>
              <a:rPr lang="en-US" sz="1800" dirty="0"/>
              <a:t>The development of this guide involved a thorough analysis of peer-reviewed literature on PrEP implementation, key informant interviews with family planning clinic administrators, and the convening of a Technical Expert Panel. </a:t>
            </a:r>
            <a:br>
              <a:rPr lang="en-US" sz="1800" dirty="0"/>
            </a:br>
            <a:endParaRPr lang="en-US" sz="1800" dirty="0">
              <a:cs typeface="Arial"/>
            </a:endParaRPr>
          </a:p>
          <a:p>
            <a:pPr marL="456565" indent="-456565"/>
            <a:r>
              <a:rPr lang="en-US" sz="1800" dirty="0"/>
              <a:t>While developed to inform PrEP decision-making in Title X-funded organizations, it may also be applicable for other settings where family planning services are offered.</a:t>
            </a:r>
            <a:endParaRPr lang="en-US" sz="1800" dirty="0">
              <a:cs typeface="Arial"/>
            </a:endParaRPr>
          </a:p>
        </p:txBody>
      </p:sp>
      <p:sp>
        <p:nvSpPr>
          <p:cNvPr id="2" name="Title 1">
            <a:extLst>
              <a:ext uri="{FF2B5EF4-FFF2-40B4-BE49-F238E27FC236}">
                <a16:creationId xmlns:a16="http://schemas.microsoft.com/office/drawing/2014/main" id="{BBB7C5AF-7B75-436D-9B60-8471E30584AF}"/>
              </a:ext>
            </a:extLst>
          </p:cNvPr>
          <p:cNvSpPr>
            <a:spLocks noGrp="1"/>
          </p:cNvSpPr>
          <p:nvPr>
            <p:ph type="title"/>
          </p:nvPr>
        </p:nvSpPr>
        <p:spPr/>
        <p:txBody>
          <a:bodyPr/>
          <a:lstStyle/>
          <a:p>
            <a:r>
              <a:rPr lang="en-US" dirty="0"/>
              <a:t>Decision-Making Guide for the Provision Of PrEP Services</a:t>
            </a:r>
          </a:p>
        </p:txBody>
      </p:sp>
    </p:spTree>
    <p:extLst>
      <p:ext uri="{BB962C8B-B14F-4D97-AF65-F5344CB8AC3E}">
        <p14:creationId xmlns:p14="http://schemas.microsoft.com/office/powerpoint/2010/main" val="367585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wheel image of the 4 key decision-making factors">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947" y="1320800"/>
            <a:ext cx="4508016" cy="3998007"/>
          </a:xfrm>
          <a:prstGeom prst="rect">
            <a:avLst/>
          </a:prstGeom>
        </p:spPr>
      </p:pic>
      <p:sp>
        <p:nvSpPr>
          <p:cNvPr id="3" name="Content Placeholder 2"/>
          <p:cNvSpPr>
            <a:spLocks noGrp="1"/>
          </p:cNvSpPr>
          <p:nvPr>
            <p:ph idx="1"/>
          </p:nvPr>
        </p:nvSpPr>
        <p:spPr>
          <a:xfrm>
            <a:off x="609600" y="1320800"/>
            <a:ext cx="6609347" cy="4368799"/>
          </a:xfrm>
        </p:spPr>
        <p:txBody>
          <a:bodyPr vert="horz" lIns="91440" tIns="45720" rIns="91440" bIns="45720" rtlCol="0" anchor="t">
            <a:normAutofit/>
          </a:bodyPr>
          <a:lstStyle/>
          <a:p>
            <a:pPr marL="456565" indent="-456565"/>
            <a:r>
              <a:rPr lang="en-US" dirty="0"/>
              <a:t>The guide describes the key decision-making factors for PrEP services:</a:t>
            </a:r>
          </a:p>
          <a:p>
            <a:pPr marL="989965" lvl="1" indent="-380365"/>
            <a:r>
              <a:rPr lang="en-US" b="1" dirty="0"/>
              <a:t>PrEP Programs and Partnerships: </a:t>
            </a:r>
            <a:r>
              <a:rPr lang="en-US" dirty="0"/>
              <a:t>Assessing existing programs and organizational partners in the service area.</a:t>
            </a:r>
            <a:endParaRPr lang="en-US" b="1" dirty="0">
              <a:cs typeface="Arial"/>
            </a:endParaRPr>
          </a:p>
          <a:p>
            <a:pPr marL="989965" lvl="1" indent="-380365"/>
            <a:r>
              <a:rPr lang="en-US" b="1" dirty="0"/>
              <a:t>Service Capacity: </a:t>
            </a:r>
            <a:r>
              <a:rPr lang="en-US" dirty="0"/>
              <a:t>Examining capacity for offering PrEP services based on the site’s unique structural and functional qualities.</a:t>
            </a:r>
            <a:endParaRPr lang="en-US" b="1" dirty="0">
              <a:cs typeface="Arial"/>
            </a:endParaRPr>
          </a:p>
          <a:p>
            <a:pPr marL="989965" lvl="1" indent="-380365"/>
            <a:r>
              <a:rPr lang="en-US" b="1" dirty="0"/>
              <a:t>Staff Readiness: </a:t>
            </a:r>
            <a:r>
              <a:rPr lang="en-US" dirty="0"/>
              <a:t>Identifying and understanding the level of readiness among leadership, clinicians and staff.</a:t>
            </a:r>
            <a:r>
              <a:rPr lang="en-US" b="1" dirty="0"/>
              <a:t> </a:t>
            </a:r>
            <a:endParaRPr lang="en-US" b="1" dirty="0">
              <a:cs typeface="Arial"/>
            </a:endParaRPr>
          </a:p>
          <a:p>
            <a:pPr marL="989965" lvl="1" indent="-380365"/>
            <a:r>
              <a:rPr lang="en-US" b="1" dirty="0"/>
              <a:t>Cost Assessment: </a:t>
            </a:r>
            <a:r>
              <a:rPr lang="en-US" dirty="0"/>
              <a:t>Understanding the cost of PrEP services for the client and the site.</a:t>
            </a:r>
            <a:endParaRPr lang="en-US" b="1" dirty="0">
              <a:cs typeface="Arial"/>
            </a:endParaRPr>
          </a:p>
          <a:p>
            <a:pPr marL="456565" indent="-456565"/>
            <a:endParaRPr lang="en-US" dirty="0">
              <a:cs typeface="Arial"/>
            </a:endParaRPr>
          </a:p>
        </p:txBody>
      </p:sp>
      <p:sp>
        <p:nvSpPr>
          <p:cNvPr id="2" name="Title 1"/>
          <p:cNvSpPr>
            <a:spLocks noGrp="1"/>
          </p:cNvSpPr>
          <p:nvPr>
            <p:ph type="title"/>
          </p:nvPr>
        </p:nvSpPr>
        <p:spPr/>
        <p:txBody>
          <a:bodyPr/>
          <a:lstStyle/>
          <a:p>
            <a:r>
              <a:rPr lang="en-US" dirty="0"/>
              <a:t>Overview of the Decision-Making Guide</a:t>
            </a:r>
          </a:p>
        </p:txBody>
      </p:sp>
    </p:spTree>
    <p:extLst>
      <p:ext uri="{BB962C8B-B14F-4D97-AF65-F5344CB8AC3E}">
        <p14:creationId xmlns:p14="http://schemas.microsoft.com/office/powerpoint/2010/main" val="423032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B7C5AF-7B75-436D-9B60-8471E30584AF}"/>
              </a:ext>
            </a:extLst>
          </p:cNvPr>
          <p:cNvSpPr txBox="1">
            <a:spLocks/>
          </p:cNvSpPr>
          <p:nvPr/>
        </p:nvSpPr>
        <p:spPr>
          <a:xfrm>
            <a:off x="655782" y="140854"/>
            <a:ext cx="10972800" cy="1143000"/>
          </a:xfrm>
          <a:prstGeom prst="rect">
            <a:avLst/>
          </a:prstGeom>
        </p:spPr>
        <p:txBody>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endParaRPr lang="en-US" dirty="0"/>
          </a:p>
        </p:txBody>
      </p:sp>
      <p:pic>
        <p:nvPicPr>
          <p:cNvPr id="5" name="Picture 4" descr="Screenshot of page 1 of the Decision-Making Guide for the Provision of PrEP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147" y="840509"/>
            <a:ext cx="4177810" cy="4953068"/>
          </a:xfrm>
          <a:prstGeom prst="rect">
            <a:avLst/>
          </a:prstGeom>
          <a:ln>
            <a:solidFill>
              <a:srgbClr val="002060"/>
            </a:solidFill>
          </a:ln>
        </p:spPr>
      </p:pic>
      <p:pic>
        <p:nvPicPr>
          <p:cNvPr id="4" name="Picture 3" descr="Screenshot of page 2 of the Decision-Making Guide for the Provision of PrEP Services">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6731" y="840509"/>
            <a:ext cx="4333159" cy="4953068"/>
          </a:xfrm>
          <a:prstGeom prst="rect">
            <a:avLst/>
          </a:prstGeom>
          <a:ln>
            <a:solidFill>
              <a:srgbClr val="00277E"/>
            </a:solidFill>
          </a:ln>
        </p:spPr>
      </p:pic>
      <p:sp>
        <p:nvSpPr>
          <p:cNvPr id="10" name="Title 9"/>
          <p:cNvSpPr>
            <a:spLocks noGrp="1"/>
          </p:cNvSpPr>
          <p:nvPr>
            <p:ph type="title"/>
          </p:nvPr>
        </p:nvSpPr>
        <p:spPr>
          <a:xfrm>
            <a:off x="1268503" y="-77693"/>
            <a:ext cx="10972800" cy="1143000"/>
          </a:xfrm>
        </p:spPr>
        <p:txBody>
          <a:bodyPr/>
          <a:lstStyle/>
          <a:p>
            <a:r>
              <a:rPr lang="en-US" dirty="0"/>
              <a:t>Decision-Making Guide for the Provision of PrEP Services</a:t>
            </a:r>
          </a:p>
        </p:txBody>
      </p:sp>
    </p:spTree>
    <p:extLst>
      <p:ext uri="{BB962C8B-B14F-4D97-AF65-F5344CB8AC3E}">
        <p14:creationId xmlns:p14="http://schemas.microsoft.com/office/powerpoint/2010/main" val="468750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D8E7A9-69D7-4385-871A-405FF8261479}"/>
              </a:ext>
            </a:extLst>
          </p:cNvPr>
          <p:cNvSpPr>
            <a:spLocks noGrp="1"/>
          </p:cNvSpPr>
          <p:nvPr>
            <p:ph idx="1"/>
          </p:nvPr>
        </p:nvSpPr>
        <p:spPr>
          <a:xfrm>
            <a:off x="7903260" y="1498601"/>
            <a:ext cx="3679139" cy="4368799"/>
          </a:xfrm>
        </p:spPr>
        <p:txBody>
          <a:bodyPr>
            <a:normAutofit/>
          </a:bodyPr>
          <a:lstStyle/>
          <a:p>
            <a:pPr marL="0" indent="0" algn="ctr">
              <a:buNone/>
            </a:pPr>
            <a:r>
              <a:rPr lang="en-US" dirty="0"/>
              <a:t>The Decision-Making Guide is accompanied by a </a:t>
            </a:r>
            <a:r>
              <a:rPr lang="en-US" b="1" dirty="0"/>
              <a:t>self-assessment checklist </a:t>
            </a:r>
            <a:r>
              <a:rPr lang="en-US" dirty="0"/>
              <a:t>to help Title X sites determine the appropriate level of PrEP service provision for their site.</a:t>
            </a:r>
          </a:p>
          <a:p>
            <a:pPr algn="ctr"/>
            <a:endParaRPr lang="en-US" dirty="0"/>
          </a:p>
        </p:txBody>
      </p:sp>
      <p:pic>
        <p:nvPicPr>
          <p:cNvPr id="12" name="Picture 11" descr="Organizational assessment checklist for Title X sites to decide on the appropriate level of PrEP services">
            <a:extLst>
              <a:ext uri="{FF2B5EF4-FFF2-40B4-BE49-F238E27FC236}">
                <a16:creationId xmlns:a16="http://schemas.microsoft.com/office/drawing/2014/main" id="{BD241F2C-7E5F-4CE7-B646-3E6B3A571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1268583"/>
            <a:ext cx="7293660" cy="4070333"/>
          </a:xfrm>
          <a:prstGeom prst="rect">
            <a:avLst/>
          </a:prstGeom>
        </p:spPr>
      </p:pic>
      <p:sp>
        <p:nvSpPr>
          <p:cNvPr id="2" name="Title 1">
            <a:extLst>
              <a:ext uri="{FF2B5EF4-FFF2-40B4-BE49-F238E27FC236}">
                <a16:creationId xmlns:a16="http://schemas.microsoft.com/office/drawing/2014/main" id="{8D33C36E-59E7-4592-A3AF-262BEAD64A31}"/>
              </a:ext>
            </a:extLst>
          </p:cNvPr>
          <p:cNvSpPr>
            <a:spLocks noGrp="1"/>
          </p:cNvSpPr>
          <p:nvPr>
            <p:ph type="title"/>
          </p:nvPr>
        </p:nvSpPr>
        <p:spPr/>
        <p:txBody>
          <a:bodyPr/>
          <a:lstStyle/>
          <a:p>
            <a:r>
              <a:rPr lang="en-US" dirty="0"/>
              <a:t>Decision-Making Checklist</a:t>
            </a:r>
          </a:p>
        </p:txBody>
      </p:sp>
    </p:spTree>
    <p:extLst>
      <p:ext uri="{BB962C8B-B14F-4D97-AF65-F5344CB8AC3E}">
        <p14:creationId xmlns:p14="http://schemas.microsoft.com/office/powerpoint/2010/main" val="350506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7DFE-E63A-466D-B0C8-085D9B3D7FA1}"/>
              </a:ext>
            </a:extLst>
          </p:cNvPr>
          <p:cNvSpPr>
            <a:spLocks noGrp="1"/>
          </p:cNvSpPr>
          <p:nvPr>
            <p:ph type="title"/>
          </p:nvPr>
        </p:nvSpPr>
        <p:spPr/>
        <p:txBody>
          <a:bodyPr/>
          <a:lstStyle/>
          <a:p>
            <a:r>
              <a:rPr lang="en-US" dirty="0"/>
              <a:t>Office of Population Affairs</a:t>
            </a:r>
          </a:p>
        </p:txBody>
      </p:sp>
      <p:sp>
        <p:nvSpPr>
          <p:cNvPr id="3" name="Content Placeholder 2">
            <a:extLst>
              <a:ext uri="{FF2B5EF4-FFF2-40B4-BE49-F238E27FC236}">
                <a16:creationId xmlns:a16="http://schemas.microsoft.com/office/drawing/2014/main" id="{D395C027-2E27-43CD-B502-4F05D08DD5B5}"/>
              </a:ext>
            </a:extLst>
          </p:cNvPr>
          <p:cNvSpPr>
            <a:spLocks noGrp="1"/>
          </p:cNvSpPr>
          <p:nvPr>
            <p:ph idx="1"/>
          </p:nvPr>
        </p:nvSpPr>
        <p:spPr/>
        <p:txBody>
          <a:bodyPr/>
          <a:lstStyle/>
          <a:p>
            <a:r>
              <a:rPr lang="en-US" dirty="0"/>
              <a:t>The Office of Population Affairs (OPA) administers the Title X program and advises the Secretary and Assistant Secretary for Health on a wide range of reproductive health topics, including adolescent pregnancy, family planning, and sterilization, and other population issues.</a:t>
            </a:r>
          </a:p>
          <a:p>
            <a:endParaRPr lang="en-US" dirty="0"/>
          </a:p>
          <a:p>
            <a:r>
              <a:rPr lang="en-US" dirty="0"/>
              <a:t>Title X is the only federal program dedicated solely to the provision of family planning and related preventive services.</a:t>
            </a:r>
          </a:p>
          <a:p>
            <a:endParaRPr lang="en-US" dirty="0"/>
          </a:p>
        </p:txBody>
      </p:sp>
    </p:spTree>
    <p:extLst>
      <p:ext uri="{BB962C8B-B14F-4D97-AF65-F5344CB8AC3E}">
        <p14:creationId xmlns:p14="http://schemas.microsoft.com/office/powerpoint/2010/main" val="3768409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F82A19-A0B1-4DC4-B414-6CA1F9E08937}"/>
              </a:ext>
            </a:extLst>
          </p:cNvPr>
          <p:cNvSpPr>
            <a:spLocks noGrp="1"/>
          </p:cNvSpPr>
          <p:nvPr>
            <p:ph idx="1"/>
          </p:nvPr>
        </p:nvSpPr>
        <p:spPr>
          <a:xfrm>
            <a:off x="609600" y="3315855"/>
            <a:ext cx="10972800" cy="2551545"/>
          </a:xfrm>
        </p:spPr>
        <p:txBody>
          <a:bodyPr>
            <a:normAutofit/>
          </a:bodyPr>
          <a:lstStyle/>
          <a:p>
            <a:pPr marL="0" indent="0">
              <a:spcBef>
                <a:spcPts val="600"/>
              </a:spcBef>
              <a:spcAft>
                <a:spcPts val="600"/>
              </a:spcAft>
              <a:buNone/>
            </a:pPr>
            <a:r>
              <a:rPr lang="en-US" sz="2000" dirty="0"/>
              <a:t>The Decision-Making Guide is accompanied by an </a:t>
            </a:r>
            <a:r>
              <a:rPr lang="en-US" sz="2000" b="1" dirty="0"/>
              <a:t>organizational assessment tool </a:t>
            </a:r>
            <a:r>
              <a:rPr lang="en-US" sz="2000" dirty="0"/>
              <a:t>to help Title X sites determine the appropriate level of PrEP service provision for their site, by considering</a:t>
            </a:r>
            <a:r>
              <a:rPr lang="en-US" sz="2000" dirty="0">
                <a:solidFill>
                  <a:prstClr val="black"/>
                </a:solidFill>
                <a:ea typeface="Times New Roman" panose="02020603050405020304" pitchFamily="18" charset="0"/>
                <a:cs typeface="Times New Roman" panose="02020603050405020304" pitchFamily="18" charset="0"/>
              </a:rPr>
              <a:t>:</a:t>
            </a:r>
            <a:endParaRPr lang="en-US" sz="1100" dirty="0">
              <a:solidFill>
                <a:prstClr val="black"/>
              </a:solidFill>
              <a:ea typeface="Times New Roman" panose="02020603050405020304" pitchFamily="18" charset="0"/>
              <a:cs typeface="Times New Roman" panose="02020603050405020304" pitchFamily="18" charset="0"/>
            </a:endParaRPr>
          </a:p>
          <a:p>
            <a:pPr marL="1066784" lvl="1" indent="-457200">
              <a:spcBef>
                <a:spcPts val="600"/>
              </a:spcBef>
              <a:spcAft>
                <a:spcPts val="600"/>
              </a:spcAft>
              <a:buFont typeface="+mj-lt"/>
              <a:buAutoNum type="arabicPeriod"/>
            </a:pPr>
            <a:r>
              <a:rPr lang="en-US" dirty="0"/>
              <a:t>Their </a:t>
            </a:r>
            <a:r>
              <a:rPr lang="en-US" b="1" dirty="0"/>
              <a:t>current level of PrEP service provision</a:t>
            </a:r>
            <a:r>
              <a:rPr lang="en-US" dirty="0"/>
              <a:t>, if any, and </a:t>
            </a:r>
          </a:p>
          <a:p>
            <a:pPr marL="1066784" lvl="1" indent="-457200">
              <a:spcBef>
                <a:spcPts val="600"/>
              </a:spcBef>
              <a:spcAft>
                <a:spcPts val="600"/>
              </a:spcAft>
              <a:buFont typeface="+mj-lt"/>
              <a:buAutoNum type="arabicPeriod"/>
            </a:pPr>
            <a:r>
              <a:rPr lang="en-US" dirty="0"/>
              <a:t>The </a:t>
            </a:r>
            <a:r>
              <a:rPr lang="en-US" b="1" dirty="0"/>
              <a:t>resources required to provide a level of service </a:t>
            </a:r>
            <a:r>
              <a:rPr lang="en-US" dirty="0"/>
              <a:t>that assures access to PrEP services in their communities. </a:t>
            </a:r>
          </a:p>
          <a:p>
            <a:endParaRPr lang="en-US" dirty="0"/>
          </a:p>
        </p:txBody>
      </p:sp>
      <p:pic>
        <p:nvPicPr>
          <p:cNvPr id="6" name="Picture 5" descr="1. PrEP Counseling, Risk Assessment, and Referral Services.&#10;2. PrEP Counseling, Risk Assessment, Prescription services and Referrals for Follow-up Services.&#10;3. Full Range of PrEP Services On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55" y="1502926"/>
            <a:ext cx="10058400" cy="1743947"/>
          </a:xfrm>
          <a:prstGeom prst="rect">
            <a:avLst/>
          </a:prstGeom>
        </p:spPr>
      </p:pic>
      <p:sp>
        <p:nvSpPr>
          <p:cNvPr id="2" name="Title 1">
            <a:extLst>
              <a:ext uri="{FF2B5EF4-FFF2-40B4-BE49-F238E27FC236}">
                <a16:creationId xmlns:a16="http://schemas.microsoft.com/office/drawing/2014/main" id="{9B48CF1C-5FD4-46F1-A27A-3E036817A836}"/>
              </a:ext>
            </a:extLst>
          </p:cNvPr>
          <p:cNvSpPr>
            <a:spLocks noGrp="1"/>
          </p:cNvSpPr>
          <p:nvPr>
            <p:ph type="title"/>
          </p:nvPr>
        </p:nvSpPr>
        <p:spPr/>
        <p:txBody>
          <a:bodyPr/>
          <a:lstStyle/>
          <a:p>
            <a:r>
              <a:rPr lang="en-US" dirty="0"/>
              <a:t>Tiers of PrEP Service Provision</a:t>
            </a:r>
          </a:p>
        </p:txBody>
      </p:sp>
    </p:spTree>
    <p:extLst>
      <p:ext uri="{BB962C8B-B14F-4D97-AF65-F5344CB8AC3E}">
        <p14:creationId xmlns:p14="http://schemas.microsoft.com/office/powerpoint/2010/main" val="269960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Decision-Making Guide for the Provision of PrEP services on the OPA web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812" y="1750348"/>
            <a:ext cx="6299692" cy="4108800"/>
          </a:xfrm>
          <a:prstGeom prst="rect">
            <a:avLst/>
          </a:prstGeom>
        </p:spPr>
      </p:pic>
      <p:sp>
        <p:nvSpPr>
          <p:cNvPr id="6" name="Content Placeholder 5"/>
          <p:cNvSpPr>
            <a:spLocks noGrp="1"/>
          </p:cNvSpPr>
          <p:nvPr>
            <p:ph idx="1"/>
          </p:nvPr>
        </p:nvSpPr>
        <p:spPr>
          <a:xfrm>
            <a:off x="609600" y="1320801"/>
            <a:ext cx="10972800" cy="429548"/>
          </a:xfrm>
        </p:spPr>
        <p:txBody>
          <a:bodyPr/>
          <a:lstStyle/>
          <a:p>
            <a:pPr marL="0" indent="0" algn="ctr">
              <a:buNone/>
            </a:pPr>
            <a:r>
              <a:rPr lang="en-US" sz="2000" b="1" dirty="0"/>
              <a:t>visit: </a:t>
            </a:r>
            <a:r>
              <a:rPr lang="en-US" sz="2000" b="1" i="1" dirty="0">
                <a:ea typeface="+mj-ea"/>
                <a:cs typeface="+mj-cs"/>
                <a:hlinkClick r:id="rId4"/>
              </a:rPr>
              <a:t>https://www.hhs.gov/opa/reproductive-health/hiv-and-staying-healthy/index.html</a:t>
            </a:r>
            <a:endParaRPr lang="en-US" sz="2000" dirty="0"/>
          </a:p>
        </p:txBody>
      </p:sp>
      <p:sp>
        <p:nvSpPr>
          <p:cNvPr id="2" name="Title 1"/>
          <p:cNvSpPr>
            <a:spLocks noGrp="1"/>
          </p:cNvSpPr>
          <p:nvPr>
            <p:ph type="title"/>
          </p:nvPr>
        </p:nvSpPr>
        <p:spPr/>
        <p:txBody>
          <a:bodyPr>
            <a:normAutofit/>
          </a:bodyPr>
          <a:lstStyle/>
          <a:p>
            <a:pPr algn="ctr"/>
            <a:r>
              <a:rPr lang="en-US" dirty="0"/>
              <a:t>To view the </a:t>
            </a:r>
            <a:br>
              <a:rPr lang="en-US" dirty="0"/>
            </a:br>
            <a:r>
              <a:rPr lang="en-US" dirty="0"/>
              <a:t>Decision-Making Guide for the Provision of PrEP Services</a:t>
            </a:r>
            <a:r>
              <a:rPr lang="en-US" sz="3200" dirty="0"/>
              <a:t>, </a:t>
            </a:r>
            <a:endParaRPr lang="en-US" dirty="0"/>
          </a:p>
        </p:txBody>
      </p:sp>
    </p:spTree>
    <p:extLst>
      <p:ext uri="{BB962C8B-B14F-4D97-AF65-F5344CB8AC3E}">
        <p14:creationId xmlns:p14="http://schemas.microsoft.com/office/powerpoint/2010/main" val="2222100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2860" y="2878653"/>
            <a:ext cx="8596745" cy="1470025"/>
          </a:xfrm>
        </p:spPr>
        <p:txBody>
          <a:bodyPr>
            <a:noAutofit/>
          </a:bodyPr>
          <a:lstStyle/>
          <a:p>
            <a:r>
              <a:rPr lang="en-US" sz="3600" b="1" dirty="0">
                <a:latin typeface="Arial" panose="020B0604020202020204" pitchFamily="34" charset="0"/>
                <a:cs typeface="Arial" panose="020B0604020202020204" pitchFamily="34" charset="0"/>
              </a:rPr>
              <a:t>PrEP for Family Planning Providers: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The Development of a Toolkit</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736032" y="4348678"/>
            <a:ext cx="7010400" cy="1374775"/>
          </a:xfrm>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Shannon Weber, Jacki Witt, Kimberly Carlson, Jonathan Fuchs, Yamini Oseguera-Bhatnagar, Dominika Seidman. </a:t>
            </a:r>
          </a:p>
        </p:txBody>
      </p:sp>
    </p:spTree>
    <p:extLst>
      <p:ext uri="{BB962C8B-B14F-4D97-AF65-F5344CB8AC3E}">
        <p14:creationId xmlns:p14="http://schemas.microsoft.com/office/powerpoint/2010/main" val="1689017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icture of an Intrauterine Device">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64487" y="3329161"/>
            <a:ext cx="4154311" cy="2336800"/>
          </a:xfrm>
          <a:prstGeom prst="rect">
            <a:avLst/>
          </a:prstGeom>
        </p:spPr>
      </p:pic>
      <p:sp>
        <p:nvSpPr>
          <p:cNvPr id="3" name="Content Placeholder 2"/>
          <p:cNvSpPr>
            <a:spLocks noGrp="1"/>
          </p:cNvSpPr>
          <p:nvPr>
            <p:ph idx="1"/>
          </p:nvPr>
        </p:nvSpPr>
        <p:spPr>
          <a:xfrm>
            <a:off x="406400" y="1367679"/>
            <a:ext cx="11512397" cy="4265811"/>
          </a:xfrm>
        </p:spPr>
        <p:txBody>
          <a:bodyPr>
            <a:normAutofit/>
          </a:bodyPr>
          <a:lstStyle/>
          <a:p>
            <a:r>
              <a:rPr lang="en-US" sz="2200" dirty="0">
                <a:latin typeface="Arial" panose="020B0604020202020204" pitchFamily="34" charset="0"/>
                <a:cs typeface="Arial" panose="020B0604020202020204" pitchFamily="34" charset="0"/>
              </a:rPr>
              <a:t>Women are diverse and have a variety of needs </a:t>
            </a:r>
            <a:r>
              <a:rPr lang="mr-IN" sz="2200" dirty="0">
                <a:latin typeface="Arial" panose="020B0604020202020204" pitchFamily="34" charset="0"/>
                <a:cs typeface="Arial Rounded MT Bold"/>
              </a:rPr>
              <a:t>–</a:t>
            </a:r>
            <a:r>
              <a:rPr lang="en-US" sz="2200" dirty="0">
                <a:latin typeface="Arial" panose="020B0604020202020204" pitchFamily="34" charset="0"/>
                <a:cs typeface="Arial" panose="020B0604020202020204" pitchFamily="34" charset="0"/>
              </a:rPr>
              <a:t> we must meet women where they are.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In focus groups women expressed that family planning clinics were one of the best places to receive information about PrEP.</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40% of women access reproductive health care only,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making family planning clinics a logical and efficient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location for offering PrEP to women.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09600" y="224679"/>
            <a:ext cx="10972800" cy="1143000"/>
          </a:xfrm>
        </p:spPr>
        <p:txBody>
          <a:bodyPr>
            <a:normAutofit/>
          </a:bodyPr>
          <a:lstStyle/>
          <a:p>
            <a:r>
              <a:rPr lang="en-US" b="1" dirty="0">
                <a:solidFill>
                  <a:srgbClr val="D84465"/>
                </a:solidFill>
                <a:latin typeface="Arial" panose="020B0604020202020204" pitchFamily="34" charset="0"/>
                <a:cs typeface="Arial" panose="020B0604020202020204" pitchFamily="34" charset="0"/>
              </a:rPr>
              <a:t>Why Family Planning Clinics?</a:t>
            </a:r>
          </a:p>
        </p:txBody>
      </p:sp>
    </p:spTree>
    <p:extLst>
      <p:ext uri="{BB962C8B-B14F-4D97-AF65-F5344CB8AC3E}">
        <p14:creationId xmlns:p14="http://schemas.microsoft.com/office/powerpoint/2010/main" val="394175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p:nvPr/>
        </p:nvSpPr>
        <p:spPr>
          <a:xfrm>
            <a:off x="7936346" y="5364164"/>
            <a:ext cx="4377267" cy="415498"/>
          </a:xfrm>
          <a:prstGeom prst="rect">
            <a:avLst/>
          </a:prstGeom>
          <a:noFill/>
        </p:spPr>
        <p:txBody>
          <a:bodyPr wrap="square" rtlCol="0">
            <a:spAutoFit/>
          </a:bodyPr>
          <a:lstStyle/>
          <a:p>
            <a:r>
              <a:rPr lang="en-US" sz="700" dirty="0">
                <a:solidFill>
                  <a:prstClr val="black"/>
                </a:solidFill>
              </a:rPr>
              <a:t>Source: Seidman Dominika, et al, United States family planning providers’ knowledge of and attitudes towards pre-exposure prophylaxis for HIV prevention: A national survey, Contraception (2016), doi: 10.1016/j.contraception.2015.12.018</a:t>
            </a:r>
          </a:p>
        </p:txBody>
      </p:sp>
      <p:graphicFrame>
        <p:nvGraphicFramePr>
          <p:cNvPr id="5" name="Diagram 4" descr="Two arrows showing that consumer and provider awareness of PrEP leads to increased demand for and supply of PrEP"/>
          <p:cNvGraphicFramePr/>
          <p:nvPr>
            <p:extLst>
              <p:ext uri="{D42A27DB-BD31-4B8C-83A1-F6EECF244321}">
                <p14:modId xmlns:p14="http://schemas.microsoft.com/office/powerpoint/2010/main" val="891170053"/>
              </p:ext>
            </p:extLst>
          </p:nvPr>
        </p:nvGraphicFramePr>
        <p:xfrm>
          <a:off x="3260467" y="3073547"/>
          <a:ext cx="5486400" cy="2290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1311237" y="1379537"/>
            <a:ext cx="9859991" cy="2011363"/>
          </a:xfrm>
        </p:spPr>
        <p:txBody>
          <a:bodyPr>
            <a:normAutofit/>
          </a:bodyPr>
          <a:lstStyle/>
          <a:p>
            <a:r>
              <a:rPr lang="en-US" sz="2400" dirty="0">
                <a:latin typeface="Arial" panose="020B0604020202020204" pitchFamily="34" charset="0"/>
                <a:cs typeface="Arial" panose="020B0604020202020204" pitchFamily="34" charset="0"/>
              </a:rPr>
              <a:t>Of 342 potential PrEP prescribers: only 38% correctly defined PrEP</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Providers identified lack of training as the main barrier to PrEP implementation; 87% wanted PrEP education.</a:t>
            </a:r>
          </a:p>
          <a:p>
            <a:endParaRPr 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b="1" dirty="0">
                <a:solidFill>
                  <a:srgbClr val="D84465"/>
                </a:solidFill>
                <a:latin typeface="Arial" panose="020B0604020202020204" pitchFamily="34" charset="0"/>
                <a:cs typeface="Arial" panose="020B0604020202020204" pitchFamily="34" charset="0"/>
              </a:rPr>
              <a:t>Survey of Family Planning Providers</a:t>
            </a:r>
          </a:p>
        </p:txBody>
      </p:sp>
    </p:spTree>
    <p:extLst>
      <p:ext uri="{BB962C8B-B14F-4D97-AF65-F5344CB8AC3E}">
        <p14:creationId xmlns:p14="http://schemas.microsoft.com/office/powerpoint/2010/main" val="4179384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ple talking to Healthcare provider"/>
          <p:cNvPicPr>
            <a:picLocks noChangeAspect="1"/>
          </p:cNvPicPr>
          <p:nvPr/>
        </p:nvPicPr>
        <p:blipFill rotWithShape="1">
          <a:blip r:embed="rId3" cstate="print">
            <a:extLst>
              <a:ext uri="{28A0092B-C50C-407E-A947-70E740481C1C}">
                <a14:useLocalDpi xmlns:a14="http://schemas.microsoft.com/office/drawing/2010/main" val="0"/>
              </a:ext>
            </a:extLst>
          </a:blip>
          <a:srcRect t="15884"/>
          <a:stretch/>
        </p:blipFill>
        <p:spPr>
          <a:xfrm>
            <a:off x="3087490" y="1663056"/>
            <a:ext cx="6077980" cy="3318163"/>
          </a:xfrm>
          <a:prstGeom prst="rect">
            <a:avLst/>
          </a:prstGeom>
        </p:spPr>
      </p:pic>
      <p:sp>
        <p:nvSpPr>
          <p:cNvPr id="2" name="Title 1"/>
          <p:cNvSpPr>
            <a:spLocks noGrp="1"/>
          </p:cNvSpPr>
          <p:nvPr>
            <p:ph type="title"/>
          </p:nvPr>
        </p:nvSpPr>
        <p:spPr>
          <a:xfrm>
            <a:off x="1055716" y="-74340"/>
            <a:ext cx="10141528" cy="1737396"/>
          </a:xfrm>
        </p:spPr>
        <p:txBody>
          <a:bodyPr>
            <a:normAutofit/>
          </a:bodyPr>
          <a:lstStyle/>
          <a:p>
            <a:r>
              <a:rPr lang="en-US" b="1" dirty="0">
                <a:solidFill>
                  <a:srgbClr val="D84465"/>
                </a:solidFill>
                <a:latin typeface="Arial" panose="020B0604020202020204" pitchFamily="34" charset="0"/>
                <a:ea typeface="Nunito"/>
                <a:cs typeface="Arial" panose="020B0604020202020204" pitchFamily="34" charset="0"/>
                <a:sym typeface="Nunito"/>
              </a:rPr>
              <a:t>PrEP Implementation Challenges in a Family Planning Environment</a:t>
            </a:r>
            <a:endParaRPr lang="en-US" dirty="0">
              <a:solidFill>
                <a:srgbClr val="D844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2189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Two arrows showing the similarities between prescribing oral contraceptives and PrEP"/>
          <p:cNvGraphicFramePr/>
          <p:nvPr>
            <p:extLst>
              <p:ext uri="{D42A27DB-BD31-4B8C-83A1-F6EECF244321}">
                <p14:modId xmlns:p14="http://schemas.microsoft.com/office/powerpoint/2010/main" val="3900308878"/>
              </p:ext>
            </p:extLst>
          </p:nvPr>
        </p:nvGraphicFramePr>
        <p:xfrm>
          <a:off x="2346253" y="1570453"/>
          <a:ext cx="7582370" cy="3946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b="1" dirty="0">
                <a:solidFill>
                  <a:srgbClr val="D84465"/>
                </a:solidFill>
              </a:rPr>
              <a:t>Family Planning Staff Already </a:t>
            </a:r>
            <a:br>
              <a:rPr lang="en-US" b="1" dirty="0">
                <a:solidFill>
                  <a:srgbClr val="D84465"/>
                </a:solidFill>
              </a:rPr>
            </a:br>
            <a:r>
              <a:rPr lang="en-US" b="1" dirty="0">
                <a:solidFill>
                  <a:srgbClr val="D84465"/>
                </a:solidFill>
              </a:rPr>
              <a:t>Know How to Do This!</a:t>
            </a:r>
          </a:p>
        </p:txBody>
      </p:sp>
    </p:spTree>
    <p:extLst>
      <p:ext uri="{BB962C8B-B14F-4D97-AF65-F5344CB8AC3E}">
        <p14:creationId xmlns:p14="http://schemas.microsoft.com/office/powerpoint/2010/main" val="2114283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HIVEonline webpage for the PrEP toolkit">
            <a:extLst>
              <a:ext uri="{FF2B5EF4-FFF2-40B4-BE49-F238E27FC236}">
                <a16:creationId xmlns:a16="http://schemas.microsoft.com/office/drawing/2014/main" id="{CD4D2D7E-CD10-B74F-9179-F51D41D1DC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1857"/>
            <a:ext cx="12192000" cy="4767513"/>
          </a:xfrm>
          <a:prstGeom prst="rect">
            <a:avLst/>
          </a:prstGeom>
        </p:spPr>
      </p:pic>
      <p:sp>
        <p:nvSpPr>
          <p:cNvPr id="8" name="TextBox 7"/>
          <p:cNvSpPr txBox="1"/>
          <p:nvPr/>
        </p:nvSpPr>
        <p:spPr>
          <a:xfrm>
            <a:off x="609600" y="1141562"/>
            <a:ext cx="11234468" cy="1200329"/>
          </a:xfrm>
          <a:prstGeom prst="rect">
            <a:avLst/>
          </a:prstGeom>
          <a:noFill/>
        </p:spPr>
        <p:txBody>
          <a:bodyPr wrap="square" rtlCol="0">
            <a:spAutoFit/>
          </a:bodyPr>
          <a:lstStyle/>
          <a:p>
            <a:pPr marL="285750" indent="-285750">
              <a:buFont typeface="Courier New"/>
              <a:buChar char="o"/>
            </a:pPr>
            <a:r>
              <a:rPr lang="en-US" dirty="0">
                <a:solidFill>
                  <a:srgbClr val="8A5C66"/>
                </a:solidFill>
                <a:latin typeface="Arial" panose="020B0604020202020204" pitchFamily="34" charset="0"/>
                <a:cs typeface="Arial" panose="020B0604020202020204" pitchFamily="34" charset="0"/>
              </a:rPr>
              <a:t>Collaboration: HIVE, San Francisco DPH Center for Learning and Innovation (CBA), National CBA Provider Network Resource Center, National Clinical Training Center for Family Planning</a:t>
            </a:r>
          </a:p>
          <a:p>
            <a:pPr marL="285750" indent="-285750">
              <a:buFont typeface="Courier New"/>
              <a:buChar char="o"/>
            </a:pPr>
            <a:r>
              <a:rPr lang="en-US" dirty="0">
                <a:solidFill>
                  <a:srgbClr val="8A5C66"/>
                </a:solidFill>
                <a:latin typeface="Arial" panose="020B0604020202020204" pitchFamily="34" charset="0"/>
                <a:cs typeface="Arial" panose="020B0604020202020204" pitchFamily="34" charset="0"/>
              </a:rPr>
              <a:t>Published at: </a:t>
            </a:r>
            <a:r>
              <a:rPr lang="en-US" dirty="0">
                <a:solidFill>
                  <a:srgbClr val="8A5C66"/>
                </a:solidFill>
                <a:latin typeface="Arial" panose="020B0604020202020204" pitchFamily="34" charset="0"/>
                <a:cs typeface="Arial" panose="020B0604020202020204" pitchFamily="34" charset="0"/>
                <a:hlinkClick r:id="rId4"/>
              </a:rPr>
              <a:t>www.hiveonline.org/PrEP4FamilyPlanning</a:t>
            </a:r>
            <a:endParaRPr lang="en-US" dirty="0">
              <a:solidFill>
                <a:srgbClr val="8A5C66"/>
              </a:solidFill>
              <a:latin typeface="Arial" panose="020B0604020202020204" pitchFamily="34" charset="0"/>
              <a:cs typeface="Arial" panose="020B0604020202020204" pitchFamily="34" charset="0"/>
            </a:endParaRPr>
          </a:p>
          <a:p>
            <a:pPr marL="285750" indent="-285750">
              <a:buFont typeface="Courier New"/>
              <a:buChar char="o"/>
            </a:pPr>
            <a:r>
              <a:rPr lang="en-US" dirty="0">
                <a:solidFill>
                  <a:srgbClr val="8A5C66"/>
                </a:solidFill>
                <a:latin typeface="Arial" panose="020B0604020202020204" pitchFamily="34" charset="0"/>
                <a:cs typeface="Arial" panose="020B0604020202020204" pitchFamily="34" charset="0"/>
              </a:rPr>
              <a:t>Approved by CDC</a:t>
            </a:r>
          </a:p>
        </p:txBody>
      </p:sp>
      <p:sp>
        <p:nvSpPr>
          <p:cNvPr id="2" name="Title 1"/>
          <p:cNvSpPr>
            <a:spLocks noGrp="1"/>
          </p:cNvSpPr>
          <p:nvPr>
            <p:ph type="title"/>
          </p:nvPr>
        </p:nvSpPr>
        <p:spPr>
          <a:xfrm>
            <a:off x="609600" y="117620"/>
            <a:ext cx="10972800" cy="1143000"/>
          </a:xfrm>
        </p:spPr>
        <p:txBody>
          <a:bodyPr>
            <a:normAutofit/>
          </a:bodyPr>
          <a:lstStyle/>
          <a:p>
            <a:r>
              <a:rPr lang="en-US" b="1" dirty="0">
                <a:solidFill>
                  <a:srgbClr val="D84465"/>
                </a:solidFill>
                <a:latin typeface="Arial" panose="020B0604020202020204" pitchFamily="34" charset="0"/>
                <a:cs typeface="Arial" panose="020B0604020202020204" pitchFamily="34" charset="0"/>
              </a:rPr>
              <a:t>The Toolkit</a:t>
            </a:r>
          </a:p>
        </p:txBody>
      </p:sp>
    </p:spTree>
    <p:extLst>
      <p:ext uri="{BB962C8B-B14F-4D97-AF65-F5344CB8AC3E}">
        <p14:creationId xmlns:p14="http://schemas.microsoft.com/office/powerpoint/2010/main" val="1745247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Family Planning Provider PrEP Toolkit">
            <a:extLst>
              <a:ext uri="{FF2B5EF4-FFF2-40B4-BE49-F238E27FC236}">
                <a16:creationId xmlns:a16="http://schemas.microsoft.com/office/drawing/2014/main" id="{1C94E2A1-7AA6-554D-9969-88E8EA501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5725"/>
            <a:ext cx="12191999" cy="5168603"/>
          </a:xfrm>
          <a:prstGeom prst="rect">
            <a:avLst/>
          </a:prstGeom>
        </p:spPr>
      </p:pic>
      <p:sp>
        <p:nvSpPr>
          <p:cNvPr id="3" name="Title 1"/>
          <p:cNvSpPr>
            <a:spLocks noGrp="1"/>
          </p:cNvSpPr>
          <p:nvPr>
            <p:ph type="title"/>
          </p:nvPr>
        </p:nvSpPr>
        <p:spPr>
          <a:xfrm>
            <a:off x="307848" y="-191706"/>
            <a:ext cx="10972800" cy="1143000"/>
          </a:xfrm>
        </p:spPr>
        <p:txBody>
          <a:bodyPr>
            <a:normAutofit/>
          </a:bodyPr>
          <a:lstStyle/>
          <a:p>
            <a:r>
              <a:rPr lang="en-US" b="1" dirty="0">
                <a:solidFill>
                  <a:srgbClr val="D84465"/>
                </a:solidFill>
                <a:latin typeface="Arial" panose="020B0604020202020204" pitchFamily="34" charset="0"/>
                <a:cs typeface="Arial" panose="020B0604020202020204" pitchFamily="34" charset="0"/>
              </a:rPr>
              <a:t>Family Planning Provider PrEP Toolkit</a:t>
            </a:r>
          </a:p>
        </p:txBody>
      </p:sp>
    </p:spTree>
    <p:extLst>
      <p:ext uri="{BB962C8B-B14F-4D97-AF65-F5344CB8AC3E}">
        <p14:creationId xmlns:p14="http://schemas.microsoft.com/office/powerpoint/2010/main" val="985942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Family Planning Provider PrEP Toolkit">
            <a:extLst>
              <a:ext uri="{FF2B5EF4-FFF2-40B4-BE49-F238E27FC236}">
                <a16:creationId xmlns:a16="http://schemas.microsoft.com/office/drawing/2014/main" id="{96329D9C-8E05-8A4E-9285-1C2204AC2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4087"/>
            <a:ext cx="12192000" cy="5049731"/>
          </a:xfrm>
          <a:prstGeom prst="rect">
            <a:avLst/>
          </a:prstGeom>
        </p:spPr>
      </p:pic>
      <p:sp>
        <p:nvSpPr>
          <p:cNvPr id="3" name="Title 1"/>
          <p:cNvSpPr>
            <a:spLocks noGrp="1"/>
          </p:cNvSpPr>
          <p:nvPr>
            <p:ph type="title"/>
          </p:nvPr>
        </p:nvSpPr>
        <p:spPr>
          <a:xfrm>
            <a:off x="499872" y="-164274"/>
            <a:ext cx="10972800" cy="1143000"/>
          </a:xfrm>
        </p:spPr>
        <p:txBody>
          <a:bodyPr>
            <a:normAutofit fontScale="90000"/>
          </a:bodyPr>
          <a:lstStyle/>
          <a:p>
            <a:r>
              <a:rPr lang="en-US" b="1" dirty="0">
                <a:solidFill>
                  <a:srgbClr val="D84465"/>
                </a:solidFill>
                <a:latin typeface="Arial" panose="020B0604020202020204" pitchFamily="34" charset="0"/>
                <a:cs typeface="Arial" panose="020B0604020202020204" pitchFamily="34" charset="0"/>
              </a:rPr>
              <a:t>Family Planning Provider PrEP Toolkit, Cont’d</a:t>
            </a:r>
          </a:p>
        </p:txBody>
      </p:sp>
    </p:spTree>
    <p:extLst>
      <p:ext uri="{BB962C8B-B14F-4D97-AF65-F5344CB8AC3E}">
        <p14:creationId xmlns:p14="http://schemas.microsoft.com/office/powerpoint/2010/main" val="414771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24216" y="5637127"/>
            <a:ext cx="4255008" cy="415498"/>
          </a:xfrm>
          <a:prstGeom prst="rect">
            <a:avLst/>
          </a:prstGeom>
          <a:noFill/>
        </p:spPr>
        <p:txBody>
          <a:bodyPr wrap="square" rtlCol="0">
            <a:spAutoFit/>
          </a:bodyPr>
          <a:lstStyle/>
          <a:p>
            <a:r>
              <a:rPr lang="en-US" sz="700" dirty="0"/>
              <a:t>Source: Fowler, C. I., Gable, J., Wang, J., &amp; Lasater, B. (2018, August). </a:t>
            </a:r>
            <a:r>
              <a:rPr lang="en-US" sz="700" i="1" dirty="0"/>
              <a:t>Family Planning Annual Report: 2017 national summary</a:t>
            </a:r>
            <a:r>
              <a:rPr lang="en-US" sz="700" dirty="0"/>
              <a:t>. Research Triangle Park, NC: RTI International.</a:t>
            </a:r>
          </a:p>
          <a:p>
            <a:endParaRPr lang="en-US" sz="700" dirty="0"/>
          </a:p>
        </p:txBody>
      </p:sp>
      <p:pic>
        <p:nvPicPr>
          <p:cNvPr id="4" name="Picture 3" descr="Four healthcare providers smiling">
            <a:extLst>
              <a:ext uri="{FF2B5EF4-FFF2-40B4-BE49-F238E27FC236}">
                <a16:creationId xmlns:a16="http://schemas.microsoft.com/office/drawing/2014/main" id="{1429603D-A3F0-4A06-A4B7-48C254EE0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1974" y="714969"/>
            <a:ext cx="3708400" cy="4889500"/>
          </a:xfrm>
          <a:prstGeom prst="rect">
            <a:avLst/>
          </a:prstGeom>
        </p:spPr>
      </p:pic>
      <p:sp>
        <p:nvSpPr>
          <p:cNvPr id="3" name="Content Placeholder 2">
            <a:extLst>
              <a:ext uri="{FF2B5EF4-FFF2-40B4-BE49-F238E27FC236}">
                <a16:creationId xmlns:a16="http://schemas.microsoft.com/office/drawing/2014/main" id="{AB8BD707-3720-444A-831D-0B8EC7C248A7}"/>
              </a:ext>
            </a:extLst>
          </p:cNvPr>
          <p:cNvSpPr>
            <a:spLocks noGrp="1"/>
          </p:cNvSpPr>
          <p:nvPr>
            <p:ph idx="1"/>
          </p:nvPr>
        </p:nvSpPr>
        <p:spPr>
          <a:xfrm>
            <a:off x="609600" y="1294564"/>
            <a:ext cx="6705600" cy="4368799"/>
          </a:xfrm>
        </p:spPr>
        <p:txBody>
          <a:bodyPr>
            <a:normAutofit lnSpcReduction="10000"/>
          </a:bodyPr>
          <a:lstStyle/>
          <a:p>
            <a:pPr marL="0" indent="0">
              <a:buNone/>
            </a:pPr>
            <a:r>
              <a:rPr lang="en-US" b="1" i="1" dirty="0"/>
              <a:t>Approximately:</a:t>
            </a:r>
          </a:p>
          <a:p>
            <a:r>
              <a:rPr lang="en-US" b="1" dirty="0"/>
              <a:t>90 Service Grantees</a:t>
            </a:r>
            <a:r>
              <a:rPr lang="en-US" dirty="0"/>
              <a:t>, including state, territorial, tribal, county or local health agencies, universities, faith-based and community-based nonprofit agencies</a:t>
            </a:r>
          </a:p>
          <a:p>
            <a:endParaRPr lang="en-US" dirty="0"/>
          </a:p>
          <a:p>
            <a:r>
              <a:rPr lang="en-US" b="1" dirty="0"/>
              <a:t>4,000 Family Planning Clinics</a:t>
            </a:r>
            <a:r>
              <a:rPr lang="en-US" dirty="0"/>
              <a:t>, in the 50 states, the District of Columbia, and eight U.S. territories and jurisdictions</a:t>
            </a:r>
          </a:p>
          <a:p>
            <a:endParaRPr lang="en-US" dirty="0"/>
          </a:p>
          <a:p>
            <a:r>
              <a:rPr lang="en-US" b="1" dirty="0"/>
              <a:t>4 Million Clients Served Annually</a:t>
            </a:r>
            <a:r>
              <a:rPr lang="en-US" dirty="0"/>
              <a:t> with family planning and related preventive health care services</a:t>
            </a:r>
            <a:endParaRPr lang="en-US" baseline="30000" dirty="0"/>
          </a:p>
        </p:txBody>
      </p:sp>
      <p:sp>
        <p:nvSpPr>
          <p:cNvPr id="2" name="Title 1">
            <a:extLst>
              <a:ext uri="{FF2B5EF4-FFF2-40B4-BE49-F238E27FC236}">
                <a16:creationId xmlns:a16="http://schemas.microsoft.com/office/drawing/2014/main" id="{891856FC-FFFD-4AD9-90A3-CADC586EAE6E}"/>
              </a:ext>
            </a:extLst>
          </p:cNvPr>
          <p:cNvSpPr>
            <a:spLocks noGrp="1"/>
          </p:cNvSpPr>
          <p:nvPr>
            <p:ph type="title"/>
          </p:nvPr>
        </p:nvSpPr>
        <p:spPr/>
        <p:txBody>
          <a:bodyPr/>
          <a:lstStyle/>
          <a:p>
            <a:r>
              <a:rPr lang="en-US" dirty="0"/>
              <a:t>Title X Service Grantee Network</a:t>
            </a:r>
            <a:endParaRPr lang="en-US" baseline="30000" dirty="0"/>
          </a:p>
        </p:txBody>
      </p:sp>
    </p:spTree>
    <p:extLst>
      <p:ext uri="{BB962C8B-B14F-4D97-AF65-F5344CB8AC3E}">
        <p14:creationId xmlns:p14="http://schemas.microsoft.com/office/powerpoint/2010/main" val="3447698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ster of a raised fist in the female gender system with a phrase in Spanish that translates to &quot;Respect my experience or expect resistance&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140" y="3403600"/>
            <a:ext cx="3534221" cy="3454400"/>
          </a:xfrm>
          <a:prstGeom prst="rect">
            <a:avLst/>
          </a:prstGeom>
        </p:spPr>
      </p:pic>
      <p:pic>
        <p:nvPicPr>
          <p:cNvPr id="8" name="Picture 7" descr="Poster of a young teen girl with the phrase &quot;Who gon stop me?&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3669" y="0"/>
            <a:ext cx="3548332" cy="3492029"/>
          </a:xfrm>
          <a:prstGeom prst="rect">
            <a:avLst/>
          </a:prstGeom>
        </p:spPr>
      </p:pic>
      <p:pic>
        <p:nvPicPr>
          <p:cNvPr id="6" name="Picture 5" descr="Poster of a young girl with the phrase &quot;women are perfec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116" y="3124200"/>
            <a:ext cx="3557671" cy="3733800"/>
          </a:xfrm>
          <a:prstGeom prst="rect">
            <a:avLst/>
          </a:prstGeom>
        </p:spPr>
      </p:pic>
      <p:pic>
        <p:nvPicPr>
          <p:cNvPr id="5" name="Picture 4" descr="Poster of the phrase &quot;I'm with her &amp; her &amp; her&quot;"/>
          <p:cNvPicPr>
            <a:picLocks noChangeAspect="1"/>
          </p:cNvPicPr>
          <p:nvPr/>
        </p:nvPicPr>
        <p:blipFill>
          <a:blip r:embed="rId6"/>
          <a:stretch>
            <a:fillRect/>
          </a:stretch>
        </p:blipFill>
        <p:spPr>
          <a:xfrm>
            <a:off x="3778370" y="645459"/>
            <a:ext cx="4468482" cy="5183530"/>
          </a:xfrm>
          <a:prstGeom prst="rect">
            <a:avLst/>
          </a:prstGeom>
        </p:spPr>
      </p:pic>
      <p:pic>
        <p:nvPicPr>
          <p:cNvPr id="10" name="Picture 9" descr="Poster with the phrase &quot;Okay ladies now let's get in formation&quo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3252158" cy="3200400"/>
          </a:xfrm>
          <a:prstGeom prst="rect">
            <a:avLst/>
          </a:prstGeom>
        </p:spPr>
      </p:pic>
      <p:sp>
        <p:nvSpPr>
          <p:cNvPr id="4" name="Content Placeholder 3"/>
          <p:cNvSpPr>
            <a:spLocks noGrp="1"/>
          </p:cNvSpPr>
          <p:nvPr>
            <p:ph sz="half" idx="2"/>
          </p:nvPr>
        </p:nvSpPr>
        <p:spPr>
          <a:xfrm>
            <a:off x="3381555" y="5483578"/>
            <a:ext cx="5262113" cy="1374422"/>
          </a:xfrm>
          <a:solidFill>
            <a:schemeClr val="bg1"/>
          </a:solidFill>
        </p:spPr>
        <p:txBody>
          <a:bodyPr>
            <a:normAutofit/>
          </a:bodyPr>
          <a:lstStyle/>
          <a:p>
            <a:endParaRPr lang="en-US" dirty="0"/>
          </a:p>
          <a:p>
            <a:pPr marL="0" indent="0" algn="ctr">
              <a:buNone/>
            </a:pPr>
            <a:r>
              <a:rPr lang="en-US" sz="1800" dirty="0">
                <a:solidFill>
                  <a:srgbClr val="000000"/>
                </a:solidFill>
              </a:rPr>
              <a:t>Art by: Lauren Crew (top right), </a:t>
            </a:r>
            <a:br>
              <a:rPr lang="en-US" sz="1800" dirty="0">
                <a:solidFill>
                  <a:srgbClr val="000000"/>
                </a:solidFill>
              </a:rPr>
            </a:br>
            <a:r>
              <a:rPr lang="en-US" sz="1800" dirty="0">
                <a:solidFill>
                  <a:srgbClr val="000000"/>
                </a:solidFill>
              </a:rPr>
              <a:t>Victoria Garcia (bottom right), </a:t>
            </a:r>
            <a:br>
              <a:rPr lang="en-US" sz="1800" dirty="0">
                <a:solidFill>
                  <a:srgbClr val="000000"/>
                </a:solidFill>
              </a:rPr>
            </a:br>
            <a:r>
              <a:rPr lang="en-US" sz="1800" dirty="0">
                <a:solidFill>
                  <a:srgbClr val="000000"/>
                </a:solidFill>
              </a:rPr>
              <a:t>Jessica Sabogal (bottom left).</a:t>
            </a:r>
          </a:p>
          <a:p>
            <a:pPr marL="0" indent="0">
              <a:buNone/>
            </a:pPr>
            <a:endParaRPr lang="en-US" dirty="0"/>
          </a:p>
        </p:txBody>
      </p:sp>
      <p:sp>
        <p:nvSpPr>
          <p:cNvPr id="9" name="Title 1"/>
          <p:cNvSpPr>
            <a:spLocks noGrp="1"/>
          </p:cNvSpPr>
          <p:nvPr>
            <p:ph type="title"/>
          </p:nvPr>
        </p:nvSpPr>
        <p:spPr>
          <a:xfrm>
            <a:off x="526211" y="-241771"/>
            <a:ext cx="10972800" cy="1143000"/>
          </a:xfrm>
        </p:spPr>
        <p:txBody>
          <a:bodyPr>
            <a:normAutofit/>
          </a:bodyPr>
          <a:lstStyle/>
          <a:p>
            <a:r>
              <a:rPr lang="en-US" b="1" dirty="0">
                <a:solidFill>
                  <a:srgbClr val="D84465"/>
                </a:solidFill>
                <a:latin typeface="Arial" panose="020B0604020202020204" pitchFamily="34" charset="0"/>
                <a:cs typeface="Arial" panose="020B0604020202020204" pitchFamily="34" charset="0"/>
              </a:rPr>
              <a:t>The time is now!</a:t>
            </a:r>
          </a:p>
        </p:txBody>
      </p:sp>
    </p:spTree>
    <p:extLst>
      <p:ext uri="{BB962C8B-B14F-4D97-AF65-F5344CB8AC3E}">
        <p14:creationId xmlns:p14="http://schemas.microsoft.com/office/powerpoint/2010/main" val="1434141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7A0E-EA36-4419-B635-A7B3B329BF36}"/>
              </a:ext>
            </a:extLst>
          </p:cNvPr>
          <p:cNvSpPr>
            <a:spLocks noGrp="1"/>
          </p:cNvSpPr>
          <p:nvPr>
            <p:ph type="title"/>
          </p:nvPr>
        </p:nvSpPr>
        <p:spPr/>
        <p:txBody>
          <a:bodyPr/>
          <a:lstStyle/>
          <a:p>
            <a:r>
              <a:rPr lang="en-US" dirty="0">
                <a:cs typeface="Arial"/>
              </a:rPr>
              <a:t>Reminder: OPA PrEP Training Webinar Series (Tentative)</a:t>
            </a:r>
            <a:endParaRPr lang="en-US" dirty="0"/>
          </a:p>
        </p:txBody>
      </p:sp>
      <p:pic>
        <p:nvPicPr>
          <p:cNvPr id="5" name="Picture 4" descr="Prescribing PrEP in family planning sites in May 2019&#10;Financing PrEP services in family planning sites in June 2019&#10;Innovative models for PrEP programs in family planning sites in July 2019&#10;and Leveraging partnerships for PrEP in family planning sites in August 2019" title="list of tentative future webin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67" y="1419651"/>
            <a:ext cx="10058400" cy="3946331"/>
          </a:xfrm>
          <a:prstGeom prst="rect">
            <a:avLst/>
          </a:prstGeom>
        </p:spPr>
      </p:pic>
    </p:spTree>
    <p:extLst>
      <p:ext uri="{BB962C8B-B14F-4D97-AF65-F5344CB8AC3E}">
        <p14:creationId xmlns:p14="http://schemas.microsoft.com/office/powerpoint/2010/main" val="1230426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C9E4-FA54-4B71-BAE2-519150572C57}"/>
              </a:ext>
            </a:extLst>
          </p:cNvPr>
          <p:cNvSpPr>
            <a:spLocks noGrp="1"/>
          </p:cNvSpPr>
          <p:nvPr>
            <p:ph type="title"/>
          </p:nvPr>
        </p:nvSpPr>
        <p:spPr>
          <a:xfrm>
            <a:off x="526473" y="1868054"/>
            <a:ext cx="10972800" cy="1143000"/>
          </a:xfrm>
        </p:spPr>
        <p:txBody>
          <a:bodyPr/>
          <a:lstStyle/>
          <a:p>
            <a:pPr algn="ctr"/>
            <a:r>
              <a:rPr lang="en-US" dirty="0"/>
              <a:t>QUESTIONS?</a:t>
            </a:r>
          </a:p>
        </p:txBody>
      </p:sp>
    </p:spTree>
    <p:extLst>
      <p:ext uri="{BB962C8B-B14F-4D97-AF65-F5344CB8AC3E}">
        <p14:creationId xmlns:p14="http://schemas.microsoft.com/office/powerpoint/2010/main" val="107259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listing family planning services and related preventive health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624" y="1114023"/>
            <a:ext cx="5111496" cy="4709987"/>
          </a:xfrm>
          <a:prstGeom prst="rect">
            <a:avLst/>
          </a:prstGeom>
        </p:spPr>
      </p:pic>
      <p:sp>
        <p:nvSpPr>
          <p:cNvPr id="5" name="Content Placeholder 4"/>
          <p:cNvSpPr>
            <a:spLocks noGrp="1"/>
          </p:cNvSpPr>
          <p:nvPr>
            <p:ph idx="1"/>
          </p:nvPr>
        </p:nvSpPr>
        <p:spPr>
          <a:xfrm>
            <a:off x="7278624" y="1974089"/>
            <a:ext cx="4303776" cy="2844799"/>
          </a:xfrm>
        </p:spPr>
        <p:txBody>
          <a:bodyPr/>
          <a:lstStyle/>
          <a:p>
            <a:pPr marL="0" indent="0">
              <a:buNone/>
            </a:pPr>
            <a:r>
              <a:rPr lang="en-US" dirty="0"/>
              <a:t>All Title X funded agencies are required to provide, at a minimum, HIV/AIDS prevention education, including education on risks and infection prevention, and testing, either on-site or by referral.</a:t>
            </a:r>
          </a:p>
        </p:txBody>
      </p:sp>
      <p:sp>
        <p:nvSpPr>
          <p:cNvPr id="2" name="Title 1"/>
          <p:cNvSpPr>
            <a:spLocks noGrp="1"/>
          </p:cNvSpPr>
          <p:nvPr>
            <p:ph type="title"/>
          </p:nvPr>
        </p:nvSpPr>
        <p:spPr/>
        <p:txBody>
          <a:bodyPr/>
          <a:lstStyle/>
          <a:p>
            <a:r>
              <a:rPr lang="en-US" dirty="0"/>
              <a:t>HIV Testing is a Core Family Planning Service</a:t>
            </a:r>
          </a:p>
        </p:txBody>
      </p:sp>
    </p:spTree>
    <p:extLst>
      <p:ext uri="{BB962C8B-B14F-4D97-AF65-F5344CB8AC3E}">
        <p14:creationId xmlns:p14="http://schemas.microsoft.com/office/powerpoint/2010/main" val="29459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23941" y="5597586"/>
            <a:ext cx="4136411" cy="307777"/>
          </a:xfrm>
          <a:prstGeom prst="rect">
            <a:avLst/>
          </a:prstGeom>
          <a:noFill/>
        </p:spPr>
        <p:txBody>
          <a:bodyPr wrap="square" rtlCol="0">
            <a:spAutoFit/>
          </a:bodyPr>
          <a:lstStyle/>
          <a:p>
            <a:r>
              <a:rPr lang="en-US" sz="700" dirty="0"/>
              <a:t>Source: Centers for Disease Control and Prevention (CDC). Preexposure Prophylaxis for the Prevention of HIV Infection in the United States - 2014: A Clinical Practice Guideline.</a:t>
            </a:r>
          </a:p>
        </p:txBody>
      </p:sp>
      <p:pic>
        <p:nvPicPr>
          <p:cNvPr id="4" name="Picture 3" title="image of pills">
            <a:extLst>
              <a:ext uri="{FF2B5EF4-FFF2-40B4-BE49-F238E27FC236}">
                <a16:creationId xmlns:a16="http://schemas.microsoft.com/office/drawing/2014/main" id="{DCBDE27F-FA33-4DF1-882F-FA22AB04CB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9597" y="1498601"/>
            <a:ext cx="3158002" cy="3255546"/>
          </a:xfrm>
          <a:prstGeom prst="rect">
            <a:avLst/>
          </a:prstGeom>
        </p:spPr>
      </p:pic>
      <p:sp>
        <p:nvSpPr>
          <p:cNvPr id="3" name="Content Placeholder 2">
            <a:extLst>
              <a:ext uri="{FF2B5EF4-FFF2-40B4-BE49-F238E27FC236}">
                <a16:creationId xmlns:a16="http://schemas.microsoft.com/office/drawing/2014/main" id="{6BD16FE7-406C-4DCD-B558-257FE1C6B546}"/>
              </a:ext>
            </a:extLst>
          </p:cNvPr>
          <p:cNvSpPr>
            <a:spLocks noGrp="1"/>
          </p:cNvSpPr>
          <p:nvPr>
            <p:ph idx="1"/>
          </p:nvPr>
        </p:nvSpPr>
        <p:spPr>
          <a:xfrm>
            <a:off x="3657599" y="1498601"/>
            <a:ext cx="7924799" cy="4368799"/>
          </a:xfrm>
        </p:spPr>
        <p:txBody>
          <a:bodyPr>
            <a:normAutofit fontScale="92500" lnSpcReduction="10000"/>
          </a:bodyPr>
          <a:lstStyle/>
          <a:p>
            <a:pPr>
              <a:spcBef>
                <a:spcPts val="300"/>
              </a:spcBef>
              <a:spcAft>
                <a:spcPts val="300"/>
              </a:spcAft>
            </a:pPr>
            <a:r>
              <a:rPr lang="en-US" sz="2400" dirty="0"/>
              <a:t>PrEP, a once-a-day pill (brand name Truvada), has been demonstrated to reduce the risk of HIV infection </a:t>
            </a:r>
            <a:r>
              <a:rPr lang="en-US" sz="2400" b="1" dirty="0">
                <a:solidFill>
                  <a:schemeClr val="tx1"/>
                </a:solidFill>
              </a:rPr>
              <a:t>up to </a:t>
            </a:r>
            <a:r>
              <a:rPr lang="en-US" sz="2600" b="1" dirty="0">
                <a:solidFill>
                  <a:schemeClr val="tx1"/>
                </a:solidFill>
              </a:rPr>
              <a:t>92%</a:t>
            </a:r>
            <a:r>
              <a:rPr lang="en-US" b="1" dirty="0">
                <a:solidFill>
                  <a:schemeClr val="tx1"/>
                </a:solidFill>
              </a:rPr>
              <a:t> </a:t>
            </a:r>
            <a:r>
              <a:rPr lang="en-US" sz="2400" dirty="0"/>
              <a:t>when taken as directed.</a:t>
            </a:r>
            <a:endParaRPr lang="en-US" sz="2400" baseline="30000" dirty="0"/>
          </a:p>
          <a:p>
            <a:pPr marL="0" indent="0">
              <a:spcBef>
                <a:spcPts val="300"/>
              </a:spcBef>
              <a:spcAft>
                <a:spcPts val="300"/>
              </a:spcAft>
              <a:buNone/>
            </a:pPr>
            <a:endParaRPr lang="en-US" sz="1000" dirty="0"/>
          </a:p>
          <a:p>
            <a:pPr>
              <a:spcBef>
                <a:spcPts val="300"/>
              </a:spcBef>
              <a:spcAft>
                <a:spcPts val="300"/>
              </a:spcAft>
            </a:pPr>
            <a:r>
              <a:rPr lang="en-US" sz="2400" dirty="0"/>
              <a:t>In 2014, the US Public Health Service released the first </a:t>
            </a:r>
            <a:r>
              <a:rPr lang="en-US" sz="2400" b="1" dirty="0">
                <a:solidFill>
                  <a:schemeClr val="tx1"/>
                </a:solidFill>
              </a:rPr>
              <a:t>comprehensive clinical practice guidelines for PrEP</a:t>
            </a:r>
            <a:r>
              <a:rPr lang="en-US" sz="2400" dirty="0"/>
              <a:t>, which were developed by a federal inter-agency working group led by Centers for Disease Control and Prevention (CDC).</a:t>
            </a:r>
            <a:endParaRPr lang="en-US" sz="2400" baseline="30000" dirty="0"/>
          </a:p>
          <a:p>
            <a:pPr lvl="1">
              <a:spcBef>
                <a:spcPts val="300"/>
              </a:spcBef>
              <a:spcAft>
                <a:spcPts val="300"/>
              </a:spcAft>
            </a:pPr>
            <a:r>
              <a:rPr lang="en-US" sz="2200" dirty="0"/>
              <a:t>Guidelines recommend PrEP as one prevention option for:</a:t>
            </a:r>
          </a:p>
          <a:p>
            <a:pPr lvl="2">
              <a:spcBef>
                <a:spcPts val="300"/>
              </a:spcBef>
              <a:spcAft>
                <a:spcPts val="300"/>
              </a:spcAft>
            </a:pPr>
            <a:r>
              <a:rPr lang="en-US" sz="1900" dirty="0"/>
              <a:t>Sexually-active adult MSM, adult heterosexually active men, adult injection drug users and heterosexually-active women at substantial risk of HIV acquisition. </a:t>
            </a:r>
          </a:p>
          <a:p>
            <a:endParaRPr lang="en-US" dirty="0"/>
          </a:p>
        </p:txBody>
      </p:sp>
      <p:sp>
        <p:nvSpPr>
          <p:cNvPr id="2" name="Title 1">
            <a:extLst>
              <a:ext uri="{FF2B5EF4-FFF2-40B4-BE49-F238E27FC236}">
                <a16:creationId xmlns:a16="http://schemas.microsoft.com/office/drawing/2014/main" id="{22E96A0B-27F5-4F0B-B178-0BC24046323D}"/>
              </a:ext>
            </a:extLst>
          </p:cNvPr>
          <p:cNvSpPr>
            <a:spLocks noGrp="1"/>
          </p:cNvSpPr>
          <p:nvPr>
            <p:ph type="title"/>
          </p:nvPr>
        </p:nvSpPr>
        <p:spPr/>
        <p:txBody>
          <a:bodyPr/>
          <a:lstStyle/>
          <a:p>
            <a:r>
              <a:rPr lang="en-US" dirty="0"/>
              <a:t>Pre-Exposure Prophylaxis (PrEP)</a:t>
            </a:r>
          </a:p>
        </p:txBody>
      </p:sp>
    </p:spTree>
    <p:extLst>
      <p:ext uri="{BB962C8B-B14F-4D97-AF65-F5344CB8AC3E}">
        <p14:creationId xmlns:p14="http://schemas.microsoft.com/office/powerpoint/2010/main" val="53876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315201" y="5638408"/>
            <a:ext cx="4507126" cy="292388"/>
          </a:xfrm>
          <a:prstGeom prst="rect">
            <a:avLst/>
          </a:prstGeom>
          <a:noFill/>
        </p:spPr>
        <p:txBody>
          <a:bodyPr wrap="square" rtlCol="0">
            <a:spAutoFit/>
          </a:bodyPr>
          <a:lstStyle/>
          <a:p>
            <a:r>
              <a:rPr lang="en-US" sz="700" dirty="0"/>
              <a:t>Source</a:t>
            </a:r>
            <a:r>
              <a:rPr lang="en-US" sz="600" dirty="0"/>
              <a:t>: Seidman, D., Carlson, K., Weber, S., Witt, J., &amp; Kelly, P. J. (2016). United States family planning providers' knowledge of and attitudes towards preexposure prophylaxis for HIV prevention: a national survey. </a:t>
            </a:r>
            <a:r>
              <a:rPr lang="en-US" sz="600" i="1" dirty="0"/>
              <a:t>Contraception</a:t>
            </a:r>
            <a:r>
              <a:rPr lang="en-US" sz="600" dirty="0"/>
              <a:t>, </a:t>
            </a:r>
            <a:r>
              <a:rPr lang="en-US" sz="600" i="1" dirty="0"/>
              <a:t>93</a:t>
            </a:r>
            <a:r>
              <a:rPr lang="en-US" sz="600" dirty="0"/>
              <a:t>(5), 463-469.</a:t>
            </a:r>
          </a:p>
        </p:txBody>
      </p:sp>
      <p:pic>
        <p:nvPicPr>
          <p:cNvPr id="24" name="Picture 23" title="infographic of survey res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73" y="1847955"/>
            <a:ext cx="10534726" cy="3744129"/>
          </a:xfrm>
          <a:prstGeom prst="rect">
            <a:avLst/>
          </a:prstGeom>
        </p:spPr>
      </p:pic>
      <p:sp>
        <p:nvSpPr>
          <p:cNvPr id="3" name="Content Placeholder 2"/>
          <p:cNvSpPr>
            <a:spLocks noGrp="1"/>
          </p:cNvSpPr>
          <p:nvPr>
            <p:ph idx="1"/>
          </p:nvPr>
        </p:nvSpPr>
        <p:spPr>
          <a:xfrm>
            <a:off x="609600" y="1347218"/>
            <a:ext cx="10972800" cy="441097"/>
          </a:xfrm>
        </p:spPr>
        <p:txBody>
          <a:bodyPr>
            <a:normAutofit/>
          </a:bodyPr>
          <a:lstStyle/>
          <a:p>
            <a:pPr marL="0" indent="0">
              <a:buNone/>
            </a:pPr>
            <a:r>
              <a:rPr lang="en-US" sz="2000" dirty="0"/>
              <a:t>A 2015 national survey of 495 family planning providers found that:</a:t>
            </a:r>
          </a:p>
        </p:txBody>
      </p:sp>
      <p:sp>
        <p:nvSpPr>
          <p:cNvPr id="2" name="Title 1"/>
          <p:cNvSpPr>
            <a:spLocks noGrp="1"/>
          </p:cNvSpPr>
          <p:nvPr>
            <p:ph type="title"/>
          </p:nvPr>
        </p:nvSpPr>
        <p:spPr/>
        <p:txBody>
          <a:bodyPr/>
          <a:lstStyle/>
          <a:p>
            <a:r>
              <a:rPr lang="en-US" dirty="0"/>
              <a:t>U.S. Family Planning Providers’ Knowledge of and Attitudes towards PrEP for HIV Prevention: A national survey</a:t>
            </a:r>
            <a:endParaRPr lang="en-US" b="0" baseline="30000" dirty="0"/>
          </a:p>
        </p:txBody>
      </p:sp>
    </p:spTree>
    <p:extLst>
      <p:ext uri="{BB962C8B-B14F-4D97-AF65-F5344CB8AC3E}">
        <p14:creationId xmlns:p14="http://schemas.microsoft.com/office/powerpoint/2010/main" val="269863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7A0E-EA36-4419-B635-A7B3B329BF36}"/>
              </a:ext>
            </a:extLst>
          </p:cNvPr>
          <p:cNvSpPr>
            <a:spLocks noGrp="1"/>
          </p:cNvSpPr>
          <p:nvPr>
            <p:ph type="title"/>
          </p:nvPr>
        </p:nvSpPr>
        <p:spPr/>
        <p:txBody>
          <a:bodyPr/>
          <a:lstStyle/>
          <a:p>
            <a:r>
              <a:rPr lang="en-US" dirty="0">
                <a:cs typeface="Arial"/>
              </a:rPr>
              <a:t>OPA PrEP Training Webinar Series (Tentative)</a:t>
            </a:r>
            <a:endParaRPr lang="en-US" dirty="0"/>
          </a:p>
        </p:txBody>
      </p:sp>
      <p:graphicFrame>
        <p:nvGraphicFramePr>
          <p:cNvPr id="4" name="Content Placeholder 3" title="PrEP training webinar series list"/>
          <p:cNvGraphicFramePr>
            <a:graphicFrameLocks noGrp="1"/>
          </p:cNvGraphicFramePr>
          <p:nvPr>
            <p:ph idx="1"/>
            <p:extLst>
              <p:ext uri="{D42A27DB-BD31-4B8C-83A1-F6EECF244321}">
                <p14:modId xmlns:p14="http://schemas.microsoft.com/office/powerpoint/2010/main" val="2525068929"/>
              </p:ext>
            </p:extLst>
          </p:nvPr>
        </p:nvGraphicFramePr>
        <p:xfrm>
          <a:off x="609600" y="1498600"/>
          <a:ext cx="10972800" cy="4114800"/>
        </p:xfrm>
        <a:graphic>
          <a:graphicData uri="http://schemas.openxmlformats.org/drawingml/2006/table">
            <a:tbl>
              <a:tblPr firstRow="1" bandRow="1">
                <a:tableStyleId>{0E3FDE45-AF77-4B5C-9715-49D594BDF05E}</a:tableStyleId>
              </a:tblPr>
              <a:tblGrid>
                <a:gridCol w="7544586">
                  <a:extLst>
                    <a:ext uri="{9D8B030D-6E8A-4147-A177-3AD203B41FA5}">
                      <a16:colId xmlns:a16="http://schemas.microsoft.com/office/drawing/2014/main" val="20000"/>
                    </a:ext>
                  </a:extLst>
                </a:gridCol>
                <a:gridCol w="3428214">
                  <a:extLst>
                    <a:ext uri="{9D8B030D-6E8A-4147-A177-3AD203B41FA5}">
                      <a16:colId xmlns:a16="http://schemas.microsoft.com/office/drawing/2014/main" val="20001"/>
                    </a:ext>
                  </a:extLst>
                </a:gridCol>
              </a:tblGrid>
              <a:tr h="370840">
                <a:tc>
                  <a:txBody>
                    <a:bodyPr/>
                    <a:lstStyle/>
                    <a:p>
                      <a:r>
                        <a:rPr lang="en-US" dirty="0"/>
                        <a:t>Webinar Topic</a:t>
                      </a:r>
                    </a:p>
                  </a:txBody>
                  <a:tcPr/>
                </a:tc>
                <a:tc>
                  <a:txBody>
                    <a:bodyPr/>
                    <a:lstStyle/>
                    <a:p>
                      <a:r>
                        <a:rPr lang="en-US" dirty="0"/>
                        <a:t>Date</a:t>
                      </a:r>
                    </a:p>
                  </a:txBody>
                  <a:tcPr/>
                </a:tc>
                <a:extLst>
                  <a:ext uri="{0D108BD9-81ED-4DB2-BD59-A6C34878D82A}">
                    <a16:rowId xmlns:a16="http://schemas.microsoft.com/office/drawing/2014/main" val="10000"/>
                  </a:ext>
                </a:extLst>
              </a:tr>
              <a:tr h="370840">
                <a:tc>
                  <a:txBody>
                    <a:bodyPr/>
                    <a:lstStyle/>
                    <a:p>
                      <a:r>
                        <a:rPr lang="en-US" dirty="0"/>
                        <a:t>#1: Prescribing PrEP in Family Planning Sites </a:t>
                      </a:r>
                      <a:br>
                        <a:rPr lang="en-US" dirty="0"/>
                      </a:br>
                      <a:endParaRPr lang="en-US" dirty="0"/>
                    </a:p>
                  </a:txBody>
                  <a:tcPr/>
                </a:tc>
                <a:tc>
                  <a:txBody>
                    <a:bodyPr/>
                    <a:lstStyle/>
                    <a:p>
                      <a:r>
                        <a:rPr lang="en-US" dirty="0"/>
                        <a:t>May 2019</a:t>
                      </a:r>
                    </a:p>
                  </a:txBody>
                  <a:tcPr/>
                </a:tc>
                <a:extLst>
                  <a:ext uri="{0D108BD9-81ED-4DB2-BD59-A6C34878D82A}">
                    <a16:rowId xmlns:a16="http://schemas.microsoft.com/office/drawing/2014/main" val="10001"/>
                  </a:ext>
                </a:extLst>
              </a:tr>
              <a:tr h="370840">
                <a:tc>
                  <a:txBody>
                    <a:bodyPr/>
                    <a:lstStyle/>
                    <a:p>
                      <a:r>
                        <a:rPr lang="en-US" dirty="0"/>
                        <a:t>#2: Financing PrEP Services in Family Planning Sites</a:t>
                      </a:r>
                      <a:br>
                        <a:rPr lang="en-US" dirty="0"/>
                      </a:br>
                      <a:endParaRPr lang="en-US" dirty="0"/>
                    </a:p>
                  </a:txBody>
                  <a:tcPr/>
                </a:tc>
                <a:tc>
                  <a:txBody>
                    <a:bodyPr/>
                    <a:lstStyle/>
                    <a:p>
                      <a:r>
                        <a:rPr lang="en-US" dirty="0"/>
                        <a:t>June 2019</a:t>
                      </a:r>
                    </a:p>
                  </a:txBody>
                  <a:tcPr/>
                </a:tc>
                <a:extLst>
                  <a:ext uri="{0D108BD9-81ED-4DB2-BD59-A6C34878D82A}">
                    <a16:rowId xmlns:a16="http://schemas.microsoft.com/office/drawing/2014/main" val="10002"/>
                  </a:ext>
                </a:extLst>
              </a:tr>
              <a:tr h="370840">
                <a:tc>
                  <a:txBody>
                    <a:bodyPr/>
                    <a:lstStyle/>
                    <a:p>
                      <a:pPr indent="-457200"/>
                      <a:r>
                        <a:rPr lang="en-US" dirty="0"/>
                        <a:t>#3: Innovative Models for PrEP Programs in Family Planning Sites</a:t>
                      </a:r>
                      <a:br>
                        <a:rPr lang="en-US" dirty="0"/>
                      </a:br>
                      <a:endParaRPr lang="en-US" dirty="0"/>
                    </a:p>
                  </a:txBody>
                  <a:tcPr/>
                </a:tc>
                <a:tc>
                  <a:txBody>
                    <a:bodyPr/>
                    <a:lstStyle/>
                    <a:p>
                      <a:r>
                        <a:rPr lang="en-US" dirty="0"/>
                        <a:t>July 2019</a:t>
                      </a:r>
                    </a:p>
                  </a:txBody>
                  <a:tcPr/>
                </a:tc>
                <a:extLst>
                  <a:ext uri="{0D108BD9-81ED-4DB2-BD59-A6C34878D82A}">
                    <a16:rowId xmlns:a16="http://schemas.microsoft.com/office/drawing/2014/main" val="10003"/>
                  </a:ext>
                </a:extLst>
              </a:tr>
              <a:tr h="370840">
                <a:tc>
                  <a:txBody>
                    <a:bodyPr/>
                    <a:lstStyle/>
                    <a:p>
                      <a:r>
                        <a:rPr lang="en-US" dirty="0"/>
                        <a:t>#4: Leveraging Partnerships for PrEP in Family Planning Sites</a:t>
                      </a:r>
                    </a:p>
                  </a:txBody>
                  <a:tcPr/>
                </a:tc>
                <a:tc>
                  <a:txBody>
                    <a:bodyPr/>
                    <a:lstStyle/>
                    <a:p>
                      <a:r>
                        <a:rPr lang="en-US" dirty="0"/>
                        <a:t>August 2019</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6983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2385" y="1654630"/>
            <a:ext cx="10972800" cy="2647404"/>
          </a:xfrm>
        </p:spPr>
        <p:txBody>
          <a:bodyPr>
            <a:normAutofit/>
          </a:bodyPr>
          <a:lstStyle/>
          <a:p>
            <a:pPr algn="ctr"/>
            <a:r>
              <a:rPr lang="en-US" sz="5400" dirty="0"/>
              <a:t>Why PrEP in </a:t>
            </a:r>
            <a:br>
              <a:rPr lang="en-US" sz="5400" dirty="0"/>
            </a:br>
            <a:r>
              <a:rPr lang="en-US" sz="5400" dirty="0"/>
              <a:t>Family Planning?</a:t>
            </a:r>
          </a:p>
        </p:txBody>
      </p:sp>
    </p:spTree>
    <p:extLst>
      <p:ext uri="{BB962C8B-B14F-4D97-AF65-F5344CB8AC3E}">
        <p14:creationId xmlns:p14="http://schemas.microsoft.com/office/powerpoint/2010/main" val="2821072500"/>
      </p:ext>
    </p:extLst>
  </p:cSld>
  <p:clrMapOvr>
    <a:masterClrMapping/>
  </p:clrMapOvr>
</p:sld>
</file>

<file path=ppt/theme/theme1.xml><?xml version="1.0" encoding="utf-8"?>
<a:theme xmlns:a="http://schemas.openxmlformats.org/drawingml/2006/main" name="1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A9758CA2FA3B46B679318932C94AA8" ma:contentTypeVersion="6" ma:contentTypeDescription="Create a new document." ma:contentTypeScope="" ma:versionID="fa42dfea77289ee901001e4bd6fc3730">
  <xsd:schema xmlns:xsd="http://www.w3.org/2001/XMLSchema" xmlns:xs="http://www.w3.org/2001/XMLSchema" xmlns:p="http://schemas.microsoft.com/office/2006/metadata/properties" xmlns:ns2="c98300f9-3bcd-4306-ba92-f63b56bd2dca" xmlns:ns3="3aec71d1-2d59-4bab-b338-749310350822" targetNamespace="http://schemas.microsoft.com/office/2006/metadata/properties" ma:root="true" ma:fieldsID="8a1e060d5b7607038ae405473d6aa84a" ns2:_="" ns3:_="">
    <xsd:import namespace="c98300f9-3bcd-4306-ba92-f63b56bd2dca"/>
    <xsd:import namespace="3aec71d1-2d59-4bab-b338-7493103508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300f9-3bcd-4306-ba92-f63b56bd2d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ec71d1-2d59-4bab-b338-74931035082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Complete Contrac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654DA0-A5CC-4319-A77D-23247BEDC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300f9-3bcd-4306-ba92-f63b56bd2dca"/>
    <ds:schemaRef ds:uri="3aec71d1-2d59-4bab-b338-749310350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606B90-DAEE-4107-ACD9-3E3E1C5DC2BD}">
  <ds:schemaRefs>
    <ds:schemaRef ds:uri="http://schemas.microsoft.com/sharepoint/v3/contenttype/forms"/>
  </ds:schemaRefs>
</ds:datastoreItem>
</file>

<file path=customXml/itemProps3.xml><?xml version="1.0" encoding="utf-8"?>
<ds:datastoreItem xmlns:ds="http://schemas.openxmlformats.org/officeDocument/2006/customXml" ds:itemID="{0EE4E5D2-53CA-47B8-A90D-E074D3343C37}">
  <ds:schemaRefs>
    <ds:schemaRef ds:uri="http://schemas.microsoft.com/office/2006/documentManagement/types"/>
    <ds:schemaRef ds:uri="http://purl.org/dc/terms/"/>
    <ds:schemaRef ds:uri="http://schemas.openxmlformats.org/package/2006/metadata/core-properties"/>
    <ds:schemaRef ds:uri="http://purl.org/dc/dcmitype/"/>
    <ds:schemaRef ds:uri="3aec71d1-2d59-4bab-b338-749310350822"/>
    <ds:schemaRef ds:uri="c98300f9-3bcd-4306-ba92-f63b56bd2dca"/>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8571</TotalTime>
  <Words>8761</Words>
  <Application>Microsoft Office PowerPoint</Application>
  <PresentationFormat>Widescreen</PresentationFormat>
  <Paragraphs>341</Paragraphs>
  <Slides>42</Slides>
  <Notes>42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Arial</vt:lpstr>
      <vt:lpstr>Arial Rounded MT Bold</vt:lpstr>
      <vt:lpstr>Arial Unicode MS</vt:lpstr>
      <vt:lpstr>Calibri</vt:lpstr>
      <vt:lpstr>Calibri Light</vt:lpstr>
      <vt:lpstr>Courier New</vt:lpstr>
      <vt:lpstr>Times New Roman</vt:lpstr>
      <vt:lpstr>Wingdings</vt:lpstr>
      <vt:lpstr>1_OASH Slide Master</vt:lpstr>
      <vt:lpstr>Office Theme</vt:lpstr>
      <vt:lpstr>1_Office Theme</vt:lpstr>
      <vt:lpstr>HHS Office of Population Affairs PrEP for HIV Prevention in  Title X Funded Family Planning Sites  National Kick-Off Webinar</vt:lpstr>
      <vt:lpstr>Welcome!</vt:lpstr>
      <vt:lpstr>Office of Population Affairs</vt:lpstr>
      <vt:lpstr>Title X Service Grantee Network</vt:lpstr>
      <vt:lpstr>HIV Testing is a Core Family Planning Service</vt:lpstr>
      <vt:lpstr>Pre-Exposure Prophylaxis (PrEP)</vt:lpstr>
      <vt:lpstr>U.S. Family Planning Providers’ Knowledge of and Attitudes towards PrEP for HIV Prevention: A national survey</vt:lpstr>
      <vt:lpstr>OPA PrEP Training Webinar Series (Tentative)</vt:lpstr>
      <vt:lpstr>Why PrEP in  Family Planning?</vt:lpstr>
      <vt:lpstr>CDC Clinical Guidelines for PrEP</vt:lpstr>
      <vt:lpstr>CDC Clinical Guidelines for PrEP and Women</vt:lpstr>
      <vt:lpstr>Women and HIV</vt:lpstr>
      <vt:lpstr>PrEP and Women</vt:lpstr>
      <vt:lpstr>Number of PrEP users, by sex and race/ethnicity</vt:lpstr>
      <vt:lpstr>Women face barriers to PrEP awareness and access</vt:lpstr>
      <vt:lpstr>Family Planning Services and PrEP</vt:lpstr>
      <vt:lpstr>Get PrEPed! PrEP Services at the Drexel Medicine Women’s Care Center</vt:lpstr>
      <vt:lpstr>Drexel Women’s Care Center</vt:lpstr>
      <vt:lpstr>PrEP at Drexel Women’s Care Center</vt:lpstr>
      <vt:lpstr>PrEP at Drexel Women’s Care Center, Cont’d</vt:lpstr>
      <vt:lpstr>Why PrEP in Family Planning?</vt:lpstr>
      <vt:lpstr>Challenges and Opportunities</vt:lpstr>
      <vt:lpstr>Lessons Learned</vt:lpstr>
      <vt:lpstr>Thank you! </vt:lpstr>
      <vt:lpstr>New Family Planning-Specific PrEP Resources</vt:lpstr>
      <vt:lpstr>Decision-Making Guide for the Provision Of PrEP Services</vt:lpstr>
      <vt:lpstr>Overview of the Decision-Making Guide</vt:lpstr>
      <vt:lpstr>Decision-Making Guide for the Provision of PrEP Services</vt:lpstr>
      <vt:lpstr>Decision-Making Checklist</vt:lpstr>
      <vt:lpstr>Tiers of PrEP Service Provision</vt:lpstr>
      <vt:lpstr>To view the  Decision-Making Guide for the Provision of PrEP Services, </vt:lpstr>
      <vt:lpstr>PrEP for Family Planning Providers:  The Development of a Toolkit</vt:lpstr>
      <vt:lpstr>Why Family Planning Clinics?</vt:lpstr>
      <vt:lpstr>Survey of Family Planning Providers</vt:lpstr>
      <vt:lpstr>PrEP Implementation Challenges in a Family Planning Environment</vt:lpstr>
      <vt:lpstr>Family Planning Staff Already  Know How to Do This!</vt:lpstr>
      <vt:lpstr>The Toolkit</vt:lpstr>
      <vt:lpstr>Family Planning Provider PrEP Toolkit</vt:lpstr>
      <vt:lpstr>Family Planning Provider PrEP Toolkit, Cont’d</vt:lpstr>
      <vt:lpstr>The time is now!</vt:lpstr>
      <vt:lpstr>Reminder: OPA PrEP Training Webinar Series (Tentative)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Monika (HHS/OASH) (CTR)</dc:creator>
  <cp:lastModifiedBy>Theresa Russo</cp:lastModifiedBy>
  <cp:revision>310</cp:revision>
  <cp:lastPrinted>2019-04-17T18:56:04Z</cp:lastPrinted>
  <dcterms:created xsi:type="dcterms:W3CDTF">2018-06-27T13:57:09Z</dcterms:created>
  <dcterms:modified xsi:type="dcterms:W3CDTF">2019-04-22T15:07:00Z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0x010100C5A9758CA2FA3B46B679318932C94AA8</vt:lpwstr>
  </property>
</Properties>
</file>