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Lst>
  <p:notesMasterIdLst>
    <p:notesMasterId r:id="rId55"/>
  </p:notesMasterIdLst>
  <p:handoutMasterIdLst>
    <p:handoutMasterId r:id="rId56"/>
  </p:handoutMasterIdLst>
  <p:sldIdLst>
    <p:sldId id="456" r:id="rId7"/>
    <p:sldId id="457" r:id="rId8"/>
    <p:sldId id="460" r:id="rId9"/>
    <p:sldId id="458" r:id="rId10"/>
    <p:sldId id="374" r:id="rId11"/>
    <p:sldId id="465" r:id="rId12"/>
    <p:sldId id="489" r:id="rId13"/>
    <p:sldId id="464" r:id="rId14"/>
    <p:sldId id="467" r:id="rId15"/>
    <p:sldId id="462" r:id="rId16"/>
    <p:sldId id="469" r:id="rId17"/>
    <p:sldId id="472" r:id="rId18"/>
    <p:sldId id="471" r:id="rId19"/>
    <p:sldId id="470" r:id="rId20"/>
    <p:sldId id="454" r:id="rId21"/>
    <p:sldId id="473" r:id="rId22"/>
    <p:sldId id="490" r:id="rId23"/>
    <p:sldId id="491" r:id="rId24"/>
    <p:sldId id="476" r:id="rId25"/>
    <p:sldId id="492" r:id="rId26"/>
    <p:sldId id="278" r:id="rId27"/>
    <p:sldId id="475" r:id="rId28"/>
    <p:sldId id="453" r:id="rId29"/>
    <p:sldId id="495" r:id="rId30"/>
    <p:sldId id="496" r:id="rId31"/>
    <p:sldId id="447" r:id="rId32"/>
    <p:sldId id="482" r:id="rId33"/>
    <p:sldId id="488" r:id="rId34"/>
    <p:sldId id="486" r:id="rId35"/>
    <p:sldId id="493" r:id="rId36"/>
    <p:sldId id="291" r:id="rId37"/>
    <p:sldId id="474" r:id="rId38"/>
    <p:sldId id="268" r:id="rId39"/>
    <p:sldId id="484" r:id="rId40"/>
    <p:sldId id="494" r:id="rId41"/>
    <p:sldId id="468" r:id="rId42"/>
    <p:sldId id="261" r:id="rId43"/>
    <p:sldId id="262" r:id="rId44"/>
    <p:sldId id="263" r:id="rId45"/>
    <p:sldId id="267" r:id="rId46"/>
    <p:sldId id="287" r:id="rId47"/>
    <p:sldId id="273" r:id="rId48"/>
    <p:sldId id="269" r:id="rId49"/>
    <p:sldId id="288" r:id="rId50"/>
    <p:sldId id="270" r:id="rId51"/>
    <p:sldId id="290" r:id="rId52"/>
    <p:sldId id="274" r:id="rId53"/>
    <p:sldId id="36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ta Malcolm" initials="NM" lastIdx="1" clrIdx="0">
    <p:extLst>
      <p:ext uri="{19B8F6BF-5375-455C-9EA6-DF929625EA0E}">
        <p15:presenceInfo xmlns:p15="http://schemas.microsoft.com/office/powerpoint/2012/main" userId="S::nmalcolm@atlasresearch.us::b53307d6-5db8-43de-ab40-c7d26de2e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25DDA-A232-4AD3-89D4-1C1DEE5BFF90}" v="16" dt="2019-09-25T16:03:38.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60000" autoAdjust="0"/>
  </p:normalViewPr>
  <p:slideViewPr>
    <p:cSldViewPr>
      <p:cViewPr>
        <p:scale>
          <a:sx n="39" d="100"/>
          <a:sy n="39" d="100"/>
        </p:scale>
        <p:origin x="1740" y="78"/>
      </p:cViewPr>
      <p:guideLst>
        <p:guide orient="horz" pos="2160"/>
        <p:guide pos="2880"/>
      </p:guideLst>
    </p:cSldViewPr>
  </p:slideViewPr>
  <p:outlineViewPr>
    <p:cViewPr>
      <p:scale>
        <a:sx n="33" d="100"/>
        <a:sy n="33" d="100"/>
      </p:scale>
      <p:origin x="0" y="-10428"/>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a Malcolm" userId="b53307d6-5db8-43de-ab40-c7d26de2e203" providerId="ADAL" clId="{08025DDA-A232-4AD3-89D4-1C1DEE5BFF90}"/>
    <pc:docChg chg="undo custSel addSld delSld modSld sldOrd">
      <pc:chgData name="Nikita Malcolm" userId="b53307d6-5db8-43de-ab40-c7d26de2e203" providerId="ADAL" clId="{08025DDA-A232-4AD3-89D4-1C1DEE5BFF90}" dt="2019-09-25T16:07:15.993" v="145" actId="1076"/>
      <pc:docMkLst>
        <pc:docMk/>
      </pc:docMkLst>
      <pc:sldChg chg="addSp delSp modSp del">
        <pc:chgData name="Nikita Malcolm" userId="b53307d6-5db8-43de-ab40-c7d26de2e203" providerId="ADAL" clId="{08025DDA-A232-4AD3-89D4-1C1DEE5BFF90}" dt="2019-09-25T15:59:47.067" v="100" actId="2696"/>
        <pc:sldMkLst>
          <pc:docMk/>
          <pc:sldMk cId="0" sldId="280"/>
        </pc:sldMkLst>
        <pc:picChg chg="add del mod modCrop">
          <ac:chgData name="Nikita Malcolm" userId="b53307d6-5db8-43de-ab40-c7d26de2e203" providerId="ADAL" clId="{08025DDA-A232-4AD3-89D4-1C1DEE5BFF90}" dt="2019-09-24T17:26:33.681" v="12" actId="732"/>
          <ac:picMkLst>
            <pc:docMk/>
            <pc:sldMk cId="0" sldId="280"/>
            <ac:picMk id="7170" creationId="{00000000-0000-0000-0000-000000000000}"/>
          </ac:picMkLst>
        </pc:picChg>
      </pc:sldChg>
      <pc:sldChg chg="del">
        <pc:chgData name="Nikita Malcolm" userId="b53307d6-5db8-43de-ab40-c7d26de2e203" providerId="ADAL" clId="{08025DDA-A232-4AD3-89D4-1C1DEE5BFF90}" dt="2019-09-25T16:03:40.967" v="144" actId="2696"/>
        <pc:sldMkLst>
          <pc:docMk/>
          <pc:sldMk cId="0" sldId="281"/>
        </pc:sldMkLst>
      </pc:sldChg>
      <pc:sldChg chg="add del">
        <pc:chgData name="Nikita Malcolm" userId="b53307d6-5db8-43de-ab40-c7d26de2e203" providerId="ADAL" clId="{08025DDA-A232-4AD3-89D4-1C1DEE5BFF90}" dt="2019-09-24T17:26:35.821" v="14"/>
        <pc:sldMkLst>
          <pc:docMk/>
          <pc:sldMk cId="2305818323" sldId="495"/>
        </pc:sldMkLst>
      </pc:sldChg>
      <pc:sldChg chg="addSp delSp modSp add ord">
        <pc:chgData name="Nikita Malcolm" userId="b53307d6-5db8-43de-ab40-c7d26de2e203" providerId="ADAL" clId="{08025DDA-A232-4AD3-89D4-1C1DEE5BFF90}" dt="2019-09-25T16:03:38.442" v="143"/>
        <pc:sldMkLst>
          <pc:docMk/>
          <pc:sldMk cId="3503041628" sldId="495"/>
        </pc:sldMkLst>
        <pc:spChg chg="del">
          <ac:chgData name="Nikita Malcolm" userId="b53307d6-5db8-43de-ab40-c7d26de2e203" providerId="ADAL" clId="{08025DDA-A232-4AD3-89D4-1C1DEE5BFF90}" dt="2019-09-25T15:56:12.269" v="16"/>
          <ac:spMkLst>
            <pc:docMk/>
            <pc:sldMk cId="3503041628" sldId="495"/>
            <ac:spMk id="2" creationId="{B16937B2-E8A4-40E0-8AFF-75491817F0C3}"/>
          </ac:spMkLst>
        </pc:spChg>
        <pc:spChg chg="add mod">
          <ac:chgData name="Nikita Malcolm" userId="b53307d6-5db8-43de-ab40-c7d26de2e203" providerId="ADAL" clId="{08025DDA-A232-4AD3-89D4-1C1DEE5BFF90}" dt="2019-09-25T16:03:38.442" v="143"/>
          <ac:spMkLst>
            <pc:docMk/>
            <pc:sldMk cId="3503041628" sldId="495"/>
            <ac:spMk id="3" creationId="{4A2E92E2-6522-4618-A096-DFDC27F9F4DD}"/>
          </ac:spMkLst>
        </pc:spChg>
        <pc:spChg chg="add mod">
          <ac:chgData name="Nikita Malcolm" userId="b53307d6-5db8-43de-ab40-c7d26de2e203" providerId="ADAL" clId="{08025DDA-A232-4AD3-89D4-1C1DEE5BFF90}" dt="2019-09-25T16:02:46.799" v="141" actId="1076"/>
          <ac:spMkLst>
            <pc:docMk/>
            <pc:sldMk cId="3503041628" sldId="495"/>
            <ac:spMk id="4" creationId="{E630182F-39B5-409B-9E52-FFCC821B9ABE}"/>
          </ac:spMkLst>
        </pc:spChg>
      </pc:sldChg>
      <pc:sldChg chg="del">
        <pc:chgData name="Nikita Malcolm" userId="b53307d6-5db8-43de-ab40-c7d26de2e203" providerId="ADAL" clId="{08025DDA-A232-4AD3-89D4-1C1DEE5BFF90}" dt="2019-09-24T17:26:34.593" v="13"/>
        <pc:sldMkLst>
          <pc:docMk/>
          <pc:sldMk cId="12294785" sldId="496"/>
        </pc:sldMkLst>
      </pc:sldChg>
      <pc:sldChg chg="addSp delSp modSp add">
        <pc:chgData name="Nikita Malcolm" userId="b53307d6-5db8-43de-ab40-c7d26de2e203" providerId="ADAL" clId="{08025DDA-A232-4AD3-89D4-1C1DEE5BFF90}" dt="2019-09-25T16:07:15.993" v="145" actId="1076"/>
        <pc:sldMkLst>
          <pc:docMk/>
          <pc:sldMk cId="3729626561" sldId="496"/>
        </pc:sldMkLst>
        <pc:spChg chg="del">
          <ac:chgData name="Nikita Malcolm" userId="b53307d6-5db8-43de-ab40-c7d26de2e203" providerId="ADAL" clId="{08025DDA-A232-4AD3-89D4-1C1DEE5BFF90}" dt="2019-09-25T15:56:22.381" v="18"/>
          <ac:spMkLst>
            <pc:docMk/>
            <pc:sldMk cId="3729626561" sldId="496"/>
            <ac:spMk id="2" creationId="{3C47A82C-8C62-4E57-8C02-DCE8B204BAB7}"/>
          </ac:spMkLst>
        </pc:spChg>
        <pc:spChg chg="add mod">
          <ac:chgData name="Nikita Malcolm" userId="b53307d6-5db8-43de-ab40-c7d26de2e203" providerId="ADAL" clId="{08025DDA-A232-4AD3-89D4-1C1DEE5BFF90}" dt="2019-09-25T15:57:40.094" v="39" actId="1076"/>
          <ac:spMkLst>
            <pc:docMk/>
            <pc:sldMk cId="3729626561" sldId="496"/>
            <ac:spMk id="3" creationId="{A6397125-8894-4305-AD3A-C9CE83C662D1}"/>
          </ac:spMkLst>
        </pc:spChg>
        <pc:spChg chg="add mod">
          <ac:chgData name="Nikita Malcolm" userId="b53307d6-5db8-43de-ab40-c7d26de2e203" providerId="ADAL" clId="{08025DDA-A232-4AD3-89D4-1C1DEE5BFF90}" dt="2019-09-25T16:07:15.993" v="145" actId="1076"/>
          <ac:spMkLst>
            <pc:docMk/>
            <pc:sldMk cId="3729626561" sldId="496"/>
            <ac:spMk id="4" creationId="{00225FF1-5989-467A-B61E-F756D3CABD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69357C-AAEF-457A-9B7B-199ADBBCE1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75350F-422E-4609-8824-C400D78D0B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0D1D45-FD1D-4880-A430-B0F9B25DB232}" type="datetimeFigureOut">
              <a:rPr lang="en-US" smtClean="0"/>
              <a:pPr/>
              <a:t>9/30/2019</a:t>
            </a:fld>
            <a:endParaRPr lang="en-US"/>
          </a:p>
        </p:txBody>
      </p:sp>
      <p:sp>
        <p:nvSpPr>
          <p:cNvPr id="4" name="Footer Placeholder 3">
            <a:extLst>
              <a:ext uri="{FF2B5EF4-FFF2-40B4-BE49-F238E27FC236}">
                <a16:creationId xmlns:a16="http://schemas.microsoft.com/office/drawing/2014/main" id="{1BF140DE-3C31-4274-AEAB-75CA87F9B9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E30783-1F3B-40D0-9989-4DAD66AC5E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8AAE7C-D592-43D5-BD83-9A635D573B15}" type="slidenum">
              <a:rPr lang="en-US" smtClean="0"/>
              <a:pPr/>
              <a:t>‹#›</a:t>
            </a:fld>
            <a:endParaRPr lang="en-US"/>
          </a:p>
        </p:txBody>
      </p:sp>
    </p:spTree>
    <p:extLst>
      <p:ext uri="{BB962C8B-B14F-4D97-AF65-F5344CB8AC3E}">
        <p14:creationId xmlns:p14="http://schemas.microsoft.com/office/powerpoint/2010/main" val="3236454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0340E3-06D3-4D33-B847-A9191DC5D72B}" type="datetimeFigureOut">
              <a:rPr lang="en-US" smtClean="0"/>
              <a:pPr/>
              <a:t>9/30/2019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3ECCF-04F2-4D92-9EC4-A1F655BA4C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pdf/risk/prep/cdc-hiv-prep-guidelines-2017.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smchealth.org/sites/main/files/file-attachments/prep_protocol_pending_approval_5-27-2015.pdf" TargetMode="External"/><Relationship Id="rId5" Type="http://schemas.openxmlformats.org/officeDocument/2006/relationships/hyperlink" Target="https://www.acha.org/documents/resources/guidelines/ACHA_HIV_PrEP_Guidelines_Jan2019.pdf" TargetMode="External"/><Relationship Id="rId4" Type="http://schemas.openxmlformats.org/officeDocument/2006/relationships/hyperlink" Target="https://www.cdc.gov/hiv/pdf/risk/prep/cdc-hiv-prep-guidelines-2017.pdf.%20March%20201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1.nyc.gov/assets/doh/downloads/pdf/han/alert/2019/prep-to-prevent-hiv-aler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immersive.thebodypro.com/LBLN/hiv-prep/?ap=tbpt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idsetc.org/resource/prep-training-video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aahivm.org/?s=PrEP"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ileadadvancingaccess.co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nastad.org/resource/billing-coding-guide-hiv-preventio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findhivcare.hrsa.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youtu.be/TR8-3uAuZGo"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nccc.ucsf.edu/clinician-consultation/prep-pre-exposure-prophylaxi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ivrisk"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prepwatch.org/users-guide-prep-tools-us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hiveonline.org/old-prep4wome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hs.gov/opa/sites/default/files/OPA-PrEP-Decision-Guid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immersive.thebodypro.com/LBLN/hiv-prep/?ap=tbptd"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youtu.be/hYJhMm57oHk" TargetMode="External"/><Relationship Id="rId5" Type="http://schemas.openxmlformats.org/officeDocument/2006/relationships/hyperlink" Target="https://www.plannedparenthood.org/planned-parenthood-massachusetts/campaigns/gender-affirming-hormone-therapy" TargetMode="External"/><Relationship Id="rId4" Type="http://schemas.openxmlformats.org/officeDocument/2006/relationships/hyperlink" Target="https://youtu.be/gnvAuNlLMEo"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reaterthan.org/stories-empowered-women-and-hi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vimeo.com/186448201"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91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Then every six months, we do a creatinine clearance to make sure that the renal function is normal, and STD testing and HIV testing. Then we refill the prescription for 90 days.</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11</a:t>
            </a:fld>
            <a:endParaRPr lang="en-US"/>
          </a:p>
        </p:txBody>
      </p:sp>
    </p:spTree>
    <p:extLst>
      <p:ext uri="{BB962C8B-B14F-4D97-AF65-F5344CB8AC3E}">
        <p14:creationId xmlns:p14="http://schemas.microsoft.com/office/powerpoint/2010/main" val="149385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someone decides to stop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we ask them to come in and talk to us about this so that we can make sure there's a good reason for stopping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We want to advise them if they ever decide to restart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that they come back in to get the initial tests again, especially an HIV test.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don't want someone to stop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if they're at risk of getting HIV, they seroconvert, they don't know that they're HIV positive, and then they have the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in their medicine cabinet and they start taking it again. Then they're at risk of getting resistant to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We want to just make sure that people know it's important, come back to the clinic before you restart the medication.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there's any chance that someone seroconverts--say someone was not adherent, was not taking the medications for two weeks and then restarted, and then they came back for an HIV test and they were HIV positive--they need to have immediate escalations with three drug regimens.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is information you can get online or by calling the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Hotline where they can talk to you about how to put someone on HIV medicine. Don't wait to get viral loads or resistance results. Start them on a three-drug regimen and refer them to an HIV provider, unless you're doing that in your own setting.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someone has chronic Hepatitis B when they stop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it's important to monitor for liver flare. We need to check the LFTs within one month. We recommend continuing the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if they have chronic Hepatitis B and not stopping it.</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12</a:t>
            </a:fld>
            <a:endParaRPr lang="en-US"/>
          </a:p>
        </p:txBody>
      </p:sp>
    </p:spTree>
    <p:extLst>
      <p:ext uri="{BB962C8B-B14F-4D97-AF65-F5344CB8AC3E}">
        <p14:creationId xmlns:p14="http://schemas.microsoft.com/office/powerpoint/2010/main" val="40907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During pregnancy and breastfeeding, there are no contraindications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There is no evidence of increased congenital anomalies during the first trimester or after. Infants that have been exposed to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through breast milk have a limited drug exposure, and we have not seen side effects.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someone becomes pregnant and they are on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it's important that you report this to the Antiretroviral Pregnancy Registry. You can also register the patient online. This is the only way we can track the effects of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during pregnancy on the infant.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certainly do this for women who are HIV positive, but for an HIV negative woman on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while she's pregnant, it's very important so that we can continue to track and make sure that HIV negative women on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don't have any ill effects on the infant.</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13</a:t>
            </a:fld>
            <a:endParaRPr lang="en-US"/>
          </a:p>
        </p:txBody>
      </p:sp>
    </p:spTree>
    <p:extLst>
      <p:ext uri="{BB962C8B-B14F-4D97-AF65-F5344CB8AC3E}">
        <p14:creationId xmlns:p14="http://schemas.microsoft.com/office/powerpoint/2010/main" val="312828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brief review of the guidelines: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first one is the CDC guidelines that were updated in 2017.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CDC. </a:t>
            </a:r>
            <a:r>
              <a:rPr lang="en-US" sz="1200" kern="1200" dirty="0" err="1" smtClean="0">
                <a:solidFill>
                  <a:schemeClr val="tx1"/>
                </a:solidFill>
                <a:effectLst/>
                <a:latin typeface="+mn-lt"/>
                <a:ea typeface="+mn-ea"/>
                <a:cs typeface="+mn-cs"/>
              </a:rPr>
              <a:t>Preexposure</a:t>
            </a:r>
            <a:r>
              <a:rPr lang="en-US" sz="1200" kern="1200" dirty="0" smtClean="0">
                <a:solidFill>
                  <a:schemeClr val="tx1"/>
                </a:solidFill>
                <a:effectLst/>
                <a:latin typeface="+mn-lt"/>
                <a:ea typeface="+mn-ea"/>
                <a:cs typeface="+mn-cs"/>
              </a:rPr>
              <a:t> prophylaxis for the prevention of HIV infection in the United States—2017 Update: a clinical practice guideline. </a:t>
            </a:r>
            <a:r>
              <a:rPr lang="en-US" sz="1200" u="sng" kern="1200" dirty="0" smtClean="0">
                <a:solidFill>
                  <a:schemeClr val="tx1"/>
                </a:solidFill>
                <a:effectLst/>
                <a:latin typeface="+mn-lt"/>
                <a:ea typeface="+mn-ea"/>
                <a:cs typeface="+mn-cs"/>
                <a:hlinkClick r:id="rId3"/>
              </a:rPr>
              <a:t>https://www.cdc.gov/hiv/pdf/risk/prep/cdc-hiv-prep-guidelines-2017.pdf</a:t>
            </a:r>
            <a:r>
              <a:rPr lang="en-US" sz="1200" u="sng" kern="1200" dirty="0" smtClean="0">
                <a:solidFill>
                  <a:schemeClr val="tx1"/>
                </a:solidFill>
                <a:effectLst/>
                <a:latin typeface="+mn-lt"/>
                <a:ea typeface="+mn-ea"/>
                <a:cs typeface="+mn-cs"/>
                <a:hlinkClick r:id="rId4"/>
              </a:rPr>
              <a:t>.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second one is the American College of Health Association. You can go here and develop protocols for yourself, for your clinic. You can have people read these who are thinking about starting to write a protocol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ACHA Guidelines. </a:t>
            </a:r>
            <a:r>
              <a:rPr lang="en-US" sz="1200" u="sng" kern="1200" dirty="0" smtClean="0">
                <a:solidFill>
                  <a:schemeClr val="tx1"/>
                </a:solidFill>
                <a:effectLst/>
                <a:latin typeface="+mn-lt"/>
                <a:ea typeface="+mn-ea"/>
                <a:cs typeface="+mn-cs"/>
                <a:hlinkClick r:id="rId5"/>
              </a:rPr>
              <a:t>https://www.acha.org/documents/resources/guidelines/ACHA_HIV_PrEP_Guidelines_Jan2019.pdf</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third is a specific protocol from a place called the Edison Clinic, and it seems to have good protocols in there as well for you to institute at your own site.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Providing HIV Pre-Exposure Prophylaxis Protocol for Edison Clinic. </a:t>
            </a:r>
            <a:r>
              <a:rPr lang="en-US" sz="1200" u="sng" kern="1200" dirty="0" smtClean="0">
                <a:solidFill>
                  <a:schemeClr val="tx1"/>
                </a:solidFill>
                <a:effectLst/>
                <a:latin typeface="+mn-lt"/>
                <a:ea typeface="+mn-ea"/>
                <a:cs typeface="+mn-cs"/>
                <a:hlinkClick r:id="rId6"/>
              </a:rPr>
              <a:t>https://www.smchealth.org/sites/main/files/file-attachments/prep_protocol_pending_approval_5-27-2015.pdf</a:t>
            </a:r>
            <a:endParaRPr lang="en-US" sz="1200" kern="1200" dirty="0" smtClean="0">
              <a:solidFill>
                <a:schemeClr val="tx1"/>
              </a:solidFill>
              <a:effectLst/>
              <a:latin typeface="+mn-lt"/>
              <a:ea typeface="+mn-ea"/>
              <a:cs typeface="+mn-cs"/>
            </a:endParaRPr>
          </a:p>
          <a:p>
            <a:pPr marL="171450" marR="0" indent="-171450">
              <a:lnSpc>
                <a:spcPct val="107000"/>
              </a:lnSpc>
              <a:spcBef>
                <a:spcPts val="0"/>
              </a:spcBef>
              <a:spcAft>
                <a:spcPts val="800"/>
              </a:spcAft>
              <a:buFont typeface="Arial" panose="020B0604020202020204" pitchFamily="34" charset="0"/>
              <a:buChar char="•"/>
            </a:pPr>
            <a:endParaRPr lang="en-US" dirty="0" smtClean="0"/>
          </a:p>
        </p:txBody>
      </p:sp>
      <p:sp>
        <p:nvSpPr>
          <p:cNvPr id="4" name="Slide Number Placeholder 3"/>
          <p:cNvSpPr>
            <a:spLocks noGrp="1"/>
          </p:cNvSpPr>
          <p:nvPr>
            <p:ph type="sldNum" sz="quarter" idx="5"/>
          </p:nvPr>
        </p:nvSpPr>
        <p:spPr/>
        <p:txBody>
          <a:bodyPr/>
          <a:lstStyle/>
          <a:p>
            <a:fld id="{2013ECCF-04F2-4D92-9EC4-A1F655BA4C6F}" type="slidenum">
              <a:rPr lang="en-US" smtClean="0"/>
              <a:pPr/>
              <a:t>14</a:t>
            </a:fld>
            <a:endParaRPr lang="en-US"/>
          </a:p>
        </p:txBody>
      </p:sp>
    </p:spTree>
    <p:extLst>
      <p:ext uri="{BB962C8B-B14F-4D97-AF65-F5344CB8AC3E}">
        <p14:creationId xmlns:p14="http://schemas.microsoft.com/office/powerpoint/2010/main" val="193093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Here's an EMR template from a Planned Parenthood in Philadelphia does a sexual history at the beginning where you just click: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type of sexual body part does this person have?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Have they had intercourse yet?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 they have any new sexual partners since their last STD test?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Is it possible that any of their partners in the last year had sex with someone else?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Or, have they had more than one partner in the last 12 months?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are questions that are really more specific for women who may not recognize that they are at risk of HIV, but it may be their partners who are at risk for HIV.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Don't forget to triple screen, and you can click that you did that or didn't do that.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Then for the initial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visit, this is some language that covers nearly everything you would want to have in your note when you start a person on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You could just copy this into an EMR record and click that you provided this information. This puts less strain on the provider to document in the EMR.</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15</a:t>
            </a:fld>
            <a:endParaRPr lang="en-US"/>
          </a:p>
        </p:txBody>
      </p:sp>
    </p:spTree>
    <p:extLst>
      <p:ext uri="{BB962C8B-B14F-4D97-AF65-F5344CB8AC3E}">
        <p14:creationId xmlns:p14="http://schemas.microsoft.com/office/powerpoint/2010/main" val="257502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are lab draw protocols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that</a:t>
            </a:r>
            <a:r>
              <a:rPr lang="en-US" sz="1200" kern="1200" baseline="0" dirty="0" smtClean="0">
                <a:solidFill>
                  <a:schemeClr val="tx1"/>
                </a:solidFill>
                <a:effectLst/>
                <a:latin typeface="+mn-lt"/>
                <a:ea typeface="+mn-ea"/>
                <a:cs typeface="+mn-cs"/>
              </a:rPr>
              <a:t> were derived </a:t>
            </a:r>
            <a:r>
              <a:rPr lang="en-US" sz="1200" kern="1200" dirty="0" smtClean="0">
                <a:solidFill>
                  <a:schemeClr val="tx1"/>
                </a:solidFill>
                <a:effectLst/>
                <a:latin typeface="+mn-lt"/>
                <a:ea typeface="+mn-ea"/>
                <a:cs typeface="+mn-cs"/>
              </a:rPr>
              <a:t>from different sites, which you could put up in your lab, or put in the provider offices: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Sexual Health Assessment and adherence: Baseline, 3m, 6m, 9m, 12m, 15m, 18m, and 24m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HIV Ab/Ag test: Baseline, 3m, 6m, 9m, 12m, 15m, 18m, and 24m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Syphilis serology (Every 6 months if not at risk of STDs, every 3 months if high risk for STD): Baseline, 6m, 12m, and 18m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CT/NG testing (Every 6 months if not at risk of STDs, every 3 months if high risk for STD): Baseline, 6m, 12m, and 18m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Pregnancy test (Every visit if attempting pregnancy or if not using a birth control method): Baseline, 3m, 6m, 9m, 12m, 15m, 18m, and 24m</a:t>
            </a: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HBsAG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HBsAb</a:t>
            </a:r>
            <a:r>
              <a:rPr lang="en-US" sz="1200" kern="1200" dirty="0" smtClean="0">
                <a:solidFill>
                  <a:schemeClr val="tx1"/>
                </a:solidFill>
                <a:effectLst/>
                <a:latin typeface="+mn-lt"/>
                <a:ea typeface="+mn-ea"/>
                <a:cs typeface="+mn-cs"/>
              </a:rPr>
              <a:t>, HBV vaccine status: Baseline only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HCV Ab: Baseline, 12m, and 24m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Serum Creatinine: Baseline, 6m, 12m, and 18m</a:t>
            </a:r>
          </a:p>
        </p:txBody>
      </p:sp>
      <p:sp>
        <p:nvSpPr>
          <p:cNvPr id="4" name="Slide Number Placeholder 3"/>
          <p:cNvSpPr>
            <a:spLocks noGrp="1"/>
          </p:cNvSpPr>
          <p:nvPr>
            <p:ph type="sldNum" sz="quarter" idx="10"/>
          </p:nvPr>
        </p:nvSpPr>
        <p:spPr/>
        <p:txBody>
          <a:bodyPr/>
          <a:lstStyle/>
          <a:p>
            <a:fld id="{2013ECCF-04F2-4D92-9EC4-A1F655BA4C6F}" type="slidenum">
              <a:rPr lang="en-US" smtClean="0"/>
              <a:pPr/>
              <a:t>16</a:t>
            </a:fld>
            <a:endParaRPr lang="en-US"/>
          </a:p>
        </p:txBody>
      </p:sp>
    </p:spTree>
    <p:extLst>
      <p:ext uri="{BB962C8B-B14F-4D97-AF65-F5344CB8AC3E}">
        <p14:creationId xmlns:p14="http://schemas.microsoft.com/office/powerpoint/2010/main" val="359691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another example of a protocol that that is written in a way that might be easy for your staff to utilize.</a:t>
            </a:r>
          </a:p>
        </p:txBody>
      </p:sp>
      <p:sp>
        <p:nvSpPr>
          <p:cNvPr id="4" name="Slide Number Placeholder 3"/>
          <p:cNvSpPr>
            <a:spLocks noGrp="1"/>
          </p:cNvSpPr>
          <p:nvPr>
            <p:ph type="sldNum" sz="quarter" idx="10"/>
          </p:nvPr>
        </p:nvSpPr>
        <p:spPr/>
        <p:txBody>
          <a:bodyPr/>
          <a:lstStyle/>
          <a:p>
            <a:fld id="{2013ECCF-04F2-4D92-9EC4-A1F655BA4C6F}" type="slidenum">
              <a:rPr lang="en-US" smtClean="0"/>
              <a:pPr/>
              <a:t>17</a:t>
            </a:fld>
            <a:endParaRPr lang="en-US"/>
          </a:p>
        </p:txBody>
      </p:sp>
    </p:spTree>
    <p:extLst>
      <p:ext uri="{BB962C8B-B14F-4D97-AF65-F5344CB8AC3E}">
        <p14:creationId xmlns:p14="http://schemas.microsoft.com/office/powerpoint/2010/main" val="193290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is a nice pocket card that was developed by the Drexel College of Medicine in Philadelphia that they handed out to residents and medical students and providers in OBGYN clinics. It gives a quick review of what you need to do to prescribe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If you have a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navigator that you refer to or if you have a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clinic that you refer to other than your clinic, you can put phone numbers in here.</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18</a:t>
            </a:fld>
            <a:endParaRPr lang="en-US"/>
          </a:p>
        </p:txBody>
      </p:sp>
    </p:spTree>
    <p:extLst>
      <p:ext uri="{BB962C8B-B14F-4D97-AF65-F5344CB8AC3E}">
        <p14:creationId xmlns:p14="http://schemas.microsoft.com/office/powerpoint/2010/main" val="716016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on Demand: The New York City Health Department has recently put out on their website recommendations that this is actually discussed with all patients who are thinking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It's not FDA approved at this point. It's not in the CDC guidelines yet,</a:t>
            </a:r>
            <a:r>
              <a:rPr lang="en-US" sz="1200" kern="1200" baseline="0" dirty="0" smtClean="0">
                <a:solidFill>
                  <a:schemeClr val="tx1"/>
                </a:solidFill>
                <a:effectLst/>
                <a:latin typeface="+mn-lt"/>
                <a:ea typeface="+mn-ea"/>
                <a:cs typeface="+mn-cs"/>
              </a:rPr>
              <a:t> b</a:t>
            </a:r>
            <a:r>
              <a:rPr lang="en-US" sz="1200" kern="1200" dirty="0" smtClean="0">
                <a:solidFill>
                  <a:schemeClr val="tx1"/>
                </a:solidFill>
                <a:effectLst/>
                <a:latin typeface="+mn-lt"/>
                <a:ea typeface="+mn-ea"/>
                <a:cs typeface="+mn-cs"/>
              </a:rPr>
              <a:t>ut it's been well researched.</a:t>
            </a:r>
          </a:p>
          <a:p>
            <a:pPr marL="628650" lvl="1" indent="-171450">
              <a:buFont typeface="Arial" panose="020B0604020202020204" pitchFamily="34" charset="0"/>
              <a:buChar char="•"/>
            </a:pPr>
            <a:r>
              <a:rPr lang="en-US" sz="1200" u="sng" kern="1200" dirty="0" err="1" smtClean="0">
                <a:solidFill>
                  <a:schemeClr val="tx1"/>
                </a:solidFill>
                <a:effectLst/>
                <a:latin typeface="+mn-lt"/>
                <a:ea typeface="+mn-ea"/>
                <a:cs typeface="+mn-cs"/>
                <a:hlinkClick r:id="rId3"/>
              </a:rPr>
              <a:t>PrEP</a:t>
            </a:r>
            <a:r>
              <a:rPr lang="en-US" sz="1200" u="sng" kern="1200" dirty="0" smtClean="0">
                <a:solidFill>
                  <a:schemeClr val="tx1"/>
                </a:solidFill>
                <a:effectLst/>
                <a:latin typeface="+mn-lt"/>
                <a:ea typeface="+mn-ea"/>
                <a:cs typeface="+mn-cs"/>
                <a:hlinkClick r:id="rId3"/>
              </a:rPr>
              <a:t> on Demand</a:t>
            </a:r>
            <a:r>
              <a:rPr lang="en-US" sz="1200" kern="1200" dirty="0" smtClean="0">
                <a:solidFill>
                  <a:schemeClr val="tx1"/>
                </a:solidFill>
                <a:effectLst/>
                <a:latin typeface="+mn-lt"/>
                <a:ea typeface="+mn-ea"/>
                <a:cs typeface="+mn-cs"/>
              </a:rPr>
              <a:t> (https://www1.nyc.gov/assets/doh/downloads/pdf/han/alert/2019/prep-to-prevent-hiv-alert.pdf)</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three major research studies that have a large number of patients in them. But only cisgender males are in these studies. This is not recommended for cisgender women. However, I know many of you have seen males. This may be something that they know about that they may raise to you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may feel comfortable talking to them about. This would be for someone who's not comfortable taking, or not really able to take, a pill every day.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 take two </a:t>
            </a:r>
            <a:r>
              <a:rPr lang="en-US" sz="1200" kern="1200" dirty="0" err="1" smtClean="0">
                <a:solidFill>
                  <a:schemeClr val="tx1"/>
                </a:solidFill>
                <a:effectLst/>
                <a:latin typeface="+mn-lt"/>
                <a:ea typeface="+mn-ea"/>
                <a:cs typeface="+mn-cs"/>
              </a:rPr>
              <a:t>Truvadas</a:t>
            </a:r>
            <a:r>
              <a:rPr lang="en-US" sz="1200" kern="1200" dirty="0" smtClean="0">
                <a:solidFill>
                  <a:schemeClr val="tx1"/>
                </a:solidFill>
                <a:effectLst/>
                <a:latin typeface="+mn-lt"/>
                <a:ea typeface="+mn-ea"/>
                <a:cs typeface="+mn-cs"/>
              </a:rPr>
              <a:t> before the HIV exposure or the possible HIV exposure, within two hours and ideally 24 hours before sex, you can also recommend this to your people who inject drugs who may be in your clinic who want to use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prior to unsafe injection, if they're sharing needles. So, two to four hours before the HIV exposure; then one pill 24 hours after the exposure, and one pill 48 hours after the exposure.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is called 211 dosing, and there is a website here that goes right to the New York City recommendations, and they also have references for the studies that I just referred to.</a:t>
            </a:r>
          </a:p>
        </p:txBody>
      </p:sp>
      <p:sp>
        <p:nvSpPr>
          <p:cNvPr id="4" name="Slide Number Placeholder 3"/>
          <p:cNvSpPr>
            <a:spLocks noGrp="1"/>
          </p:cNvSpPr>
          <p:nvPr>
            <p:ph type="sldNum" sz="quarter" idx="5"/>
          </p:nvPr>
        </p:nvSpPr>
        <p:spPr/>
        <p:txBody>
          <a:bodyPr/>
          <a:lstStyle/>
          <a:p>
            <a:fld id="{2013ECCF-04F2-4D92-9EC4-A1F655BA4C6F}" type="slidenum">
              <a:rPr lang="en-US" smtClean="0"/>
              <a:pPr/>
              <a:t>19</a:t>
            </a:fld>
            <a:endParaRPr lang="en-US"/>
          </a:p>
        </p:txBody>
      </p:sp>
    </p:spTree>
    <p:extLst>
      <p:ext uri="{BB962C8B-B14F-4D97-AF65-F5344CB8AC3E}">
        <p14:creationId xmlns:p14="http://schemas.microsoft.com/office/powerpoint/2010/main" val="21780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 do we prepare clinicians and staff to write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First of all, having leadership support is vital for a successful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program. </a:t>
            </a:r>
            <a:endParaRPr lang="en-US" dirty="0" smtClean="0"/>
          </a:p>
        </p:txBody>
      </p:sp>
      <p:sp>
        <p:nvSpPr>
          <p:cNvPr id="4" name="Slide Number Placeholder 3"/>
          <p:cNvSpPr>
            <a:spLocks noGrp="1"/>
          </p:cNvSpPr>
          <p:nvPr>
            <p:ph type="sldNum" sz="quarter" idx="10"/>
          </p:nvPr>
        </p:nvSpPr>
        <p:spPr/>
        <p:txBody>
          <a:bodyPr/>
          <a:lstStyle/>
          <a:p>
            <a:fld id="{2013ECCF-04F2-4D92-9EC4-A1F655BA4C6F}" type="slidenum">
              <a:rPr lang="en-US" smtClean="0"/>
              <a:pPr/>
              <a:t>20</a:t>
            </a:fld>
            <a:endParaRPr lang="en-US"/>
          </a:p>
        </p:txBody>
      </p:sp>
    </p:spTree>
    <p:extLst>
      <p:ext uri="{BB962C8B-B14F-4D97-AF65-F5344CB8AC3E}">
        <p14:creationId xmlns:p14="http://schemas.microsoft.com/office/powerpoint/2010/main" val="38544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Has </a:t>
            </a:r>
            <a:r>
              <a:rPr lang="en-US" sz="1200" b="0" i="0" kern="1200" dirty="0">
                <a:solidFill>
                  <a:schemeClr val="tx1"/>
                </a:solidFill>
                <a:effectLst/>
                <a:latin typeface="+mn-lt"/>
                <a:ea typeface="+mn-ea"/>
                <a:cs typeface="+mn-cs"/>
              </a:rPr>
              <a:t>your family planning site recently made the decision to offer pre-exposure prophylaxis (</a:t>
            </a:r>
            <a:r>
              <a:rPr lang="en-US" sz="1200" b="0" i="0" kern="1200" dirty="0" err="1">
                <a:solidFill>
                  <a:schemeClr val="tx1"/>
                </a:solidFill>
                <a:effectLst/>
                <a:latin typeface="+mn-lt"/>
                <a:ea typeface="+mn-ea"/>
                <a:cs typeface="+mn-cs"/>
              </a:rPr>
              <a:t>PrEP</a:t>
            </a:r>
            <a:r>
              <a:rPr lang="en-US" sz="1200" b="0" i="0" kern="1200" dirty="0">
                <a:solidFill>
                  <a:schemeClr val="tx1"/>
                </a:solidFill>
                <a:effectLst/>
                <a:latin typeface="+mn-lt"/>
                <a:ea typeface="+mn-ea"/>
                <a:cs typeface="+mn-cs"/>
              </a:rPr>
              <a:t>) services, or is your site considering offering </a:t>
            </a:r>
            <a:r>
              <a:rPr lang="en-US" sz="1200" b="0" i="0" kern="1200" dirty="0" err="1">
                <a:solidFill>
                  <a:schemeClr val="tx1"/>
                </a:solidFill>
                <a:effectLst/>
                <a:latin typeface="+mn-lt"/>
                <a:ea typeface="+mn-ea"/>
                <a:cs typeface="+mn-cs"/>
              </a:rPr>
              <a:t>PrEP</a:t>
            </a:r>
            <a:r>
              <a:rPr lang="en-US" sz="1200" b="0" i="0" kern="1200" dirty="0">
                <a:solidFill>
                  <a:schemeClr val="tx1"/>
                </a:solidFill>
                <a:effectLst/>
                <a:latin typeface="+mn-lt"/>
                <a:ea typeface="+mn-ea"/>
                <a:cs typeface="+mn-cs"/>
              </a:rPr>
              <a:t> services or referrals? In this webinar from the HHS Office of Population Affairs (OPA), Erika Aaron, MSN, </a:t>
            </a:r>
            <a:r>
              <a:rPr lang="en-US" sz="1200" b="0" i="0" kern="1200" dirty="0" smtClean="0">
                <a:solidFill>
                  <a:schemeClr val="tx1"/>
                </a:solidFill>
                <a:effectLst/>
                <a:latin typeface="+mn-lt"/>
                <a:ea typeface="+mn-ea"/>
                <a:cs typeface="+mn-cs"/>
              </a:rPr>
              <a:t>CRNP, discusses </a:t>
            </a:r>
            <a:r>
              <a:rPr lang="en-US" sz="1200" b="0" i="0" kern="1200" dirty="0">
                <a:solidFill>
                  <a:schemeClr val="tx1"/>
                </a:solidFill>
                <a:effectLst/>
                <a:latin typeface="+mn-lt"/>
                <a:ea typeface="+mn-ea"/>
                <a:cs typeface="+mn-cs"/>
              </a:rPr>
              <a:t>the key steps for rolling out </a:t>
            </a:r>
            <a:r>
              <a:rPr lang="en-US" sz="1200" b="0" i="0" kern="1200" dirty="0" err="1">
                <a:solidFill>
                  <a:schemeClr val="tx1"/>
                </a:solidFill>
                <a:effectLst/>
                <a:latin typeface="+mn-lt"/>
                <a:ea typeface="+mn-ea"/>
                <a:cs typeface="+mn-cs"/>
              </a:rPr>
              <a:t>PrEP</a:t>
            </a:r>
            <a:r>
              <a:rPr lang="en-US" sz="1200" b="0" i="0" kern="1200" dirty="0">
                <a:solidFill>
                  <a:schemeClr val="tx1"/>
                </a:solidFill>
                <a:effectLst/>
                <a:latin typeface="+mn-lt"/>
                <a:ea typeface="+mn-ea"/>
                <a:cs typeface="+mn-cs"/>
              </a:rPr>
              <a:t> services in family planning settings, including identifying key partners, establishing clinic protocols, and training clinicians and staff on </a:t>
            </a:r>
            <a:r>
              <a:rPr lang="en-US" sz="1200" b="0" i="0" kern="1200" dirty="0" err="1">
                <a:solidFill>
                  <a:schemeClr val="tx1"/>
                </a:solidFill>
                <a:effectLst/>
                <a:latin typeface="+mn-lt"/>
                <a:ea typeface="+mn-ea"/>
                <a:cs typeface="+mn-cs"/>
              </a:rPr>
              <a:t>PrEP.</a:t>
            </a:r>
            <a:endParaRPr lang="en-US" sz="1200" b="0" i="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pPr marL="0" lvl="0" indent="-12">
              <a:buNone/>
            </a:pPr>
            <a:r>
              <a:rPr lang="en-US" dirty="0" smtClean="0"/>
              <a:t>Speaker: </a:t>
            </a:r>
            <a:r>
              <a:rPr lang="en-US" dirty="0" smtClean="0"/>
              <a:t>Erika Aaron, </a:t>
            </a:r>
            <a:r>
              <a:rPr lang="en-US" sz="1200" b="0" i="0" kern="1200" dirty="0" smtClean="0">
                <a:solidFill>
                  <a:schemeClr val="tx1"/>
                </a:solidFill>
                <a:effectLst/>
                <a:latin typeface="+mn-lt"/>
                <a:ea typeface="+mn-ea"/>
                <a:cs typeface="+mn-cs"/>
              </a:rPr>
              <a:t>MSN, CRNP, </a:t>
            </a:r>
            <a:r>
              <a:rPr lang="en-US" dirty="0" err="1" smtClean="0"/>
              <a:t>PrEP</a:t>
            </a:r>
            <a:r>
              <a:rPr lang="en-US" dirty="0" smtClean="0"/>
              <a:t> </a:t>
            </a:r>
            <a:r>
              <a:rPr lang="en-US" dirty="0" smtClean="0"/>
              <a:t>Clinical Advisor</a:t>
            </a:r>
            <a:r>
              <a:rPr lang="en-US" baseline="0" dirty="0" smtClean="0"/>
              <a:t> for the </a:t>
            </a:r>
            <a:r>
              <a:rPr lang="en-US" dirty="0" smtClean="0"/>
              <a:t>Philadelphia Department of Public </a:t>
            </a:r>
            <a:r>
              <a:rPr lang="en-US" dirty="0" smtClean="0"/>
              <a:t>Health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44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Identifying a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champion in the clinic is very helpful. Usually there is at least one person in the clinic who's passionate about this who can really lead this initiative. If you can identify that person ahead of time and engage them, that's very helpful.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Then you want to assess the staff capacity to provide counseling.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Is there an HIV testing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Are you doing HIV testing comfortably in your clinic?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have health educators, you can counsel patients about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so that it takes away maybe from clinician time, or patient navigators.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Are there financial counselors in your clinic? They should be educated about how to help people get free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for example, if they have no 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Pharmacists can be very helpful. There are pharmacists that are sometimes co-located in clinics or have very close relationships with the clinic. Those pharmacists may be willing to do HIV testing, or counseling about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providing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if they have a protocol with your clinic.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Collaborating with pharmacies can be very helpful, and can decrease the burden of the clinical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Then of course staff training needs to be culturally appropriate. We need to destigmatize how we talk to people about their risk. We want to make sure that all non-clinical staff are trained in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it being tailored to their individual job function.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Billing staff, making sure your staff knows the billing code. The front desk staff, making sure the front desk staff knows how to triage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PEP calls.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then lab personnel, maybe there's a protocol so that the lab knows for all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visits what they need to draw. That again will take away some clinical time.</a:t>
            </a:r>
          </a:p>
        </p:txBody>
      </p:sp>
      <p:sp>
        <p:nvSpPr>
          <p:cNvPr id="4" name="Slide Number Placeholder 3"/>
          <p:cNvSpPr>
            <a:spLocks noGrp="1"/>
          </p:cNvSpPr>
          <p:nvPr>
            <p:ph type="sldNum" sz="quarter" idx="10"/>
          </p:nvPr>
        </p:nvSpPr>
        <p:spPr/>
        <p:txBody>
          <a:bodyPr/>
          <a:lstStyle/>
          <a:p>
            <a:fld id="{2013ECCF-04F2-4D92-9EC4-A1F655BA4C6F}" type="slidenum">
              <a:rPr lang="en-US" smtClean="0"/>
              <a:pPr/>
              <a:t>21</a:t>
            </a:fld>
            <a:endParaRPr lang="en-US"/>
          </a:p>
        </p:txBody>
      </p:sp>
    </p:spTree>
    <p:extLst>
      <p:ext uri="{BB962C8B-B14F-4D97-AF65-F5344CB8AC3E}">
        <p14:creationId xmlns:p14="http://schemas.microsoft.com/office/powerpoint/2010/main" val="48452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These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PEP best practices are on the OPA website, which reiterate the info previously discussed: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Medical assistants or nursing assistants can do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education and counseling.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Do you have a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navigator?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Do you have health educators that can answer more detailed questions?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Do you have a pharmacy that you can partner with to help you reduce the burden?</a:t>
            </a:r>
          </a:p>
        </p:txBody>
      </p:sp>
      <p:sp>
        <p:nvSpPr>
          <p:cNvPr id="4" name="Slide Number Placeholder 3"/>
          <p:cNvSpPr>
            <a:spLocks noGrp="1"/>
          </p:cNvSpPr>
          <p:nvPr>
            <p:ph type="sldNum" sz="quarter" idx="10"/>
          </p:nvPr>
        </p:nvSpPr>
        <p:spPr/>
        <p:txBody>
          <a:bodyPr/>
          <a:lstStyle/>
          <a:p>
            <a:fld id="{2013ECCF-04F2-4D92-9EC4-A1F655BA4C6F}" type="slidenum">
              <a:rPr lang="en-US" smtClean="0"/>
              <a:pPr/>
              <a:t>22</a:t>
            </a:fld>
            <a:endParaRPr lang="en-US"/>
          </a:p>
        </p:txBody>
      </p:sp>
    </p:spTree>
    <p:extLst>
      <p:ext uri="{BB962C8B-B14F-4D97-AF65-F5344CB8AC3E}">
        <p14:creationId xmlns:p14="http://schemas.microsoft.com/office/powerpoint/2010/main" val="269175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These are some best practices that the Philadelphia Department of Health has developed to help support front desk staff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 you know, when a patient calls your clinic, they're going to get the front desk. They'll be the first introduction to your clinic. We want to make sure that your front desk or your call centers are very educated about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PEP, and what to do with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PEP calls.</a:t>
            </a:r>
          </a:p>
        </p:txBody>
      </p:sp>
      <p:sp>
        <p:nvSpPr>
          <p:cNvPr id="4" name="Slide Number Placeholder 3"/>
          <p:cNvSpPr>
            <a:spLocks noGrp="1"/>
          </p:cNvSpPr>
          <p:nvPr>
            <p:ph type="sldNum" sz="quarter" idx="10"/>
          </p:nvPr>
        </p:nvSpPr>
        <p:spPr/>
        <p:txBody>
          <a:bodyPr/>
          <a:lstStyle/>
          <a:p>
            <a:fld id="{2013ECCF-04F2-4D92-9EC4-A1F655BA4C6F}" type="slidenum">
              <a:rPr lang="en-US" smtClean="0"/>
              <a:pPr/>
              <a:t>23</a:t>
            </a:fld>
            <a:endParaRPr lang="en-US"/>
          </a:p>
        </p:txBody>
      </p:sp>
    </p:spTree>
    <p:extLst>
      <p:ext uri="{BB962C8B-B14F-4D97-AF65-F5344CB8AC3E}">
        <p14:creationId xmlns:p14="http://schemas.microsoft.com/office/powerpoint/2010/main" val="227075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These are some flow charts that we've developed about how to handle calls to make sure that they know what the difference is between PEP (which is that the person had a recent exposure to HIV within the past 72 hours) and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PrEP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(where they haven't had an exposure, but they're interested in preventing exposures).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want to make sure that for PEP, an appointment should be available within a 24- to 72-hour period, because PEP has to be given within 72 hours of the exposure.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it's a PEP call, the front desk should know that they should get transferred to a live person, not a voicemail. Or if the call's going to be returned, we recommend that a call be returned within 90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if you do not offer PEP, the front desk should have a phone number for a local clinic that will offer PEP.</a:t>
            </a:r>
          </a:p>
        </p:txBody>
      </p:sp>
      <p:sp>
        <p:nvSpPr>
          <p:cNvPr id="4" name="Slide Number Placeholder 3"/>
          <p:cNvSpPr>
            <a:spLocks noGrp="1"/>
          </p:cNvSpPr>
          <p:nvPr>
            <p:ph type="sldNum" sz="quarter" idx="10"/>
          </p:nvPr>
        </p:nvSpPr>
        <p:spPr/>
        <p:txBody>
          <a:bodyPr/>
          <a:lstStyle/>
          <a:p>
            <a:fld id="{2013ECCF-04F2-4D92-9EC4-A1F655BA4C6F}" type="slidenum">
              <a:rPr lang="en-US" smtClean="0"/>
              <a:pPr/>
              <a:t>24</a:t>
            </a:fld>
            <a:endParaRPr lang="en-US"/>
          </a:p>
        </p:txBody>
      </p:sp>
    </p:spTree>
    <p:extLst>
      <p:ext uri="{BB962C8B-B14F-4D97-AF65-F5344CB8AC3E}">
        <p14:creationId xmlns:p14="http://schemas.microsoft.com/office/powerpoint/2010/main" val="646130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another way of helping the front desk to route the calls and to get information about the patients. If it's a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call, it doesn't have to be done within 72 hours. But a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appointment should be given within a week of the call if you can accommodate that.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That's a recommendation that we're making, if it's allowed at the health department, but it depends on your scheduling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in your office.</a:t>
            </a:r>
          </a:p>
        </p:txBody>
      </p:sp>
      <p:sp>
        <p:nvSpPr>
          <p:cNvPr id="4" name="Slide Number Placeholder 3"/>
          <p:cNvSpPr>
            <a:spLocks noGrp="1"/>
          </p:cNvSpPr>
          <p:nvPr>
            <p:ph type="sldNum" sz="quarter" idx="10"/>
          </p:nvPr>
        </p:nvSpPr>
        <p:spPr/>
        <p:txBody>
          <a:bodyPr/>
          <a:lstStyle/>
          <a:p>
            <a:fld id="{2013ECCF-04F2-4D92-9EC4-A1F655BA4C6F}" type="slidenum">
              <a:rPr lang="en-US" smtClean="0"/>
              <a:pPr/>
              <a:t>25</a:t>
            </a:fld>
            <a:endParaRPr lang="en-US"/>
          </a:p>
        </p:txBody>
      </p:sp>
    </p:spTree>
    <p:extLst>
      <p:ext uri="{BB962C8B-B14F-4D97-AF65-F5344CB8AC3E}">
        <p14:creationId xmlns:p14="http://schemas.microsoft.com/office/powerpoint/2010/main" val="1947139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2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a nice video that has been made by the assistant health commissioner of New York City. This is a great two-minute video to show to your providers. Key messages:</a:t>
            </a:r>
          </a:p>
          <a:p>
            <a:pPr marL="628650" lvl="1" indent="-171450" defTabSz="914250">
              <a:buFont typeface="Arial" panose="020B0604020202020204" pitchFamily="34" charset="0"/>
              <a:buChar char="•"/>
              <a:defRPr/>
            </a:pPr>
            <a:r>
              <a:rPr lang="en-US" dirty="0" smtClean="0"/>
              <a:t>HIV </a:t>
            </a:r>
            <a:r>
              <a:rPr lang="en-US" dirty="0"/>
              <a:t>prevention is not one size fits all.</a:t>
            </a:r>
          </a:p>
          <a:p>
            <a:pPr marL="628650" lvl="1" indent="-171450" defTabSz="914250">
              <a:buFont typeface="Arial" panose="020B0604020202020204" pitchFamily="34" charset="0"/>
              <a:buChar char="•"/>
              <a:defRPr/>
            </a:pPr>
            <a:r>
              <a:rPr lang="en-US" dirty="0"/>
              <a:t>For some people 100% condom use works, for others it does not.)</a:t>
            </a:r>
          </a:p>
          <a:p>
            <a:pPr marL="628650" lvl="1" indent="-171450">
              <a:buFont typeface="Arial" panose="020B0604020202020204" pitchFamily="34" charset="0"/>
              <a:buChar char="•"/>
            </a:pPr>
            <a:r>
              <a:rPr lang="en-US" dirty="0"/>
              <a:t>PrEP dialogue becomes less about prevention and more about sexual pleasure and contentment with one’s sex life..</a:t>
            </a:r>
          </a:p>
          <a:p>
            <a:pPr marL="628650" lvl="1" indent="-171450">
              <a:buFont typeface="Arial" panose="020B0604020202020204" pitchFamily="34" charset="0"/>
              <a:buChar char="•"/>
            </a:pPr>
            <a:r>
              <a:rPr lang="en-US" dirty="0"/>
              <a:t>The </a:t>
            </a:r>
            <a:r>
              <a:rPr lang="en-US" dirty="0" smtClean="0"/>
              <a:t>side effect </a:t>
            </a:r>
            <a:r>
              <a:rPr lang="en-US" dirty="0"/>
              <a:t>of a content and anxiety free sex life is that HIV is prevented better</a:t>
            </a: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Video: </a:t>
            </a:r>
            <a:r>
              <a:rPr kumimoji="0" lang="en-US" sz="2000" b="0" i="0" u="none" strike="noStrike" kern="1200" cap="none" spc="0" normalizeH="0" baseline="0" noProof="0" dirty="0" err="1" smtClean="0">
                <a:ln>
                  <a:noFill/>
                </a:ln>
                <a:solidFill>
                  <a:prstClr val="black"/>
                </a:solidFill>
                <a:effectLst/>
                <a:uLnTx/>
                <a:uFillTx/>
                <a:latin typeface="+mn-lt"/>
                <a:ea typeface="+mj-ea"/>
                <a:cs typeface="+mj-cs"/>
                <a:hlinkClick r:id="rId3"/>
              </a:rPr>
              <a:t>PrEP</a:t>
            </a:r>
            <a:r>
              <a:rPr kumimoji="0" lang="en-US" sz="2000" b="0" i="0" u="none" strike="noStrike" kern="1200" cap="none" spc="0" normalizeH="0" baseline="0" noProof="0" dirty="0" smtClean="0">
                <a:ln>
                  <a:noFill/>
                </a:ln>
                <a:solidFill>
                  <a:prstClr val="black"/>
                </a:solidFill>
                <a:effectLst/>
                <a:uLnTx/>
                <a:uFillTx/>
                <a:latin typeface="+mn-lt"/>
                <a:ea typeface="+mj-ea"/>
                <a:cs typeface="+mj-cs"/>
                <a:hlinkClick r:id="rId3"/>
              </a:rPr>
              <a:t>: More Than HIV Prevention</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lIns="89725" tIns="44862" rIns="89725" bIns="44862"/>
          <a:lstStyle/>
          <a:p>
            <a:fld id="{50A63593-24A7-489D-807F-1CCFEDDECEA2}" type="slidenum">
              <a:rPr lang="en-US" smtClean="0"/>
              <a:pPr/>
              <a:t>26</a:t>
            </a:fld>
            <a:endParaRPr lang="en-US"/>
          </a:p>
        </p:txBody>
      </p:sp>
    </p:spTree>
    <p:extLst>
      <p:ext uri="{BB962C8B-B14F-4D97-AF65-F5344CB8AC3E}">
        <p14:creationId xmlns:p14="http://schemas.microsoft.com/office/powerpoint/2010/main" val="1088205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spcAft>
                <a:spcPts val="0"/>
              </a:spcAft>
              <a:buFont typeface="Arial" panose="020B0604020202020204" pitchFamily="34" charset="0"/>
              <a:buChar char="•"/>
              <a:tabLst>
                <a:tab pos="1371600" algn="l"/>
              </a:tabLst>
            </a:pPr>
            <a:r>
              <a:rPr lang="en-US" sz="1200" dirty="0" smtClean="0">
                <a:solidFill>
                  <a:srgbClr val="000000"/>
                </a:solidFill>
                <a:effectLst/>
                <a:latin typeface="+mn-lt"/>
                <a:ea typeface="Calibri" panose="020F0502020204030204" pitchFamily="34" charset="0"/>
              </a:rPr>
              <a:t>There are training resources for clinicians and staff. OPA has the webinars that you can connect to that have been given in the past. Your AIDS Education and Training Center Program (AETC) has a series of </a:t>
            </a:r>
            <a:r>
              <a:rPr lang="en-US" sz="1200" u="sng" dirty="0" smtClean="0">
                <a:solidFill>
                  <a:srgbClr val="000000"/>
                </a:solidFill>
                <a:effectLst/>
                <a:latin typeface="+mn-lt"/>
                <a:ea typeface="Calibri" panose="020F0502020204030204" pitchFamily="34" charset="0"/>
                <a:hlinkClick r:id="rId3"/>
              </a:rPr>
              <a:t>short training videos on different topics related to </a:t>
            </a:r>
            <a:r>
              <a:rPr lang="en-US" sz="1200" u="sng" dirty="0" err="1" smtClean="0">
                <a:solidFill>
                  <a:srgbClr val="000000"/>
                </a:solidFill>
                <a:effectLst/>
                <a:latin typeface="+mn-lt"/>
                <a:ea typeface="Calibri" panose="020F0502020204030204" pitchFamily="34" charset="0"/>
                <a:hlinkClick r:id="rId3"/>
              </a:rPr>
              <a:t>PrEP</a:t>
            </a:r>
            <a:r>
              <a:rPr lang="en-US" sz="1200" dirty="0" err="1" smtClean="0">
                <a:solidFill>
                  <a:srgbClr val="000000"/>
                </a:solidFill>
                <a:effectLst/>
                <a:latin typeface="+mn-lt"/>
                <a:ea typeface="Calibri" panose="020F0502020204030204" pitchFamily="34" charset="0"/>
              </a:rPr>
              <a:t>.</a:t>
            </a:r>
            <a:r>
              <a:rPr lang="en-US" sz="1200" dirty="0" smtClean="0">
                <a:solidFill>
                  <a:srgbClr val="000000"/>
                </a:solidFill>
                <a:effectLst/>
                <a:latin typeface="+mn-lt"/>
                <a:ea typeface="Calibri" panose="020F0502020204030204" pitchFamily="34" charset="0"/>
              </a:rPr>
              <a:t> (https://aidsetc.org/resource/prep-training-videos)</a:t>
            </a:r>
          </a:p>
          <a:p>
            <a:pPr marL="171450" marR="0" indent="-171450">
              <a:spcAft>
                <a:spcPts val="0"/>
              </a:spcAft>
              <a:buFont typeface="Arial" panose="020B0604020202020204" pitchFamily="34" charset="0"/>
              <a:buChar char="•"/>
              <a:tabLst>
                <a:tab pos="1371600" algn="l"/>
              </a:tabLst>
            </a:pPr>
            <a:r>
              <a:rPr lang="en-US" sz="1200" dirty="0" smtClean="0">
                <a:solidFill>
                  <a:srgbClr val="000000"/>
                </a:solidFill>
                <a:effectLst/>
                <a:latin typeface="+mn-lt"/>
                <a:ea typeface="Calibri" panose="020F0502020204030204" pitchFamily="34" charset="0"/>
              </a:rPr>
              <a:t>The American Academy of HIV Medicine has CME credits for </a:t>
            </a:r>
            <a:r>
              <a:rPr lang="en-US" sz="1200" u="sng" dirty="0" err="1" smtClean="0">
                <a:solidFill>
                  <a:srgbClr val="000000"/>
                </a:solidFill>
                <a:effectLst/>
                <a:latin typeface="+mn-lt"/>
                <a:ea typeface="Calibri" panose="020F0502020204030204" pitchFamily="34" charset="0"/>
                <a:hlinkClick r:id="rId4"/>
              </a:rPr>
              <a:t>PrEP</a:t>
            </a:r>
            <a:r>
              <a:rPr lang="en-US" sz="1200" u="sng" dirty="0" smtClean="0">
                <a:solidFill>
                  <a:srgbClr val="000000"/>
                </a:solidFill>
                <a:effectLst/>
                <a:latin typeface="+mn-lt"/>
                <a:ea typeface="Calibri" panose="020F0502020204030204" pitchFamily="34" charset="0"/>
                <a:hlinkClick r:id="rId4"/>
              </a:rPr>
              <a:t> Webinars</a:t>
            </a:r>
            <a:r>
              <a:rPr lang="en-US" sz="1200" dirty="0" smtClean="0">
                <a:solidFill>
                  <a:srgbClr val="000000"/>
                </a:solidFill>
                <a:effectLst/>
                <a:latin typeface="+mn-lt"/>
                <a:ea typeface="Calibri" panose="020F0502020204030204" pitchFamily="34" charset="0"/>
              </a:rPr>
              <a:t> (https://aahivm.org/?s=PrEP). That might be an enticement for some of your providers in order to get trained in </a:t>
            </a:r>
            <a:r>
              <a:rPr lang="en-US" sz="1200" dirty="0" err="1" smtClean="0">
                <a:solidFill>
                  <a:srgbClr val="000000"/>
                </a:solidFill>
                <a:effectLst/>
                <a:latin typeface="+mn-lt"/>
                <a:ea typeface="Calibri" panose="020F0502020204030204" pitchFamily="34" charset="0"/>
              </a:rPr>
              <a:t>PrEP</a:t>
            </a:r>
            <a:r>
              <a:rPr lang="en-US" sz="1200" dirty="0" smtClean="0">
                <a:solidFill>
                  <a:srgbClr val="000000"/>
                </a:solidFill>
                <a:effectLst/>
                <a:latin typeface="+mn-lt"/>
                <a:ea typeface="Calibri" panose="020F0502020204030204" pitchFamily="34" charset="0"/>
              </a:rPr>
              <a:t> for which they can also get CME credits.</a:t>
            </a:r>
          </a:p>
          <a:p>
            <a:pPr marL="171450" marR="0" indent="-171450">
              <a:spcAft>
                <a:spcPts val="0"/>
              </a:spcAft>
              <a:buFont typeface="Arial" panose="020B0604020202020204" pitchFamily="34" charset="0"/>
              <a:buChar char="•"/>
              <a:tabLst>
                <a:tab pos="1371600" algn="l"/>
              </a:tabLst>
            </a:pPr>
            <a:r>
              <a:rPr lang="en-US" sz="1200" dirty="0" smtClean="0">
                <a:solidFill>
                  <a:srgbClr val="000000"/>
                </a:solidFill>
                <a:effectLst/>
                <a:latin typeface="+mn-lt"/>
                <a:ea typeface="Calibri" panose="020F0502020204030204" pitchFamily="34" charset="0"/>
              </a:rPr>
              <a:t>The Family Planning National Training Center website also has links to the previous </a:t>
            </a:r>
            <a:r>
              <a:rPr lang="en-US" sz="1200" dirty="0" err="1" smtClean="0">
                <a:solidFill>
                  <a:srgbClr val="000000"/>
                </a:solidFill>
                <a:effectLst/>
                <a:latin typeface="+mn-lt"/>
                <a:ea typeface="Calibri" panose="020F0502020204030204" pitchFamily="34" charset="0"/>
              </a:rPr>
              <a:t>PrEP</a:t>
            </a:r>
            <a:r>
              <a:rPr lang="en-US" sz="1200" dirty="0" smtClean="0">
                <a:solidFill>
                  <a:srgbClr val="000000"/>
                </a:solidFill>
                <a:effectLst/>
                <a:latin typeface="+mn-lt"/>
                <a:ea typeface="Calibri" panose="020F0502020204030204" pitchFamily="34" charset="0"/>
              </a:rPr>
              <a:t> webinars that have been offered by OPA.</a:t>
            </a:r>
          </a:p>
        </p:txBody>
      </p:sp>
      <p:sp>
        <p:nvSpPr>
          <p:cNvPr id="4" name="Slide Number Placeholder 3"/>
          <p:cNvSpPr>
            <a:spLocks noGrp="1"/>
          </p:cNvSpPr>
          <p:nvPr>
            <p:ph type="sldNum" sz="quarter" idx="10"/>
          </p:nvPr>
        </p:nvSpPr>
        <p:spPr/>
        <p:txBody>
          <a:bodyPr/>
          <a:lstStyle/>
          <a:p>
            <a:fld id="{2013ECCF-04F2-4D92-9EC4-A1F655BA4C6F}" type="slidenum">
              <a:rPr lang="en-US" smtClean="0"/>
              <a:pPr/>
              <a:t>27</a:t>
            </a:fld>
            <a:endParaRPr lang="en-US"/>
          </a:p>
        </p:txBody>
      </p:sp>
    </p:spTree>
    <p:extLst>
      <p:ext uri="{BB962C8B-B14F-4D97-AF65-F5344CB8AC3E}">
        <p14:creationId xmlns:p14="http://schemas.microsoft.com/office/powerpoint/2010/main" val="1959369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Another way that we have to prepare our clinics to offer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is to make sure that financial resources are well known and well versed. Financial counseling and other client resources need to be very easily accessed to prevent barriers to care. Many times patients feel that if they have no insurance or if they can't pay their co-pays, they're not candidates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We want to make sure that they know that they are in fact candidates for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 states, such as Washington, New York, and Illinois, have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assistance programs that cover labs and clinical visits. Some also cover some of the cost of the medications.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Gilead, who is the pharmaceutical company that manufactures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has a very generous </a:t>
            </a:r>
            <a:r>
              <a:rPr lang="en-US" sz="1200" u="sng" kern="1200" dirty="0" smtClean="0">
                <a:solidFill>
                  <a:schemeClr val="tx1"/>
                </a:solidFill>
                <a:effectLst/>
                <a:latin typeface="+mn-lt"/>
                <a:ea typeface="+mn-ea"/>
                <a:cs typeface="+mn-cs"/>
                <a:hlinkClick r:id="rId3"/>
              </a:rPr>
              <a:t>Advancing Access Program </a:t>
            </a:r>
            <a:r>
              <a:rPr lang="en-US" sz="1200" kern="1200" dirty="0" smtClean="0">
                <a:solidFill>
                  <a:schemeClr val="tx1"/>
                </a:solidFill>
                <a:effectLst/>
                <a:latin typeface="+mn-lt"/>
                <a:ea typeface="+mn-ea"/>
                <a:cs typeface="+mn-cs"/>
              </a:rPr>
              <a:t>(https://www.gileadadvancingaccess.com/), which provides free medication for those without insurance, and co-pays up to $7200 a year for those with insurance and have co-pays. It's not that difficult to fill out these forms. They will send monthly bottles of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to either your site or to a patient's residence.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National Alliance of State &amp; Territorial AIDS Directors (</a:t>
            </a:r>
            <a:r>
              <a:rPr lang="en-US" sz="1200" u="sng" kern="1200" dirty="0" smtClean="0">
                <a:solidFill>
                  <a:schemeClr val="tx1"/>
                </a:solidFill>
                <a:effectLst/>
                <a:latin typeface="+mn-lt"/>
                <a:ea typeface="+mn-ea"/>
                <a:cs typeface="+mn-cs"/>
                <a:hlinkClick r:id="rId4"/>
              </a:rPr>
              <a:t>NASTAD</a:t>
            </a:r>
            <a:r>
              <a:rPr lang="en-US" sz="1200" kern="1200" dirty="0" smtClean="0">
                <a:solidFill>
                  <a:schemeClr val="tx1"/>
                </a:solidFill>
                <a:effectLst/>
                <a:latin typeface="+mn-lt"/>
                <a:ea typeface="+mn-ea"/>
                <a:cs typeface="+mn-cs"/>
              </a:rPr>
              <a:t>)  (https://www.nastad.org/resource/billing-coding-guide-hiv-prevention) has a website that also shows billing codes. It's a guide that's very detailed about how you can bill for your services.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Additionally, there's something called 340B Drug Pricing Program, which you may be familiar with, because Title X programs are eligible to be a 340B drug program. This may assist you with discounted medicine and related medical supplies.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certain qualifying safety net providers, including FQHCs, specialized clinics such as STD clinics, and Title X-funded family planning clinics, that are all eligible to participate and receive discounts on outpatient medications.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can get quite a good amount of reimbursement from prescribing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This gives your program the ability to supplement costs that may not be covered by insurance that you need to ensure that you have to a robust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program.</a:t>
            </a:r>
          </a:p>
        </p:txBody>
      </p:sp>
      <p:sp>
        <p:nvSpPr>
          <p:cNvPr id="4" name="Slide Number Placeholder 3"/>
          <p:cNvSpPr>
            <a:spLocks noGrp="1"/>
          </p:cNvSpPr>
          <p:nvPr>
            <p:ph type="sldNum" sz="quarter" idx="5"/>
          </p:nvPr>
        </p:nvSpPr>
        <p:spPr/>
        <p:txBody>
          <a:bodyPr/>
          <a:lstStyle/>
          <a:p>
            <a:fld id="{2013ECCF-04F2-4D92-9EC4-A1F655BA4C6F}" type="slidenum">
              <a:rPr lang="en-US" smtClean="0"/>
              <a:pPr/>
              <a:t>28</a:t>
            </a:fld>
            <a:endParaRPr lang="en-US"/>
          </a:p>
        </p:txBody>
      </p:sp>
    </p:spTree>
    <p:extLst>
      <p:ext uri="{BB962C8B-B14F-4D97-AF65-F5344CB8AC3E}">
        <p14:creationId xmlns:p14="http://schemas.microsoft.com/office/powerpoint/2010/main" val="1562701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are some of the ICD-10 codes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services. Again, you can get that on the NASTAD website.</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29</a:t>
            </a:fld>
            <a:endParaRPr lang="en-US"/>
          </a:p>
        </p:txBody>
      </p:sp>
    </p:spTree>
    <p:extLst>
      <p:ext uri="{BB962C8B-B14F-4D97-AF65-F5344CB8AC3E}">
        <p14:creationId xmlns:p14="http://schemas.microsoft.com/office/powerpoint/2010/main" val="3895046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Identifying key partners is important, especially if you have decided that you are not going to prescribe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30</a:t>
            </a:fld>
            <a:endParaRPr lang="en-US"/>
          </a:p>
        </p:txBody>
      </p:sp>
    </p:spTree>
    <p:extLst>
      <p:ext uri="{BB962C8B-B14F-4D97-AF65-F5344CB8AC3E}">
        <p14:creationId xmlns:p14="http://schemas.microsoft.com/office/powerpoint/2010/main" val="105447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6"/>
              </a:spcBef>
              <a:spcAft>
                <a:spcPts val="306"/>
              </a:spcAft>
              <a:buFont typeface="Arial" panose="020B0604020202020204" pitchFamily="34" charset="0"/>
              <a:buChar char="•"/>
            </a:pP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is pre-exposure prophylaxis. </a:t>
            </a:r>
          </a:p>
          <a:p>
            <a:pPr marL="171450" indent="-171450">
              <a:spcBef>
                <a:spcPts val="306"/>
              </a:spcBef>
              <a:spcAft>
                <a:spcPts val="306"/>
              </a:spcAft>
              <a:buFont typeface="Arial" panose="020B0604020202020204" pitchFamily="34" charset="0"/>
              <a:buChar char="•"/>
            </a:pPr>
            <a:r>
              <a:rPr lang="en-US" sz="1200" kern="1200" dirty="0" smtClean="0">
                <a:solidFill>
                  <a:schemeClr val="tx1"/>
                </a:solidFill>
                <a:effectLst/>
                <a:latin typeface="+mn-lt"/>
                <a:ea typeface="+mn-ea"/>
                <a:cs typeface="+mn-cs"/>
              </a:rPr>
              <a:t>It's once-a-day pill. </a:t>
            </a:r>
          </a:p>
          <a:p>
            <a:pPr marL="171450" indent="-171450">
              <a:spcBef>
                <a:spcPts val="306"/>
              </a:spcBef>
              <a:spcAft>
                <a:spcPts val="306"/>
              </a:spcAft>
              <a:buFont typeface="Arial" panose="020B0604020202020204" pitchFamily="34" charset="0"/>
              <a:buChar char="•"/>
            </a:pPr>
            <a:r>
              <a:rPr lang="en-US" sz="1200" kern="1200" dirty="0" smtClean="0">
                <a:solidFill>
                  <a:schemeClr val="tx1"/>
                </a:solidFill>
                <a:effectLst/>
                <a:latin typeface="+mn-lt"/>
                <a:ea typeface="+mn-ea"/>
                <a:cs typeface="+mn-cs"/>
              </a:rPr>
              <a:t>Right now, the brand name of the drug is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and there may be a newer one coming out soon called </a:t>
            </a:r>
            <a:r>
              <a:rPr lang="en-US" sz="1200" kern="1200" dirty="0" err="1" smtClean="0">
                <a:solidFill>
                  <a:schemeClr val="tx1"/>
                </a:solidFill>
                <a:effectLst/>
                <a:latin typeface="+mn-lt"/>
                <a:ea typeface="+mn-ea"/>
                <a:cs typeface="+mn-cs"/>
              </a:rPr>
              <a:t>Descovy</a:t>
            </a:r>
            <a:r>
              <a:rPr lang="en-US" sz="1200" kern="1200" dirty="0" smtClean="0">
                <a:solidFill>
                  <a:schemeClr val="tx1"/>
                </a:solidFill>
                <a:effectLst/>
                <a:latin typeface="+mn-lt"/>
                <a:ea typeface="+mn-ea"/>
                <a:cs typeface="+mn-cs"/>
              </a:rPr>
              <a:t>, but it hasn't been approved yet by the FDA. </a:t>
            </a:r>
          </a:p>
          <a:p>
            <a:pPr marL="171450" indent="-171450">
              <a:spcBef>
                <a:spcPts val="306"/>
              </a:spcBef>
              <a:spcAft>
                <a:spcPts val="306"/>
              </a:spcAft>
              <a:buFont typeface="Arial" panose="020B0604020202020204" pitchFamily="34" charset="0"/>
              <a:buChar char="•"/>
            </a:pP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has been demonstrated to reduce the risk of HIV infection up to 92% when taken as directed.</a:t>
            </a: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76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Maybe you're a clinic that wants to screen and counsel people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Maybe you're even willing to do the initial labs, but then you want to refer to a primary care clinic that the patient goes to, or a local or state health department that's offering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if you don't feel like your site is able to actually prescribe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recommend that your sites do prescribe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It's not that much of a burden, and you can get reimbursements that can help support your programs. But there are other partners that you can partner with, and they're listed here. I'm sure these are places that you all have relationships with in your settings.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There's also PrEPLocator.org or PleasePrEPMe.org--these both go to the same site--where you can find a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provider. If you have a patient that comes from a distance and does not want to come to you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but you want to find a provider in their ZIP Code, you put their ZIP Code in and this is a national search that will come up with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providers in their area. This site actually makes sure that these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providers offer very state-of-the-art care for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3ECCF-04F2-4D92-9EC4-A1F655BA4C6F}" type="slidenum">
              <a:rPr lang="en-US" smtClean="0"/>
              <a:pPr/>
              <a:t>31</a:t>
            </a:fld>
            <a:endParaRPr lang="en-US"/>
          </a:p>
        </p:txBody>
      </p:sp>
    </p:spTree>
    <p:extLst>
      <p:ext uri="{BB962C8B-B14F-4D97-AF65-F5344CB8AC3E}">
        <p14:creationId xmlns:p14="http://schemas.microsoft.com/office/powerpoint/2010/main" val="3141777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 of the things you can do with your key partners, for example with your local AIDS Education and Training Centers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Partner with them to offer trainings to clinicians and staff.</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Help educate community members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because people in the community don't know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By educating your community, you will increase your ability to attract people to come to your clinic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You can host community outreach events.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more people in your community who know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the safer your community is, the more protected your community will be from getting HIV. It's the only way that we can really end the epidemic, by making sure the people in the community are educated and know what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is.</a:t>
            </a:r>
          </a:p>
        </p:txBody>
      </p:sp>
      <p:sp>
        <p:nvSpPr>
          <p:cNvPr id="4" name="Slide Number Placeholder 3"/>
          <p:cNvSpPr>
            <a:spLocks noGrp="1"/>
          </p:cNvSpPr>
          <p:nvPr>
            <p:ph type="sldNum" sz="quarter" idx="10"/>
          </p:nvPr>
        </p:nvSpPr>
        <p:spPr/>
        <p:txBody>
          <a:bodyPr/>
          <a:lstStyle/>
          <a:p>
            <a:fld id="{2013ECCF-04F2-4D92-9EC4-A1F655BA4C6F}" type="slidenum">
              <a:rPr lang="en-US" smtClean="0"/>
              <a:pPr/>
              <a:t>32</a:t>
            </a:fld>
            <a:endParaRPr lang="en-US"/>
          </a:p>
        </p:txBody>
      </p:sp>
    </p:spTree>
    <p:extLst>
      <p:ext uri="{BB962C8B-B14F-4D97-AF65-F5344CB8AC3E}">
        <p14:creationId xmlns:p14="http://schemas.microsoft.com/office/powerpoint/2010/main" val="514060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another screenshot of the PleasePrEPMe.org and the PrEPLocator.org website.</a:t>
            </a:r>
          </a:p>
        </p:txBody>
      </p:sp>
      <p:sp>
        <p:nvSpPr>
          <p:cNvPr id="4" name="Slide Number Placeholder 3"/>
          <p:cNvSpPr>
            <a:spLocks noGrp="1"/>
          </p:cNvSpPr>
          <p:nvPr>
            <p:ph type="sldNum" sz="quarter" idx="10"/>
          </p:nvPr>
        </p:nvSpPr>
        <p:spPr/>
        <p:txBody>
          <a:bodyPr/>
          <a:lstStyle/>
          <a:p>
            <a:fld id="{2013ECCF-04F2-4D92-9EC4-A1F655BA4C6F}" type="slidenum">
              <a:rPr lang="en-US" smtClean="0"/>
              <a:pPr/>
              <a:t>33</a:t>
            </a:fld>
            <a:endParaRPr lang="en-US"/>
          </a:p>
        </p:txBody>
      </p:sp>
    </p:spTree>
    <p:extLst>
      <p:ext uri="{BB962C8B-B14F-4D97-AF65-F5344CB8AC3E}">
        <p14:creationId xmlns:p14="http://schemas.microsoft.com/office/powerpoint/2010/main" val="2416507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you're going to be starting to do more HIV testing, you'll probably start identifying more persons who are HIV positive. If your clinic can handle treating people with HIV, that's great. Of course, the recommendation is to start ART immediately. Don't wait for an appointment. Have a protocol that you can start ART as soon as someone is diagnosed with HIV.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reason why we recommend that is there's been a lot of research that has shown that if you start ART immediately in the clinic when someone is diagnosed, they have more hope and more ability to feel empowered that there's something that they can do about this HIV. We see more success and linkage to care and retention in care.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By starting HIV meds immediately, we see less immunologic dysfunction. There's more of a chance to decrease transmission, and also to engage people in care, to decrease the disparities in care by engaging people in care as soon as their HIV positivity is diagnosed.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for you, if you're not going to provide HIV care in your clinic, to have a clinic in your area that you can refer a patient to. The Find</a:t>
            </a:r>
            <a:r>
              <a:rPr lang="en-US" sz="1200" kern="1200" baseline="0" dirty="0" smtClean="0">
                <a:solidFill>
                  <a:schemeClr val="tx1"/>
                </a:solidFill>
                <a:effectLst/>
                <a:latin typeface="+mn-lt"/>
                <a:ea typeface="+mn-ea"/>
                <a:cs typeface="+mn-cs"/>
              </a:rPr>
              <a:t> HIV Care website </a:t>
            </a:r>
            <a:r>
              <a:rPr lang="en-US" sz="1200" kern="1200" dirty="0" smtClean="0">
                <a:solidFill>
                  <a:schemeClr val="tx1"/>
                </a:solidFill>
                <a:effectLst/>
                <a:latin typeface="+mn-lt"/>
                <a:ea typeface="+mn-ea"/>
                <a:cs typeface="+mn-cs"/>
              </a:rPr>
              <a:t>is a resource that shows all the Ryan White-funded clinics in the United States, to assure that you know one that's near you so you can refer someone immediately to get antiretroviral therapy as soon as they're diagnosed in your clinic is critical.</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Find HIV Care website</a:t>
            </a:r>
            <a:r>
              <a:rPr lang="en-US" baseline="0" dirty="0" smtClean="0"/>
              <a:t> (</a:t>
            </a:r>
            <a:r>
              <a:rPr lang="en-US" sz="1800" dirty="0" smtClean="0">
                <a:hlinkClick r:id="rId3"/>
              </a:rPr>
              <a:t>https://findhivcare.hrsa.gov/</a:t>
            </a:r>
            <a:r>
              <a:rPr lang="en-US" sz="1200" dirty="0" smtClean="0"/>
              <a:t>)</a:t>
            </a:r>
            <a:endParaRPr lang="en-US" sz="1800" dirty="0" smtClean="0"/>
          </a:p>
        </p:txBody>
      </p:sp>
      <p:sp>
        <p:nvSpPr>
          <p:cNvPr id="4" name="Slide Number Placeholder 3"/>
          <p:cNvSpPr>
            <a:spLocks noGrp="1"/>
          </p:cNvSpPr>
          <p:nvPr>
            <p:ph type="sldNum" sz="quarter" idx="10"/>
          </p:nvPr>
        </p:nvSpPr>
        <p:spPr/>
        <p:txBody>
          <a:bodyPr/>
          <a:lstStyle/>
          <a:p>
            <a:fld id="{2013ECCF-04F2-4D92-9EC4-A1F655BA4C6F}" type="slidenum">
              <a:rPr lang="en-US" smtClean="0"/>
              <a:pPr/>
              <a:t>34</a:t>
            </a:fld>
            <a:endParaRPr lang="en-US"/>
          </a:p>
        </p:txBody>
      </p:sp>
    </p:spTree>
    <p:extLst>
      <p:ext uri="{BB962C8B-B14F-4D97-AF65-F5344CB8AC3E}">
        <p14:creationId xmlns:p14="http://schemas.microsoft.com/office/powerpoint/2010/main" val="2976495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terms of monitoring and evaluation, this slide is to encourage you to start with thinking about what kind of performance measures you want to measure in your clinic to assess the success of your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clinic.</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can start tracking information about the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Percentage of clients who receive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counseling and education services; P</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Percentage of clients that are screened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services, and who are at significant risk for HIV who began medication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Percentage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clients who attended follow-up visits at 3, 6, 9 or 12 months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Percentage who report proper adherence to medication; the number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clients who may seroconvert; and the percentage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clients who choose to discontinue medication and the reasons why.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might be a nice checklist for you to establish before you start your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program, so you can evaluate it.</a:t>
            </a:r>
          </a:p>
        </p:txBody>
      </p:sp>
      <p:sp>
        <p:nvSpPr>
          <p:cNvPr id="4" name="Slide Number Placeholder 3"/>
          <p:cNvSpPr>
            <a:spLocks noGrp="1"/>
          </p:cNvSpPr>
          <p:nvPr>
            <p:ph type="sldNum" sz="quarter" idx="10"/>
          </p:nvPr>
        </p:nvSpPr>
        <p:spPr/>
        <p:txBody>
          <a:bodyPr/>
          <a:lstStyle/>
          <a:p>
            <a:fld id="{2013ECCF-04F2-4D92-9EC4-A1F655BA4C6F}" type="slidenum">
              <a:rPr lang="en-US" smtClean="0"/>
              <a:pPr/>
              <a:t>36</a:t>
            </a:fld>
            <a:endParaRPr lang="en-US"/>
          </a:p>
        </p:txBody>
      </p:sp>
    </p:spTree>
    <p:extLst>
      <p:ext uri="{BB962C8B-B14F-4D97-AF65-F5344CB8AC3E}">
        <p14:creationId xmlns:p14="http://schemas.microsoft.com/office/powerpoint/2010/main" val="622772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the rest of this talk, I wanted to show you some online resources. The CDC guidelines are very helpful, and they also have very good resources on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CDC HIV Prevention &gt; </a:t>
            </a:r>
            <a:r>
              <a:rPr lang="en-US" sz="1200" u="sng" kern="1200" dirty="0" err="1" smtClean="0">
                <a:solidFill>
                  <a:schemeClr val="tx1"/>
                </a:solidFill>
                <a:effectLst/>
                <a:latin typeface="+mn-lt"/>
                <a:ea typeface="+mn-ea"/>
                <a:cs typeface="+mn-cs"/>
                <a:hlinkClick r:id="rId3"/>
              </a:rPr>
              <a:t>PrEP</a:t>
            </a:r>
            <a:r>
              <a:rPr lang="en-US" sz="1200" kern="1200" dirty="0" smtClean="0">
                <a:solidFill>
                  <a:schemeClr val="tx1"/>
                </a:solidFill>
                <a:effectLst/>
                <a:latin typeface="+mn-lt"/>
                <a:ea typeface="+mn-ea"/>
                <a:cs typeface="+mn-cs"/>
              </a:rPr>
              <a:t> (https://www.cdc.gov/hiv/basics/prep.html)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Here's a CDC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video that you can go to and use in your waiting room if you so desire. </a:t>
            </a:r>
            <a:r>
              <a:rPr lang="en-US" sz="1200" u="sng" kern="1200" dirty="0" smtClean="0">
                <a:solidFill>
                  <a:schemeClr val="tx1"/>
                </a:solidFill>
                <a:effectLst/>
                <a:latin typeface="+mn-lt"/>
                <a:ea typeface="+mn-ea"/>
                <a:cs typeface="+mn-cs"/>
                <a:hlinkClick r:id="rId4"/>
              </a:rPr>
              <a:t>Video </a:t>
            </a:r>
            <a:r>
              <a:rPr lang="en-US" sz="1200" u="sng" kern="1200" dirty="0" err="1" smtClean="0">
                <a:solidFill>
                  <a:schemeClr val="tx1"/>
                </a:solidFill>
                <a:effectLst/>
                <a:latin typeface="+mn-lt"/>
                <a:ea typeface="+mn-ea"/>
                <a:cs typeface="+mn-cs"/>
                <a:hlinkClick r:id="rId4"/>
              </a:rPr>
              <a:t>PrEP</a:t>
            </a:r>
            <a:r>
              <a:rPr lang="en-US" sz="1200" u="sng" kern="1200" dirty="0" smtClean="0">
                <a:solidFill>
                  <a:schemeClr val="tx1"/>
                </a:solidFill>
                <a:effectLst/>
                <a:latin typeface="+mn-lt"/>
                <a:ea typeface="+mn-ea"/>
                <a:cs typeface="+mn-cs"/>
                <a:hlinkClick r:id="rId4"/>
              </a:rPr>
              <a:t> 101</a:t>
            </a:r>
            <a:r>
              <a:rPr lang="en-US" sz="1200" kern="1200" dirty="0" smtClean="0">
                <a:solidFill>
                  <a:schemeClr val="tx1"/>
                </a:solidFill>
                <a:effectLst/>
                <a:latin typeface="+mn-lt"/>
                <a:ea typeface="+mn-ea"/>
                <a:cs typeface="+mn-cs"/>
              </a:rPr>
              <a:t> (https://youtu.be/TR8-3uAuZGo)</a:t>
            </a:r>
            <a:endParaRPr lang="en-US" sz="120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38</a:t>
            </a:fld>
            <a:endParaRPr lang="en-US"/>
          </a:p>
        </p:txBody>
      </p:sp>
    </p:spTree>
    <p:extLst>
      <p:ext uri="{BB962C8B-B14F-4D97-AF65-F5344CB8AC3E}">
        <p14:creationId xmlns:p14="http://schemas.microsoft.com/office/powerpoint/2010/main" val="3229332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a telephone clinical consultation line (1-855-448-7737) provided by San Francisco General Hospital at the University of San Francisco. It's open 9:00 AM to 8:00 PM Eastern time, Monday through Friday. </a:t>
            </a:r>
          </a:p>
          <a:p>
            <a:pPr marL="171450" marR="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people who answer this line are very smart and know a lot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and they’re able to help with difficult situations. Any time you feel anything uncomfortable as a clinician, this is a great line to call. This is not a patient line; this is for clinicians specifically.</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PrEP</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Pre-Exposure Prophylaxis - </a:t>
            </a:r>
            <a:r>
              <a:rPr lang="en-US" sz="11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Clinically supported advice on </a:t>
            </a:r>
            <a:r>
              <a:rPr lang="en-US" sz="1100"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PrEP</a:t>
            </a:r>
            <a:r>
              <a:rPr lang="en-US" sz="11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for healthcare providers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(http://nccc.ucsf.edu/clinician-consultation/prep-pre-exposure-prophylaxis)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39</a:t>
            </a:fld>
            <a:endParaRPr lang="en-US"/>
          </a:p>
        </p:txBody>
      </p:sp>
    </p:spTree>
    <p:extLst>
      <p:ext uri="{BB962C8B-B14F-4D97-AF65-F5344CB8AC3E}">
        <p14:creationId xmlns:p14="http://schemas.microsoft.com/office/powerpoint/2010/main" val="3888918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Here's a site that is more women centered. They can assess their risk of being exposed to HIV, and their risk that would lead them to want to start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endParaRPr lang="en-US" dirty="0" smtClean="0"/>
          </a:p>
          <a:p>
            <a:pPr marL="0" marR="0">
              <a:lnSpc>
                <a:spcPct val="107000"/>
              </a:lnSpc>
              <a:spcBef>
                <a:spcPts val="0"/>
              </a:spcBef>
              <a:spcAft>
                <a:spcPts val="80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HIV Risk Reduction Tool</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(https://www.cdc.gov/hivrisk)</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013ECCF-04F2-4D92-9EC4-A1F655BA4C6F}" type="slidenum">
              <a:rPr lang="en-US" smtClean="0"/>
              <a:pPr/>
              <a:t>40</a:t>
            </a:fld>
            <a:endParaRPr lang="en-US"/>
          </a:p>
        </p:txBody>
      </p:sp>
    </p:spTree>
    <p:extLst>
      <p:ext uri="{BB962C8B-B14F-4D97-AF65-F5344CB8AC3E}">
        <p14:creationId xmlns:p14="http://schemas.microsoft.com/office/powerpoint/2010/main" val="2576539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site is called </a:t>
            </a:r>
            <a:r>
              <a:rPr lang="en-US" sz="1200" kern="1200" dirty="0" err="1" smtClean="0">
                <a:solidFill>
                  <a:schemeClr val="tx1"/>
                </a:solidFill>
                <a:effectLst/>
                <a:latin typeface="+mn-lt"/>
                <a:ea typeface="+mn-ea"/>
                <a:cs typeface="+mn-cs"/>
              </a:rPr>
              <a:t>PrEPWatch</a:t>
            </a:r>
            <a:r>
              <a:rPr lang="en-US" sz="1200" kern="1200" dirty="0" smtClean="0">
                <a:solidFill>
                  <a:schemeClr val="tx1"/>
                </a:solidFill>
                <a:effectLst/>
                <a:latin typeface="+mn-lt"/>
                <a:ea typeface="+mn-ea"/>
                <a:cs typeface="+mn-cs"/>
              </a:rPr>
              <a:t>. It's an AVAC site (an international HIV research organization) that offers several tools.</a:t>
            </a:r>
          </a:p>
          <a:p>
            <a:endParaRPr lang="en-US" dirty="0" smtClean="0"/>
          </a:p>
          <a:p>
            <a:pPr marL="0" marR="0">
              <a:lnSpc>
                <a:spcPct val="107000"/>
              </a:lnSpc>
              <a:spcBef>
                <a:spcPts val="0"/>
              </a:spcBef>
              <a:spcAft>
                <a:spcPts val="800"/>
              </a:spcAft>
            </a:pPr>
            <a:r>
              <a:rPr lang="en-US" sz="1200"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PrEP</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Implementation Tools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12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https://www.prepwatch.org/users-guide-prep-tools-use/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41</a:t>
            </a:fld>
            <a:endParaRPr lang="en-US"/>
          </a:p>
        </p:txBody>
      </p:sp>
    </p:spTree>
    <p:extLst>
      <p:ext uri="{BB962C8B-B14F-4D97-AF65-F5344CB8AC3E}">
        <p14:creationId xmlns:p14="http://schemas.microsoft.com/office/powerpoint/2010/main" val="3552497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called HIVEOnline.org. </a:t>
            </a:r>
            <a:r>
              <a:rPr lang="en-US" sz="1200" u="sng" kern="1200" dirty="0" smtClean="0">
                <a:solidFill>
                  <a:schemeClr val="tx1"/>
                </a:solidFill>
                <a:effectLst/>
                <a:latin typeface="+mn-lt"/>
                <a:ea typeface="+mn-ea"/>
                <a:cs typeface="+mn-cs"/>
                <a:hlinkClick r:id="rId3"/>
              </a:rPr>
              <a:t>HIVE Clinical and Training Resources</a:t>
            </a:r>
            <a:r>
              <a:rPr lang="en-US" sz="1200" kern="1200" dirty="0" smtClean="0">
                <a:solidFill>
                  <a:schemeClr val="tx1"/>
                </a:solidFill>
                <a:effectLst/>
                <a:latin typeface="+mn-lt"/>
                <a:ea typeface="+mn-ea"/>
                <a:cs typeface="+mn-cs"/>
              </a:rPr>
              <a:t>  (https://hiveonline.org/old-prep4women). It's a wonderful organization that has lots of resources for women specifically who are HIV positive or who are at risk of getting HIV. This is a good site for you to look at, and also to give to your patients so that they can look at this on their own time.</a:t>
            </a:r>
          </a:p>
        </p:txBody>
      </p:sp>
      <p:sp>
        <p:nvSpPr>
          <p:cNvPr id="4" name="Slide Number Placeholder 3"/>
          <p:cNvSpPr>
            <a:spLocks noGrp="1"/>
          </p:cNvSpPr>
          <p:nvPr>
            <p:ph type="sldNum" sz="quarter" idx="10"/>
          </p:nvPr>
        </p:nvSpPr>
        <p:spPr/>
        <p:txBody>
          <a:bodyPr/>
          <a:lstStyle/>
          <a:p>
            <a:fld id="{2013ECCF-04F2-4D92-9EC4-A1F655BA4C6F}" type="slidenum">
              <a:rPr lang="en-US" smtClean="0"/>
              <a:pPr/>
              <a:t>42</a:t>
            </a:fld>
            <a:endParaRPr lang="en-US"/>
          </a:p>
        </p:txBody>
      </p:sp>
    </p:spTree>
    <p:extLst>
      <p:ext uri="{BB962C8B-B14F-4D97-AF65-F5344CB8AC3E}">
        <p14:creationId xmlns:p14="http://schemas.microsoft.com/office/powerpoint/2010/main" val="112725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Decision-Making Guide for the Provision of </a:t>
            </a:r>
            <a:r>
              <a:rPr lang="en-US" sz="1200" u="sng"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PrEP</a:t>
            </a:r>
            <a:r>
              <a:rPr lang="en-US" sz="12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Services in Title X-Funded Family Planning Service Sites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(https://www.hhs.gov/opa/sites/default/files/OPA-PrEP-Decision-Guide.pdf)</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OPA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training webinar series: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National Kick-Off Webinar: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for HIV Prevention in Family Planning Settings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Prescribing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in Family Planning Sites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Financing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Services in Family Planning Sites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Innovative Models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Services in Family Planning Sites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Recordings and the slides are available on the Family Planning National Training Center's website at FPNTC.org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58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is a list of recommended videos:</a:t>
            </a:r>
          </a:p>
          <a:p>
            <a:pPr marL="628650" marR="0" lvl="1" indent="-171450">
              <a:lnSpc>
                <a:spcPct val="107000"/>
              </a:lnSpc>
              <a:spcBef>
                <a:spcPts val="0"/>
              </a:spcBef>
              <a:spcAft>
                <a:spcPts val="0"/>
              </a:spcAft>
              <a:buFont typeface="Arial" panose="020B0604020202020204" pitchFamily="34" charset="0"/>
              <a:buChar char="•"/>
            </a:pPr>
            <a:r>
              <a:rPr lang="en-US" sz="1200"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PrEP</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HIV Prevention That Promotes Care – Bridging The Gap</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(http://immersive.thebodypro.com/LBLN/hiv-prep/?ap=tbptd)</a:t>
            </a:r>
          </a:p>
          <a:p>
            <a:pPr marL="628650" marR="0" lvl="1" indent="-171450">
              <a:lnSpc>
                <a:spcPct val="107000"/>
              </a:lnSpc>
              <a:spcBef>
                <a:spcPts val="0"/>
              </a:spcBef>
              <a:spcAft>
                <a:spcPts val="0"/>
              </a:spcAft>
              <a:buFont typeface="Arial" panose="020B0604020202020204" pitchFamily="34" charset="0"/>
              <a:buChar char="•"/>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Powered by </a:t>
            </a:r>
            <a:r>
              <a:rPr lang="en-US" sz="1200"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PrEP</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Keith - Virginia Greater Than AIDS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(https://youtu.be/gnvAuNlLMEo)</a:t>
            </a:r>
          </a:p>
          <a:p>
            <a:pPr marL="628650" marR="0" lvl="1" indent="-171450">
              <a:lnSpc>
                <a:spcPct val="107000"/>
              </a:lnSpc>
              <a:spcBef>
                <a:spcPts val="0"/>
              </a:spcBef>
              <a:spcAft>
                <a:spcPts val="0"/>
              </a:spcAft>
              <a:buFont typeface="Arial" panose="020B0604020202020204" pitchFamily="34" charset="0"/>
              <a:buChar char="•"/>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Gender Affirming Hormone Therapy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(https://www.plannedparenthood.org/planned-parenthood-massachusetts/campaigns/gender-affirming-hormone-therapy)</a:t>
            </a:r>
          </a:p>
          <a:p>
            <a:pPr marL="628650" marR="0" lvl="1" indent="-171450">
              <a:lnSpc>
                <a:spcPct val="107000"/>
              </a:lnSpc>
              <a:spcBef>
                <a:spcPts val="0"/>
              </a:spcBef>
              <a:spcAft>
                <a:spcPts val="800"/>
              </a:spcAft>
              <a:buFont typeface="Arial" panose="020B0604020202020204" pitchFamily="34" charset="0"/>
              <a:buChar char="•"/>
            </a:pPr>
            <a:r>
              <a:rPr lang="en-US" sz="1200"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PrEP</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I Choose Protection, I Choose Control, I Choose My Future. No Apologies.</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(https://youtu.be/hYJhMm57oHk)</a:t>
            </a:r>
          </a:p>
        </p:txBody>
      </p:sp>
      <p:sp>
        <p:nvSpPr>
          <p:cNvPr id="4" name="Slide Number Placeholder 3"/>
          <p:cNvSpPr>
            <a:spLocks noGrp="1"/>
          </p:cNvSpPr>
          <p:nvPr>
            <p:ph type="sldNum" sz="quarter" idx="10"/>
          </p:nvPr>
        </p:nvSpPr>
        <p:spPr/>
        <p:txBody>
          <a:bodyPr/>
          <a:lstStyle/>
          <a:p>
            <a:fld id="{2013ECCF-04F2-4D92-9EC4-A1F655BA4C6F}" type="slidenum">
              <a:rPr lang="en-US" smtClean="0"/>
              <a:pPr/>
              <a:t>43</a:t>
            </a:fld>
            <a:endParaRPr lang="en-US"/>
          </a:p>
        </p:txBody>
      </p:sp>
    </p:spTree>
    <p:extLst>
      <p:ext uri="{BB962C8B-B14F-4D97-AF65-F5344CB8AC3E}">
        <p14:creationId xmlns:p14="http://schemas.microsoft.com/office/powerpoint/2010/main" val="234560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video, of a series of five, all based from South Africa, can apply to all of our patient populations. The key messages include: do not stigmatize me, do not discriminate against me, I am positive, I am powerful, I am HIV free, I choose protection and control for my future.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a really fun video with young women talking about how they want to protect themselves and their community.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 recommend you look at this, as it might be appropriate for some of your waiting rooms.</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44</a:t>
            </a:fld>
            <a:endParaRPr lang="en-US"/>
          </a:p>
        </p:txBody>
      </p:sp>
    </p:spTree>
    <p:extLst>
      <p:ext uri="{BB962C8B-B14F-4D97-AF65-F5344CB8AC3E}">
        <p14:creationId xmlns:p14="http://schemas.microsoft.com/office/powerpoint/2010/main" val="1597349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These are videos that are on Greater Than AIDS website. All of them are empowered messages for women. </a:t>
            </a:r>
            <a:r>
              <a:rPr lang="en-US" sz="1200" u="sng" kern="1200" dirty="0" smtClean="0">
                <a:solidFill>
                  <a:schemeClr val="tx1"/>
                </a:solidFill>
                <a:effectLst/>
                <a:latin typeface="+mn-lt"/>
                <a:ea typeface="+mn-ea"/>
                <a:cs typeface="+mn-cs"/>
                <a:hlinkClick r:id="rId3"/>
              </a:rPr>
              <a:t>Videos on HIV Awareness</a:t>
            </a:r>
            <a:r>
              <a:rPr lang="en-US" sz="1200" kern="1200" dirty="0" smtClean="0">
                <a:solidFill>
                  <a:schemeClr val="tx1"/>
                </a:solidFill>
                <a:effectLst/>
                <a:latin typeface="+mn-lt"/>
                <a:ea typeface="+mn-ea"/>
                <a:cs typeface="+mn-cs"/>
              </a:rPr>
              <a:t> (https://www.greaterthan.org/stories-empowered-women-and-hiv).</a:t>
            </a:r>
          </a:p>
        </p:txBody>
      </p:sp>
      <p:sp>
        <p:nvSpPr>
          <p:cNvPr id="4" name="Slide Number Placeholder 3"/>
          <p:cNvSpPr>
            <a:spLocks noGrp="1"/>
          </p:cNvSpPr>
          <p:nvPr>
            <p:ph type="sldNum" sz="quarter" idx="10"/>
          </p:nvPr>
        </p:nvSpPr>
        <p:spPr/>
        <p:txBody>
          <a:bodyPr/>
          <a:lstStyle/>
          <a:p>
            <a:fld id="{2013ECCF-04F2-4D92-9EC4-A1F655BA4C6F}" type="slidenum">
              <a:rPr lang="en-US" smtClean="0"/>
              <a:pPr/>
              <a:t>45</a:t>
            </a:fld>
            <a:endParaRPr lang="en-US"/>
          </a:p>
        </p:txBody>
      </p:sp>
    </p:spTree>
    <p:extLst>
      <p:ext uri="{BB962C8B-B14F-4D97-AF65-F5344CB8AC3E}">
        <p14:creationId xmlns:p14="http://schemas.microsoft.com/office/powerpoint/2010/main" val="3074060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are additional educational videos that are available online.</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46</a:t>
            </a:fld>
            <a:endParaRPr lang="en-US"/>
          </a:p>
        </p:txBody>
      </p:sp>
    </p:spTree>
    <p:extLst>
      <p:ext uri="{BB962C8B-B14F-4D97-AF65-F5344CB8AC3E}">
        <p14:creationId xmlns:p14="http://schemas.microsoft.com/office/powerpoint/2010/main" val="4020299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One of them is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It's a lovely, very short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message for women about the importance of being empowered and doing something for your health. There are many online resources that you can integrate into your site.</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 Inform / HIVE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(https://vimeo.com/186448201)</a:t>
            </a:r>
          </a:p>
          <a:p>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47</a:t>
            </a:fld>
            <a:endParaRPr lang="en-US"/>
          </a:p>
        </p:txBody>
      </p:sp>
    </p:spTree>
    <p:extLst>
      <p:ext uri="{BB962C8B-B14F-4D97-AF65-F5344CB8AC3E}">
        <p14:creationId xmlns:p14="http://schemas.microsoft.com/office/powerpoint/2010/main" val="3543443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a:t>
            </a:r>
            <a:r>
              <a:rPr lang="en-US" baseline="0" dirty="0"/>
              <a:t> for the presenters?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35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we establish clinical protocols, we need to think about: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we offer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education and counseling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Who will be offering this in your clinic</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to assess risk and how to do this in a non-stigmatizing way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Which laboratory tests that we need to get, and to make sure that we confirm negative HIV test results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Prescribing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and the tools that providers need to prescribe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kind of follow-up services we need for people who are on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in our clinics, or if we're referring to a local provider in our area.</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6</a:t>
            </a:fld>
            <a:endParaRPr lang="en-US"/>
          </a:p>
        </p:txBody>
      </p:sp>
    </p:spTree>
    <p:extLst>
      <p:ext uri="{BB962C8B-B14F-4D97-AF65-F5344CB8AC3E}">
        <p14:creationId xmlns:p14="http://schemas.microsoft.com/office/powerpoint/2010/main" val="87238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starting the conversation, it's important to discuss HIV vulnerability with every sexually active woman or man that comes to your clinic. To start integrating universal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education in your clinic, you can start by just addressing this to persons who present for STD treatment, or STD testing, pregnancy testing, and HIV testing.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we just talk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to people who come in with STDs, we're going to be covering a lot of people in your clinic who are at risk of getting HIV. This can be done by medical providers, but you also can educate your staff to do the same.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a person comes in for STD testing, a medical assistant or the lab staff can certainly say to the person, "Hey, you're at risk of getting HIV. Did you know that there's something called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If you're interested, we'll be happy to refer you to your provider." Or they could be trained to talk a little more detailed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Many times that's where lots of education occurs, at the lab, in the lab itself.</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want to make sure when we do train our staff to do education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that we focus on positive reasons why persons may want to take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other than sexual risk. When we talk about sexual risk, it can be very stigmatizing and off-putting to clients. Use words like “Take control of your sexual health, by taking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It's empowering you. You're taking care of your sexual health, you're taking care of your health.”</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Also, we know that sometimes taking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increases people's sexual satisfaction and intimacy, because it decreases the stress that someone may be feeling or the worry that someone may be feeling about getting HIV. Congratulate the person on even thinking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by staying safe and healthy. These are positive messages that are really important to portray to our clients.</a:t>
            </a:r>
          </a:p>
        </p:txBody>
      </p:sp>
      <p:sp>
        <p:nvSpPr>
          <p:cNvPr id="4" name="Slide Number Placeholder 3"/>
          <p:cNvSpPr>
            <a:spLocks noGrp="1"/>
          </p:cNvSpPr>
          <p:nvPr>
            <p:ph type="sldNum" sz="quarter" idx="10"/>
          </p:nvPr>
        </p:nvSpPr>
        <p:spPr/>
        <p:txBody>
          <a:bodyPr/>
          <a:lstStyle/>
          <a:p>
            <a:fld id="{2013ECCF-04F2-4D92-9EC4-A1F655BA4C6F}" type="slidenum">
              <a:rPr lang="en-US" smtClean="0"/>
              <a:pPr/>
              <a:t>7</a:t>
            </a:fld>
            <a:endParaRPr lang="en-US"/>
          </a:p>
        </p:txBody>
      </p:sp>
    </p:spTree>
    <p:extLst>
      <p:ext uri="{BB962C8B-B14F-4D97-AF65-F5344CB8AC3E}">
        <p14:creationId xmlns:p14="http://schemas.microsoft.com/office/powerpoint/2010/main" val="347539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we prescribe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first we want to assess if the patient's a candidate; can they adhere to daily medication regimen? For cisgender women, it's important to take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medication daily. Can they do this? Are they willing to come to clinic every three to six months to get lab tests and to review the need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HIV tests must be negative before starting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That is a test that we recommend that you do at the time of that appointment where someone is going to be prescribed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If someone had a test a month ago, that's not good enough. You need to do it that day. You do not want to start someone on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if they already are HIV positive.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reason is that if someone is already HIV positive and they start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then they can become resistant to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because they need to be on a stronger medication than just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We don't want people to get resistant to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if they have HIV, because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is a very important medication in the regimens that are provided for people who are HIV positive. So make sure that test is negative before you even write the prescription.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also want to do STD screening when we start the initial visit.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do a creatinine clearance, because </a:t>
            </a:r>
            <a:r>
              <a:rPr lang="en-US" sz="1200" kern="1200" dirty="0" err="1" smtClean="0">
                <a:solidFill>
                  <a:schemeClr val="tx1"/>
                </a:solidFill>
                <a:effectLst/>
                <a:latin typeface="+mn-lt"/>
                <a:ea typeface="+mn-ea"/>
                <a:cs typeface="+mn-cs"/>
              </a:rPr>
              <a:t>tenofovir</a:t>
            </a:r>
            <a:r>
              <a:rPr lang="en-US" sz="1200" kern="1200" dirty="0" smtClean="0">
                <a:solidFill>
                  <a:schemeClr val="tx1"/>
                </a:solidFill>
                <a:effectLst/>
                <a:latin typeface="+mn-lt"/>
                <a:ea typeface="+mn-ea"/>
                <a:cs typeface="+mn-cs"/>
              </a:rPr>
              <a:t>, which is one of the components of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has been known to decrease the renal clearance in people who already have compromised renal function. We want to make sure that they have normal renal function, so the creatinine clearance should be above 60 milliliters per minute.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Then Hepatitis B screening: If a patient has chronic Hepatitis B, then </a:t>
            </a:r>
            <a:r>
              <a:rPr lang="en-US" sz="1200" kern="1200" dirty="0" err="1" smtClean="0">
                <a:solidFill>
                  <a:schemeClr val="tx1"/>
                </a:solidFill>
                <a:effectLst/>
                <a:latin typeface="+mn-lt"/>
                <a:ea typeface="+mn-ea"/>
                <a:cs typeface="+mn-cs"/>
              </a:rPr>
              <a:t>tenofovir</a:t>
            </a:r>
            <a:r>
              <a:rPr lang="en-US" sz="1200" kern="1200" dirty="0" smtClean="0">
                <a:solidFill>
                  <a:schemeClr val="tx1"/>
                </a:solidFill>
                <a:effectLst/>
                <a:latin typeface="+mn-lt"/>
                <a:ea typeface="+mn-ea"/>
                <a:cs typeface="+mn-cs"/>
              </a:rPr>
              <a:t> actually is the treatment, </a:t>
            </a:r>
            <a:r>
              <a:rPr lang="en-US" sz="1200" kern="1200" dirty="0" err="1" smtClean="0">
                <a:solidFill>
                  <a:schemeClr val="tx1"/>
                </a:solidFill>
                <a:effectLst/>
                <a:latin typeface="+mn-lt"/>
                <a:ea typeface="+mn-ea"/>
                <a:cs typeface="+mn-cs"/>
              </a:rPr>
              <a:t>tenofovir</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which </a:t>
            </a:r>
            <a:r>
              <a:rPr lang="en-US" sz="1200" kern="1200" dirty="0" err="1" smtClean="0">
                <a:solidFill>
                  <a:schemeClr val="tx1"/>
                </a:solidFill>
                <a:effectLst/>
                <a:latin typeface="+mn-lt"/>
                <a:ea typeface="+mn-ea"/>
                <a:cs typeface="+mn-cs"/>
              </a:rPr>
              <a:t>tenofovir</a:t>
            </a:r>
            <a:r>
              <a:rPr lang="en-US" sz="1200" kern="1200" dirty="0" smtClean="0">
                <a:solidFill>
                  <a:schemeClr val="tx1"/>
                </a:solidFill>
                <a:effectLst/>
                <a:latin typeface="+mn-lt"/>
                <a:ea typeface="+mn-ea"/>
                <a:cs typeface="+mn-cs"/>
              </a:rPr>
              <a:t> is in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is the treatment for chronic Hepatitis B. We want to know that before we start or soon after we start, so that if someone has chronic Hepatitis B, we can advise them to continue the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even after they decide to stop the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that they don't need it anymore for sexual risk, but they still need it for treatment of their chronic Hepatitis 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they're negative without immunities, then we offer vaccinations.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Also, testing for Hepatitis C and A is just good primary healthcare. </a:t>
            </a:r>
            <a:endParaRPr lang="en-US" dirty="0"/>
          </a:p>
        </p:txBody>
      </p:sp>
      <p:sp>
        <p:nvSpPr>
          <p:cNvPr id="4" name="Slide Number Placeholder 3"/>
          <p:cNvSpPr>
            <a:spLocks noGrp="1"/>
          </p:cNvSpPr>
          <p:nvPr>
            <p:ph type="sldNum" sz="quarter" idx="5"/>
          </p:nvPr>
        </p:nvSpPr>
        <p:spPr/>
        <p:txBody>
          <a:bodyPr/>
          <a:lstStyle/>
          <a:p>
            <a:fld id="{2013ECCF-04F2-4D92-9EC4-A1F655BA4C6F}" type="slidenum">
              <a:rPr lang="en-US" smtClean="0"/>
              <a:pPr/>
              <a:t>8</a:t>
            </a:fld>
            <a:endParaRPr lang="en-US"/>
          </a:p>
        </p:txBody>
      </p:sp>
    </p:spTree>
    <p:extLst>
      <p:ext uri="{BB962C8B-B14F-4D97-AF65-F5344CB8AC3E}">
        <p14:creationId xmlns:p14="http://schemas.microsoft.com/office/powerpoint/2010/main" val="326746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we know the person's negative or their tests are normal, we can write for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which is </a:t>
            </a:r>
            <a:r>
              <a:rPr lang="en-US" sz="1200" kern="1200" dirty="0" err="1" smtClean="0">
                <a:solidFill>
                  <a:schemeClr val="tx1"/>
                </a:solidFill>
                <a:effectLst/>
                <a:latin typeface="+mn-lt"/>
                <a:ea typeface="+mn-ea"/>
                <a:cs typeface="+mn-cs"/>
              </a:rPr>
              <a:t>tenofovir</a:t>
            </a:r>
            <a:r>
              <a:rPr lang="en-US" sz="1200" kern="1200" dirty="0" smtClean="0">
                <a:solidFill>
                  <a:schemeClr val="tx1"/>
                </a:solidFill>
                <a:effectLst/>
                <a:latin typeface="+mn-lt"/>
                <a:ea typeface="+mn-ea"/>
                <a:cs typeface="+mn-cs"/>
              </a:rPr>
              <a:t> 300 milligrams, plus </a:t>
            </a:r>
            <a:r>
              <a:rPr lang="en-US" sz="1200" kern="1200" dirty="0" err="1" smtClean="0">
                <a:solidFill>
                  <a:schemeClr val="tx1"/>
                </a:solidFill>
                <a:effectLst/>
                <a:latin typeface="+mn-lt"/>
                <a:ea typeface="+mn-ea"/>
                <a:cs typeface="+mn-cs"/>
              </a:rPr>
              <a:t>emtricitabine</a:t>
            </a:r>
            <a:r>
              <a:rPr lang="en-US" sz="1200" kern="1200" dirty="0" smtClean="0">
                <a:solidFill>
                  <a:schemeClr val="tx1"/>
                </a:solidFill>
                <a:effectLst/>
                <a:latin typeface="+mn-lt"/>
                <a:ea typeface="+mn-ea"/>
                <a:cs typeface="+mn-cs"/>
              </a:rPr>
              <a:t>, which is 200 milligrams.</a:t>
            </a:r>
            <a:endParaRPr lang="en-US" dirty="0" smtClean="0"/>
          </a:p>
        </p:txBody>
      </p:sp>
      <p:sp>
        <p:nvSpPr>
          <p:cNvPr id="4" name="Slide Number Placeholder 3"/>
          <p:cNvSpPr>
            <a:spLocks noGrp="1"/>
          </p:cNvSpPr>
          <p:nvPr>
            <p:ph type="sldNum" sz="quarter" idx="10"/>
          </p:nvPr>
        </p:nvSpPr>
        <p:spPr/>
        <p:txBody>
          <a:bodyPr/>
          <a:lstStyle/>
          <a:p>
            <a:fld id="{2013ECCF-04F2-4D92-9EC4-A1F655BA4C6F}" type="slidenum">
              <a:rPr lang="en-US" smtClean="0"/>
              <a:pPr/>
              <a:t>9</a:t>
            </a:fld>
            <a:endParaRPr lang="en-US"/>
          </a:p>
        </p:txBody>
      </p:sp>
    </p:spTree>
    <p:extLst>
      <p:ext uri="{BB962C8B-B14F-4D97-AF65-F5344CB8AC3E}">
        <p14:creationId xmlns:p14="http://schemas.microsoft.com/office/powerpoint/2010/main" val="383309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Monitor every three months. Every three months we do an HIV test. The fourth generation is the test that we're recommending, because that has the smallest window period, and it's the best test that we can do for HIV at this time. You can get the results within two days. We want to assess for signs and symptoms of acute HIV infection and talk to the person about their ability to adhere.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we do STD testing, for people who are more at risk of getting STDs we recommend every three months, but if they're not at an immediate risk of STDs, every six months will suffice.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someone is having sex in other orifices besides the vagina, then we recommend triple screening. We can do vaginal swabs, rectal swabs and oral swabs for gonorrhea and chlamydia.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a person desires pregnancy,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is fine to take while pregnancy is being attempted. If the person is not interested in pregnancy, we talk to them about birth control.</a:t>
            </a:r>
            <a:endParaRPr lang="en-US" dirty="0"/>
          </a:p>
        </p:txBody>
      </p:sp>
      <p:sp>
        <p:nvSpPr>
          <p:cNvPr id="4" name="Slide Number Placeholder 3"/>
          <p:cNvSpPr>
            <a:spLocks noGrp="1"/>
          </p:cNvSpPr>
          <p:nvPr>
            <p:ph type="sldNum" sz="quarter" idx="10"/>
          </p:nvPr>
        </p:nvSpPr>
        <p:spPr/>
        <p:txBody>
          <a:bodyPr/>
          <a:lstStyle/>
          <a:p>
            <a:fld id="{2013ECCF-04F2-4D92-9EC4-A1F655BA4C6F}" type="slidenum">
              <a:rPr lang="en-US" smtClean="0"/>
              <a:pPr/>
              <a:t>10</a:t>
            </a:fld>
            <a:endParaRPr lang="en-US"/>
          </a:p>
        </p:txBody>
      </p:sp>
    </p:spTree>
    <p:extLst>
      <p:ext uri="{BB962C8B-B14F-4D97-AF65-F5344CB8AC3E}">
        <p14:creationId xmlns:p14="http://schemas.microsoft.com/office/powerpoint/2010/main" val="273873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0DB755-531D-4347-BCAB-FDE8E081987A}"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DB755-531D-4347-BCAB-FDE8E081987A}"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DB755-531D-4347-BCAB-FDE8E081987A}"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cstate="print"/>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cstate="print"/>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cstate="print"/>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97455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cstate="print"/>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3893989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cstate="print"/>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022641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cstate="print"/>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710197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cstate="print"/>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441065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DB755-531D-4347-BCAB-FDE8E081987A}"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F34D3-3BB9-4583-9B0F-7AF85054337E}" type="slidenum">
              <a:rPr lang="en-US" smtClean="0"/>
              <a:pPr/>
              <a:t>‹#›</a:t>
            </a:fld>
            <a:endParaRPr lang="en-US"/>
          </a:p>
        </p:txBody>
      </p:sp>
    </p:spTree>
    <p:extLst>
      <p:ext uri="{BB962C8B-B14F-4D97-AF65-F5344CB8AC3E}">
        <p14:creationId xmlns:p14="http://schemas.microsoft.com/office/powerpoint/2010/main" val="29392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cstate="print"/>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cstate="print"/>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7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cstate="print"/>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338066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cstate="print"/>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423235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DB755-531D-4347-BCAB-FDE8E081987A}"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cstate="print"/>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684501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cstate="print"/>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41429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cstate="print"/>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72069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DB755-531D-4347-BCAB-FDE8E081987A}"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0DB755-531D-4347-BCAB-FDE8E081987A}"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0DB755-531D-4347-BCAB-FDE8E081987A}" type="datetimeFigureOut">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0DB755-531D-4347-BCAB-FDE8E081987A}" type="datetimeFigureOut">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DB755-531D-4347-BCAB-FDE8E081987A}" type="datetimeFigureOut">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0DB755-531D-4347-BCAB-FDE8E081987A}"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0DB755-531D-4347-BCAB-FDE8E081987A}"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F34D3-3BB9-4583-9B0F-7AF8505433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DB755-531D-4347-BCAB-FDE8E081987A}" type="datetimeFigureOut">
              <a:rPr lang="en-US" smtClean="0"/>
              <a:pPr/>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F34D3-3BB9-4583-9B0F-7AF8505433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3750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444809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s://www.smchealth.org/sites/main/files/file-attachments/prep_protocol_pending_approval_5-27-2015.pdf"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acha.org/documents/resources/guidelines/ACHA_HIV_PrEP_Guidelines_Jan2019.pdf" TargetMode="External"/><Relationship Id="rId5" Type="http://schemas.openxmlformats.org/officeDocument/2006/relationships/image" Target="../media/image14.png"/><Relationship Id="rId4" Type="http://schemas.openxmlformats.org/officeDocument/2006/relationships/hyperlink" Target="https://www.cdc.gov/hiv/pdf/risk/prep/cdc-hiv-prep-guidelines-2017.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1.nyc.gov/assets/doh/downloads/pdf/han/alert/2019/prep-to-prevent-hiv-aler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immersive.thebodypro.com/LBLN/hiv-prep/?ap=tbpt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immersive.thebodypro.com/LBLN/hiv-prep/?ap=tbptd" TargetMode="Externa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aidsetc.org/resource/prep-training-videos"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aahivm.org/?s=PrE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ileadadvancingaccess.co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www.nastad.org/resource/billing-coding-guide-hiv-preven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pleaseprepme.org/"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hyperlink" Target="http://www.preplocator.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findhivcare.hrsa.gov/"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hyperlink" Target="https://youtu.be/TR8-3uAuZGo"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nccc.ucsf.edu/clinician-consultation/prep-pre-exposure-prophylaxis/"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hyperlink" Target="http://www.pleaseprepme.org/" TargetMode="External"/><Relationship Id="rId4" Type="http://schemas.openxmlformats.org/officeDocument/2006/relationships/hyperlink" Target="http://www.cdc.gov/hiv/risk/pre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hivrisk/"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hyperlink" Target="https://wwwn.cdc.gov/hivrisk/"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prepwatch.org/users-guide-prep-tools-us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hyperlink" Target="https://hiveonline.org/old-prep4women/"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hyperlink" Target="http://immersive.thebodypro.com/LBLN/hiv-prep/?ap=tbptd"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hyperlink" Target="https://youtu.be/hYJhMm57oHk" TargetMode="External"/><Relationship Id="rId5" Type="http://schemas.openxmlformats.org/officeDocument/2006/relationships/hyperlink" Target="https://www.plannedparenthood.org/planned-parenthood-massachusetts/campaigns/gender-affirming-hormone-therapy" TargetMode="External"/><Relationship Id="rId4" Type="http://schemas.openxmlformats.org/officeDocument/2006/relationships/hyperlink" Target="https://youtu.be/gnvAuNlLMEo"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hYJhMm57oHk"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greaterthan.org/stories-empowered-women-and-hiv/"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projectinform.org/prep-video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vimeo.com/186448201"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www.fpntc.org/" TargetMode="External"/><Relationship Id="rId4" Type="http://schemas.openxmlformats.org/officeDocument/2006/relationships/hyperlink" Target="https://www.hhs.gov/opa/sites/default/files/OPA-PrEP-Decision-Guid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148" y="2801103"/>
            <a:ext cx="7772400" cy="1448278"/>
          </a:xfrm>
        </p:spPr>
        <p:txBody>
          <a:bodyPr>
            <a:normAutofit fontScale="90000"/>
          </a:bodyPr>
          <a:lstStyle/>
          <a:p>
            <a:r>
              <a:rPr lang="en-US" sz="3000" dirty="0"/>
              <a:t>HHS Office of Population Affairs</a:t>
            </a:r>
            <a:r>
              <a:rPr lang="en-US" dirty="0"/>
              <a:t/>
            </a:r>
            <a:br>
              <a:rPr lang="en-US" dirty="0"/>
            </a:br>
            <a:r>
              <a:rPr lang="en-US" sz="2700" dirty="0"/>
              <a:t/>
            </a:r>
            <a:br>
              <a:rPr lang="en-US" sz="2700" dirty="0"/>
            </a:br>
            <a:r>
              <a:rPr lang="en-US" sz="2700" b="0" dirty="0"/>
              <a:t>Ready to Offer </a:t>
            </a:r>
            <a:r>
              <a:rPr lang="en-US" sz="2700" b="0" dirty="0" err="1"/>
              <a:t>PrEP</a:t>
            </a:r>
            <a:r>
              <a:rPr lang="en-US" sz="2700" b="0" dirty="0"/>
              <a:t>? </a:t>
            </a:r>
            <a:br>
              <a:rPr lang="en-US" sz="2700" b="0" dirty="0"/>
            </a:br>
            <a:r>
              <a:rPr lang="en-US" sz="2700" b="0" dirty="0"/>
              <a:t>Implementing </a:t>
            </a:r>
            <a:r>
              <a:rPr lang="en-US" sz="2700" b="0" dirty="0" err="1"/>
              <a:t>PrEP</a:t>
            </a:r>
            <a:r>
              <a:rPr lang="en-US" sz="2700" b="0" dirty="0"/>
              <a:t> Services in Family Planning Sites</a:t>
            </a:r>
            <a:r>
              <a:rPr lang="en-US" dirty="0"/>
              <a:t/>
            </a:r>
            <a:br>
              <a:rPr lang="en-US" dirty="0"/>
            </a:br>
            <a:endParaRPr lang="en-US" b="0" dirty="0"/>
          </a:p>
        </p:txBody>
      </p:sp>
      <p:sp>
        <p:nvSpPr>
          <p:cNvPr id="3" name="TextBox 2">
            <a:extLst>
              <a:ext uri="{FF2B5EF4-FFF2-40B4-BE49-F238E27FC236}">
                <a16:creationId xmlns:a16="http://schemas.microsoft.com/office/drawing/2014/main" id="{79985AA4-7039-45C7-952C-2F4EBACDD2C4}"/>
              </a:ext>
            </a:extLst>
          </p:cNvPr>
          <p:cNvSpPr txBox="1"/>
          <p:nvPr/>
        </p:nvSpPr>
        <p:spPr>
          <a:xfrm>
            <a:off x="2806235" y="4187388"/>
            <a:ext cx="36502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2B62"/>
                </a:solidFill>
                <a:effectLst/>
                <a:uLnTx/>
                <a:uFillTx/>
                <a:latin typeface="Arial"/>
                <a:ea typeface="+mn-ea"/>
                <a:cs typeface="+mn-cs"/>
              </a:rPr>
              <a:t>September 26,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2B62"/>
                </a:solidFill>
                <a:effectLst/>
                <a:uLnTx/>
                <a:uFillTx/>
                <a:latin typeface="Arial"/>
                <a:ea typeface="+mn-ea"/>
                <a:cs typeface="+mn-cs"/>
              </a:rPr>
              <a:t>3:00 pm ET</a:t>
            </a:r>
          </a:p>
        </p:txBody>
      </p:sp>
    </p:spTree>
    <p:extLst>
      <p:ext uri="{BB962C8B-B14F-4D97-AF65-F5344CB8AC3E}">
        <p14:creationId xmlns:p14="http://schemas.microsoft.com/office/powerpoint/2010/main" val="60874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CA1B-F5FB-4E5C-BA91-89443F1EDEB2}"/>
              </a:ext>
            </a:extLst>
          </p:cNvPr>
          <p:cNvSpPr>
            <a:spLocks noGrp="1"/>
          </p:cNvSpPr>
          <p:nvPr>
            <p:ph type="title"/>
          </p:nvPr>
        </p:nvSpPr>
        <p:spPr/>
        <p:txBody>
          <a:bodyPr>
            <a:normAutofit/>
          </a:bodyPr>
          <a:lstStyle/>
          <a:p>
            <a:r>
              <a:rPr lang="en-US" sz="2800" dirty="0"/>
              <a:t>Monitor: Every Three Months</a:t>
            </a:r>
          </a:p>
        </p:txBody>
      </p:sp>
      <p:sp>
        <p:nvSpPr>
          <p:cNvPr id="4" name="Content Placeholder 3">
            <a:extLst>
              <a:ext uri="{FF2B5EF4-FFF2-40B4-BE49-F238E27FC236}">
                <a16:creationId xmlns:a16="http://schemas.microsoft.com/office/drawing/2014/main" id="{883EC1B0-C13E-417B-8618-777C2CA298B0}"/>
              </a:ext>
            </a:extLst>
          </p:cNvPr>
          <p:cNvSpPr>
            <a:spLocks noGrp="1"/>
          </p:cNvSpPr>
          <p:nvPr>
            <p:ph sz="half" idx="1"/>
          </p:nvPr>
        </p:nvSpPr>
        <p:spPr/>
        <p:txBody>
          <a:bodyPr>
            <a:normAutofit/>
          </a:bodyPr>
          <a:lstStyle/>
          <a:p>
            <a:pPr marL="342900" indent="-342900">
              <a:spcBef>
                <a:spcPts val="1200"/>
              </a:spcBef>
              <a:buClr>
                <a:schemeClr val="accent1"/>
              </a:buClr>
            </a:pPr>
            <a:r>
              <a:rPr lang="en-US" sz="2000" dirty="0">
                <a:solidFill>
                  <a:schemeClr val="tx1"/>
                </a:solidFill>
              </a:rPr>
              <a:t>HIV 4th generation serum test</a:t>
            </a:r>
          </a:p>
          <a:p>
            <a:pPr marL="342900" indent="-342900">
              <a:spcBef>
                <a:spcPts val="1200"/>
              </a:spcBef>
              <a:buClr>
                <a:schemeClr val="accent1"/>
              </a:buClr>
            </a:pPr>
            <a:r>
              <a:rPr lang="en-US" sz="2000" dirty="0">
                <a:solidFill>
                  <a:schemeClr val="tx1"/>
                </a:solidFill>
              </a:rPr>
              <a:t>Assess for signs and symptoms of acute HIV infection</a:t>
            </a:r>
          </a:p>
          <a:p>
            <a:pPr marL="342900" indent="-342900">
              <a:spcBef>
                <a:spcPts val="1200"/>
              </a:spcBef>
              <a:buClr>
                <a:schemeClr val="accent1"/>
              </a:buClr>
            </a:pPr>
            <a:r>
              <a:rPr lang="en-US" sz="2000" dirty="0">
                <a:solidFill>
                  <a:schemeClr val="tx1"/>
                </a:solidFill>
              </a:rPr>
              <a:t>STI triple screen if at risk</a:t>
            </a:r>
          </a:p>
          <a:p>
            <a:pPr marL="342900" indent="-342900">
              <a:spcBef>
                <a:spcPts val="1200"/>
              </a:spcBef>
              <a:buClr>
                <a:schemeClr val="accent1"/>
              </a:buClr>
            </a:pPr>
            <a:r>
              <a:rPr lang="en-US" sz="2000" dirty="0">
                <a:solidFill>
                  <a:schemeClr val="tx1"/>
                </a:solidFill>
              </a:rPr>
              <a:t>Assess adherence and side effects</a:t>
            </a:r>
            <a:endParaRPr lang="en-US" sz="2000" dirty="0">
              <a:solidFill>
                <a:schemeClr val="tx1"/>
              </a:solidFill>
              <a:latin typeface="Gill Sans MT" pitchFamily="34" charset="0"/>
            </a:endParaRPr>
          </a:p>
          <a:p>
            <a:pPr>
              <a:spcBef>
                <a:spcPts val="1200"/>
              </a:spcBef>
              <a:buClr>
                <a:schemeClr val="accent1"/>
              </a:buClr>
            </a:pPr>
            <a:endParaRPr lang="en-US" sz="1800" dirty="0">
              <a:solidFill>
                <a:schemeClr val="tx1"/>
              </a:solidFill>
              <a:latin typeface="Gill Sans MT" pitchFamily="34" charset="0"/>
            </a:endParaRPr>
          </a:p>
          <a:p>
            <a:pPr marL="457200" indent="-457200"/>
            <a:endParaRPr lang="en-US" sz="1800" dirty="0">
              <a:solidFill>
                <a:schemeClr val="tx1"/>
              </a:solidFill>
            </a:endParaRPr>
          </a:p>
          <a:p>
            <a:endParaRPr lang="en-US" dirty="0"/>
          </a:p>
        </p:txBody>
      </p:sp>
      <p:sp>
        <p:nvSpPr>
          <p:cNvPr id="5" name="Content Placeholder 4">
            <a:extLst>
              <a:ext uri="{FF2B5EF4-FFF2-40B4-BE49-F238E27FC236}">
                <a16:creationId xmlns:a16="http://schemas.microsoft.com/office/drawing/2014/main" id="{EA966E15-C527-445E-8CBE-AD4D868B370A}"/>
              </a:ext>
            </a:extLst>
          </p:cNvPr>
          <p:cNvSpPr>
            <a:spLocks noGrp="1"/>
          </p:cNvSpPr>
          <p:nvPr>
            <p:ph sz="half" idx="2"/>
          </p:nvPr>
        </p:nvSpPr>
        <p:spPr/>
        <p:txBody>
          <a:bodyPr>
            <a:normAutofit/>
          </a:bodyPr>
          <a:lstStyle/>
          <a:p>
            <a:pPr marL="342900" indent="-342900">
              <a:spcBef>
                <a:spcPts val="1200"/>
              </a:spcBef>
              <a:buClr>
                <a:schemeClr val="accent1"/>
              </a:buClr>
            </a:pPr>
            <a:r>
              <a:rPr lang="en-US" sz="2000" dirty="0">
                <a:solidFill>
                  <a:schemeClr val="tx1"/>
                </a:solidFill>
              </a:rPr>
              <a:t>Provide effective contraception if desired</a:t>
            </a:r>
          </a:p>
          <a:p>
            <a:pPr marL="342900" indent="-342900">
              <a:spcBef>
                <a:spcPts val="1200"/>
              </a:spcBef>
              <a:buClr>
                <a:schemeClr val="accent1"/>
              </a:buClr>
            </a:pPr>
            <a:r>
              <a:rPr lang="en-US" sz="2000" dirty="0">
                <a:solidFill>
                  <a:schemeClr val="tx1"/>
                </a:solidFill>
              </a:rPr>
              <a:t>Pregnancy test, if attempting pregnancy or not using effective birth control</a:t>
            </a:r>
          </a:p>
        </p:txBody>
      </p:sp>
    </p:spTree>
    <p:extLst>
      <p:ext uri="{BB962C8B-B14F-4D97-AF65-F5344CB8AC3E}">
        <p14:creationId xmlns:p14="http://schemas.microsoft.com/office/powerpoint/2010/main" val="183950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64CF-22E9-4E35-9BA5-763CAB8CA675}"/>
              </a:ext>
            </a:extLst>
          </p:cNvPr>
          <p:cNvSpPr>
            <a:spLocks noGrp="1"/>
          </p:cNvSpPr>
          <p:nvPr>
            <p:ph type="title"/>
          </p:nvPr>
        </p:nvSpPr>
        <p:spPr/>
        <p:txBody>
          <a:bodyPr>
            <a:normAutofit/>
          </a:bodyPr>
          <a:lstStyle/>
          <a:p>
            <a:r>
              <a:rPr lang="en-US" sz="3200" dirty="0"/>
              <a:t>Follow up: Every Six Months</a:t>
            </a:r>
            <a:endParaRPr lang="en-US" sz="2800" dirty="0"/>
          </a:p>
        </p:txBody>
      </p:sp>
      <p:sp>
        <p:nvSpPr>
          <p:cNvPr id="3" name="Content Placeholder 2">
            <a:extLst>
              <a:ext uri="{FF2B5EF4-FFF2-40B4-BE49-F238E27FC236}">
                <a16:creationId xmlns:a16="http://schemas.microsoft.com/office/drawing/2014/main" id="{B62788D9-6279-49BB-906E-7F35270CAFBC}"/>
              </a:ext>
            </a:extLst>
          </p:cNvPr>
          <p:cNvSpPr>
            <a:spLocks noGrp="1"/>
          </p:cNvSpPr>
          <p:nvPr>
            <p:ph idx="1"/>
          </p:nvPr>
        </p:nvSpPr>
        <p:spPr/>
        <p:txBody>
          <a:bodyPr/>
          <a:lstStyle/>
          <a:p>
            <a:r>
              <a:rPr lang="en-US" sz="2000" dirty="0"/>
              <a:t>Creatinine clearance and STI testing</a:t>
            </a:r>
          </a:p>
          <a:p>
            <a:r>
              <a:rPr lang="en-US" sz="2000" dirty="0"/>
              <a:t>Refill 90-day supply if HIV negative</a:t>
            </a:r>
          </a:p>
          <a:p>
            <a:r>
              <a:rPr lang="en-US" sz="2000" dirty="0"/>
              <a:t>Reassess need to continue </a:t>
            </a:r>
            <a:r>
              <a:rPr lang="en-US" sz="2000" dirty="0" err="1"/>
              <a:t>PrEP</a:t>
            </a:r>
            <a:endParaRPr lang="en-US" sz="2000" dirty="0"/>
          </a:p>
          <a:p>
            <a:r>
              <a:rPr lang="en-US" sz="2000" dirty="0"/>
              <a:t>At-risk pregnant women may remain on </a:t>
            </a:r>
            <a:r>
              <a:rPr lang="en-US" sz="2000" dirty="0" err="1"/>
              <a:t>PrEP</a:t>
            </a:r>
            <a:endParaRPr lang="en-US" sz="2000" dirty="0"/>
          </a:p>
          <a:p>
            <a:r>
              <a:rPr lang="en-US" sz="2000" dirty="0"/>
              <a:t>Safe to breastfeed with </a:t>
            </a:r>
            <a:r>
              <a:rPr lang="en-US" sz="2000" dirty="0" err="1"/>
              <a:t>PrEP</a:t>
            </a:r>
            <a:endParaRPr lang="en-US" sz="2000" dirty="0"/>
          </a:p>
          <a:p>
            <a:endParaRPr lang="en-US" dirty="0"/>
          </a:p>
          <a:p>
            <a:endParaRPr lang="en-US" dirty="0"/>
          </a:p>
        </p:txBody>
      </p:sp>
    </p:spTree>
    <p:extLst>
      <p:ext uri="{BB962C8B-B14F-4D97-AF65-F5344CB8AC3E}">
        <p14:creationId xmlns:p14="http://schemas.microsoft.com/office/powerpoint/2010/main" val="296400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5710-5ACE-4B71-9A96-93459F3F8D56}"/>
              </a:ext>
            </a:extLst>
          </p:cNvPr>
          <p:cNvSpPr>
            <a:spLocks noGrp="1"/>
          </p:cNvSpPr>
          <p:nvPr>
            <p:ph type="title"/>
          </p:nvPr>
        </p:nvSpPr>
        <p:spPr/>
        <p:txBody>
          <a:bodyPr>
            <a:normAutofit/>
          </a:bodyPr>
          <a:lstStyle/>
          <a:p>
            <a:r>
              <a:rPr lang="en-US" sz="3200" dirty="0"/>
              <a:t>Stopping </a:t>
            </a:r>
            <a:r>
              <a:rPr lang="en-US" sz="3200" dirty="0" err="1"/>
              <a:t>PrEP</a:t>
            </a:r>
            <a:endParaRPr lang="en-US" sz="2800" dirty="0"/>
          </a:p>
        </p:txBody>
      </p:sp>
      <p:sp>
        <p:nvSpPr>
          <p:cNvPr id="3" name="Content Placeholder 2">
            <a:extLst>
              <a:ext uri="{FF2B5EF4-FFF2-40B4-BE49-F238E27FC236}">
                <a16:creationId xmlns:a16="http://schemas.microsoft.com/office/drawing/2014/main" id="{F13A57D6-79F4-47A6-9B07-725728147767}"/>
              </a:ext>
            </a:extLst>
          </p:cNvPr>
          <p:cNvSpPr>
            <a:spLocks noGrp="1"/>
          </p:cNvSpPr>
          <p:nvPr>
            <p:ph idx="1"/>
          </p:nvPr>
        </p:nvSpPr>
        <p:spPr/>
        <p:txBody>
          <a:bodyPr/>
          <a:lstStyle/>
          <a:p>
            <a:r>
              <a:rPr lang="en-US" sz="2000" dirty="0"/>
              <a:t>Assess reasons for discontinuing</a:t>
            </a:r>
          </a:p>
          <a:p>
            <a:r>
              <a:rPr lang="en-US" sz="2000" dirty="0"/>
              <a:t>If patient becomes HIV positive while taking </a:t>
            </a:r>
            <a:r>
              <a:rPr lang="en-US" sz="2000" dirty="0" err="1"/>
              <a:t>PrEP</a:t>
            </a:r>
            <a:r>
              <a:rPr lang="en-US" sz="2000" dirty="0"/>
              <a:t>,  provide linkage to HIV care, order resistance test, and viral </a:t>
            </a:r>
            <a:r>
              <a:rPr lang="en-US" sz="2000" dirty="0" smtClean="0"/>
              <a:t>load</a:t>
            </a:r>
            <a:endParaRPr lang="en-US" sz="2000" dirty="0"/>
          </a:p>
          <a:p>
            <a:r>
              <a:rPr lang="en-US" sz="2000" dirty="0"/>
              <a:t>If confirmed seroconversion immediate escalation to 3-drug regimen. Do not wait for VL or resistance results</a:t>
            </a:r>
          </a:p>
          <a:p>
            <a:r>
              <a:rPr lang="en-US" sz="2000" dirty="0"/>
              <a:t>If patient remains HIV negative, continue to provide risk reduction support services as needed</a:t>
            </a:r>
          </a:p>
          <a:p>
            <a:r>
              <a:rPr lang="en-US" sz="2000" dirty="0"/>
              <a:t>If patient has chronic  Hep B, when stopping </a:t>
            </a:r>
            <a:r>
              <a:rPr lang="en-US" sz="2000" dirty="0" err="1"/>
              <a:t>PrEP</a:t>
            </a:r>
            <a:r>
              <a:rPr lang="en-US" sz="2000" dirty="0"/>
              <a:t>, monitor for liver flare. Check LFTs within one </a:t>
            </a:r>
            <a:r>
              <a:rPr lang="en-US" sz="2000" dirty="0" smtClean="0"/>
              <a:t>month</a:t>
            </a:r>
            <a:endParaRPr lang="en-US" sz="2000" dirty="0"/>
          </a:p>
          <a:p>
            <a:r>
              <a:rPr lang="en-US" sz="2000" dirty="0"/>
              <a:t>Recommend continuation of tenofovir for chronic Hep B</a:t>
            </a:r>
          </a:p>
          <a:p>
            <a:endParaRPr lang="en-US" dirty="0"/>
          </a:p>
        </p:txBody>
      </p:sp>
    </p:spTree>
    <p:extLst>
      <p:ext uri="{BB962C8B-B14F-4D97-AF65-F5344CB8AC3E}">
        <p14:creationId xmlns:p14="http://schemas.microsoft.com/office/powerpoint/2010/main" val="175728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5710-5ACE-4B71-9A96-93459F3F8D56}"/>
              </a:ext>
            </a:extLst>
          </p:cNvPr>
          <p:cNvSpPr>
            <a:spLocks noGrp="1"/>
          </p:cNvSpPr>
          <p:nvPr>
            <p:ph type="title"/>
          </p:nvPr>
        </p:nvSpPr>
        <p:spPr/>
        <p:txBody>
          <a:bodyPr>
            <a:normAutofit/>
          </a:bodyPr>
          <a:lstStyle/>
          <a:p>
            <a:r>
              <a:rPr lang="en-US" sz="2800" dirty="0" err="1"/>
              <a:t>PrEP</a:t>
            </a:r>
            <a:r>
              <a:rPr lang="en-US" sz="2800" dirty="0"/>
              <a:t> During Preconception Period</a:t>
            </a:r>
          </a:p>
        </p:txBody>
      </p:sp>
      <p:sp>
        <p:nvSpPr>
          <p:cNvPr id="3" name="Content Placeholder 2">
            <a:extLst>
              <a:ext uri="{FF2B5EF4-FFF2-40B4-BE49-F238E27FC236}">
                <a16:creationId xmlns:a16="http://schemas.microsoft.com/office/drawing/2014/main" id="{F13A57D6-79F4-47A6-9B07-725728147767}"/>
              </a:ext>
            </a:extLst>
          </p:cNvPr>
          <p:cNvSpPr>
            <a:spLocks noGrp="1"/>
          </p:cNvSpPr>
          <p:nvPr>
            <p:ph idx="1"/>
          </p:nvPr>
        </p:nvSpPr>
        <p:spPr>
          <a:xfrm>
            <a:off x="457200" y="1320800"/>
            <a:ext cx="8229600" cy="4368799"/>
          </a:xfrm>
        </p:spPr>
        <p:txBody>
          <a:bodyPr>
            <a:normAutofit/>
          </a:bodyPr>
          <a:lstStyle/>
          <a:p>
            <a:r>
              <a:rPr lang="en-US" sz="2000" dirty="0"/>
              <a:t>Pregnancy and breastfeeding are not contraindications to </a:t>
            </a:r>
            <a:r>
              <a:rPr lang="en-US" sz="2000" dirty="0" err="1"/>
              <a:t>PrEP</a:t>
            </a:r>
            <a:endParaRPr lang="en-US" sz="2000" dirty="0"/>
          </a:p>
          <a:p>
            <a:pPr lvl="1">
              <a:buFont typeface="Arial" panose="020B0604020202020204" pitchFamily="34" charset="0"/>
              <a:buChar char="•"/>
            </a:pPr>
            <a:r>
              <a:rPr lang="en-US" sz="1800" dirty="0">
                <a:solidFill>
                  <a:schemeClr val="tx1">
                    <a:lumMod val="65000"/>
                    <a:lumOff val="35000"/>
                  </a:schemeClr>
                </a:solidFill>
              </a:rPr>
              <a:t>No evidence of an increase in congenital anomalies during first trimester</a:t>
            </a:r>
          </a:p>
          <a:p>
            <a:pPr lvl="1">
              <a:buFont typeface="Arial" panose="020B0604020202020204" pitchFamily="34" charset="0"/>
              <a:buChar char="•"/>
            </a:pPr>
            <a:r>
              <a:rPr lang="en-US" sz="1800" dirty="0">
                <a:solidFill>
                  <a:schemeClr val="tx1">
                    <a:lumMod val="65000"/>
                    <a:lumOff val="35000"/>
                  </a:schemeClr>
                </a:solidFill>
              </a:rPr>
              <a:t>Infants exposed to TDF through breast milk have limited drug exposure</a:t>
            </a:r>
          </a:p>
          <a:p>
            <a:pPr marL="457188" lvl="1" indent="0">
              <a:buNone/>
            </a:pPr>
            <a:endParaRPr lang="en-US" sz="2400" dirty="0">
              <a:solidFill>
                <a:schemeClr val="tx1">
                  <a:lumMod val="65000"/>
                  <a:lumOff val="35000"/>
                </a:schemeClr>
              </a:solidFill>
            </a:endParaRPr>
          </a:p>
          <a:p>
            <a:r>
              <a:rPr lang="en-US" sz="2000" dirty="0"/>
              <a:t>The CDC recommends that an individual who does not have HIV and is planning a pregnancy with a partner who does have HIV start daily </a:t>
            </a:r>
            <a:r>
              <a:rPr lang="en-US" sz="2000" dirty="0" err="1"/>
              <a:t>PrEP</a:t>
            </a:r>
            <a:r>
              <a:rPr lang="en-US" sz="2000" dirty="0"/>
              <a:t> beginning one month before conception is attempted and continuing for one month after conception is achieved.</a:t>
            </a:r>
          </a:p>
          <a:p>
            <a:endParaRPr lang="en-US" sz="2000" dirty="0"/>
          </a:p>
          <a:p>
            <a:pPr marL="0" indent="0">
              <a:buNone/>
            </a:pPr>
            <a:r>
              <a:rPr lang="en-US" sz="1800" b="1" dirty="0">
                <a:solidFill>
                  <a:schemeClr val="accent1"/>
                </a:solidFill>
                <a:ea typeface="Calibri" panose="020F0502020204030204" pitchFamily="34" charset="0"/>
                <a:cs typeface="Times New Roman" panose="02020603050405020304" pitchFamily="18" charset="0"/>
              </a:rPr>
              <a:t>	Report to Antiretroviral Pregnancy Registry: 800-258-4263</a:t>
            </a:r>
          </a:p>
          <a:p>
            <a:endParaRPr lang="en-US" dirty="0"/>
          </a:p>
        </p:txBody>
      </p:sp>
    </p:spTree>
    <p:extLst>
      <p:ext uri="{BB962C8B-B14F-4D97-AF65-F5344CB8AC3E}">
        <p14:creationId xmlns:p14="http://schemas.microsoft.com/office/powerpoint/2010/main" val="200998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5710-5ACE-4B71-9A96-93459F3F8D56}"/>
              </a:ext>
            </a:extLst>
          </p:cNvPr>
          <p:cNvSpPr>
            <a:spLocks noGrp="1"/>
          </p:cNvSpPr>
          <p:nvPr>
            <p:ph type="title"/>
          </p:nvPr>
        </p:nvSpPr>
        <p:spPr/>
        <p:txBody>
          <a:bodyPr/>
          <a:lstStyle/>
          <a:p>
            <a:r>
              <a:rPr lang="en-US" dirty="0"/>
              <a:t>Resources for Clinical Protocols</a:t>
            </a:r>
          </a:p>
        </p:txBody>
      </p:sp>
      <p:pic>
        <p:nvPicPr>
          <p:cNvPr id="4" name="Picture 3" descr="Document Title: PREEXPOSURE PROPHYLAXIS FOR THE PREVENTION OF HIV INFECTION IN THE UNITED STATES - 2017 UPDATE. ">
            <a:extLst>
              <a:ext uri="{FF2B5EF4-FFF2-40B4-BE49-F238E27FC236}">
                <a16:creationId xmlns:a16="http://schemas.microsoft.com/office/drawing/2014/main" id="{F8450502-96D0-4FB4-AFE9-96B035C1946E}"/>
              </a:ext>
            </a:extLst>
          </p:cNvPr>
          <p:cNvPicPr>
            <a:picLocks noChangeAspect="1"/>
          </p:cNvPicPr>
          <p:nvPr/>
        </p:nvPicPr>
        <p:blipFill>
          <a:blip r:embed="rId3" cstate="print"/>
          <a:stretch>
            <a:fillRect/>
          </a:stretch>
        </p:blipFill>
        <p:spPr>
          <a:xfrm>
            <a:off x="289139" y="1219200"/>
            <a:ext cx="2721677" cy="3510252"/>
          </a:xfrm>
          <a:prstGeom prst="rect">
            <a:avLst/>
          </a:prstGeom>
          <a:ln>
            <a:solidFill>
              <a:schemeClr val="accent5">
                <a:lumMod val="10000"/>
              </a:schemeClr>
            </a:solidFill>
          </a:ln>
        </p:spPr>
      </p:pic>
      <p:sp>
        <p:nvSpPr>
          <p:cNvPr id="5" name="TextBox 4">
            <a:extLst>
              <a:ext uri="{FF2B5EF4-FFF2-40B4-BE49-F238E27FC236}">
                <a16:creationId xmlns:a16="http://schemas.microsoft.com/office/drawing/2014/main" id="{6A3E2771-5A61-43E6-A79D-EA5D2E9C1BAC}"/>
              </a:ext>
            </a:extLst>
          </p:cNvPr>
          <p:cNvSpPr txBox="1"/>
          <p:nvPr/>
        </p:nvSpPr>
        <p:spPr>
          <a:xfrm>
            <a:off x="385139" y="4745203"/>
            <a:ext cx="2721677" cy="461665"/>
          </a:xfrm>
          <a:prstGeom prst="rect">
            <a:avLst/>
          </a:prstGeom>
          <a:noFill/>
        </p:spPr>
        <p:txBody>
          <a:bodyPr wrap="square" rtlCol="0">
            <a:spAutoFit/>
          </a:bodyPr>
          <a:lstStyle/>
          <a:p>
            <a:r>
              <a:rPr lang="en-US" sz="1200" dirty="0">
                <a:hlinkClick r:id="rId4"/>
              </a:rPr>
              <a:t>https://www.cdc.gov/hiv/pdf/risk/prep/cdc-hiv-prep-guidelines-2017.pdf</a:t>
            </a:r>
            <a:r>
              <a:rPr lang="en-US" sz="1200" dirty="0"/>
              <a:t>  </a:t>
            </a:r>
          </a:p>
        </p:txBody>
      </p:sp>
      <p:pic>
        <p:nvPicPr>
          <p:cNvPr id="6" name="Picture 5" descr="Document: ACHA Guidelines. HIV Pre-Exposure Prophylaxis">
            <a:extLst>
              <a:ext uri="{FF2B5EF4-FFF2-40B4-BE49-F238E27FC236}">
                <a16:creationId xmlns:a16="http://schemas.microsoft.com/office/drawing/2014/main" id="{C40D1F5B-04E9-4314-B49D-F2F158F9A877}"/>
              </a:ext>
            </a:extLst>
          </p:cNvPr>
          <p:cNvPicPr>
            <a:picLocks noChangeAspect="1"/>
          </p:cNvPicPr>
          <p:nvPr/>
        </p:nvPicPr>
        <p:blipFill>
          <a:blip r:embed="rId5" cstate="print"/>
          <a:stretch>
            <a:fillRect/>
          </a:stretch>
        </p:blipFill>
        <p:spPr>
          <a:xfrm>
            <a:off x="3185977" y="1219200"/>
            <a:ext cx="2670185" cy="3510252"/>
          </a:xfrm>
          <a:prstGeom prst="rect">
            <a:avLst/>
          </a:prstGeom>
          <a:ln>
            <a:solidFill>
              <a:schemeClr val="accent5">
                <a:lumMod val="10000"/>
              </a:schemeClr>
            </a:solidFill>
          </a:ln>
        </p:spPr>
      </p:pic>
      <p:sp>
        <p:nvSpPr>
          <p:cNvPr id="7" name="Rectangle 6">
            <a:extLst>
              <a:ext uri="{FF2B5EF4-FFF2-40B4-BE49-F238E27FC236}">
                <a16:creationId xmlns:a16="http://schemas.microsoft.com/office/drawing/2014/main" id="{DCF1E2EA-AE6A-43EC-804F-BFD08B2D79E1}"/>
              </a:ext>
            </a:extLst>
          </p:cNvPr>
          <p:cNvSpPr/>
          <p:nvPr/>
        </p:nvSpPr>
        <p:spPr>
          <a:xfrm>
            <a:off x="3130262" y="4745203"/>
            <a:ext cx="2797216" cy="600164"/>
          </a:xfrm>
          <a:prstGeom prst="rect">
            <a:avLst/>
          </a:prstGeom>
        </p:spPr>
        <p:txBody>
          <a:bodyPr wrap="square">
            <a:spAutoFit/>
          </a:bodyPr>
          <a:lstStyle/>
          <a:p>
            <a:r>
              <a:rPr lang="en-US" sz="1100" dirty="0">
                <a:hlinkClick r:id="rId6"/>
              </a:rPr>
              <a:t>https://www.acha.org/documents/resources/guidelines/ACHA_HIV_PrEP_Guidelines_Jan2019.pdf</a:t>
            </a:r>
            <a:endParaRPr lang="en-US" sz="1100" dirty="0"/>
          </a:p>
        </p:txBody>
      </p:sp>
      <p:pic>
        <p:nvPicPr>
          <p:cNvPr id="8" name="Picture 7" descr="Document: Providing HIV Pre-Exposure Prophylaxis (PrEP): Protocol for Edison Clinic">
            <a:extLst>
              <a:ext uri="{FF2B5EF4-FFF2-40B4-BE49-F238E27FC236}">
                <a16:creationId xmlns:a16="http://schemas.microsoft.com/office/drawing/2014/main" id="{D091AC68-978B-4A1C-940B-A702148783A2}"/>
              </a:ext>
            </a:extLst>
          </p:cNvPr>
          <p:cNvPicPr>
            <a:picLocks noChangeAspect="1"/>
          </p:cNvPicPr>
          <p:nvPr/>
        </p:nvPicPr>
        <p:blipFill>
          <a:blip r:embed="rId7" cstate="print"/>
          <a:stretch>
            <a:fillRect/>
          </a:stretch>
        </p:blipFill>
        <p:spPr>
          <a:xfrm>
            <a:off x="6037185" y="1219200"/>
            <a:ext cx="2642515" cy="3510252"/>
          </a:xfrm>
          <a:prstGeom prst="rect">
            <a:avLst/>
          </a:prstGeom>
          <a:ln>
            <a:solidFill>
              <a:schemeClr val="accent5">
                <a:lumMod val="10000"/>
              </a:schemeClr>
            </a:solidFill>
          </a:ln>
        </p:spPr>
      </p:pic>
      <p:sp>
        <p:nvSpPr>
          <p:cNvPr id="9" name="TextBox 8">
            <a:extLst>
              <a:ext uri="{FF2B5EF4-FFF2-40B4-BE49-F238E27FC236}">
                <a16:creationId xmlns:a16="http://schemas.microsoft.com/office/drawing/2014/main" id="{4504091F-F430-4971-A61C-3C6E3E239923}"/>
              </a:ext>
            </a:extLst>
          </p:cNvPr>
          <p:cNvSpPr txBox="1"/>
          <p:nvPr/>
        </p:nvSpPr>
        <p:spPr>
          <a:xfrm>
            <a:off x="5933824" y="4750255"/>
            <a:ext cx="3057776" cy="784830"/>
          </a:xfrm>
          <a:prstGeom prst="rect">
            <a:avLst/>
          </a:prstGeom>
          <a:noFill/>
        </p:spPr>
        <p:txBody>
          <a:bodyPr wrap="square" rtlCol="0">
            <a:spAutoFit/>
          </a:bodyPr>
          <a:lstStyle/>
          <a:p>
            <a:r>
              <a:rPr lang="en-US" sz="1100" dirty="0">
                <a:hlinkClick r:id="rId8"/>
              </a:rPr>
              <a:t>https://www.smchealth.org/sites/main/files/file-attachments/prep_protocol_pending_approval_5-27-2015.pdf</a:t>
            </a:r>
            <a:endParaRPr lang="en-US" sz="1100" dirty="0"/>
          </a:p>
          <a:p>
            <a:endParaRPr lang="en-US" sz="1200" dirty="0"/>
          </a:p>
        </p:txBody>
      </p:sp>
    </p:spTree>
    <p:extLst>
      <p:ext uri="{BB962C8B-B14F-4D97-AF65-F5344CB8AC3E}">
        <p14:creationId xmlns:p14="http://schemas.microsoft.com/office/powerpoint/2010/main" val="138255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88E6264-8FDC-4497-A494-EC20BF136B54}"/>
              </a:ext>
            </a:extLst>
          </p:cNvPr>
          <p:cNvSpPr txBox="1">
            <a:spLocks noGrp="1"/>
          </p:cNvSpPr>
          <p:nvPr>
            <p:ph type="title"/>
          </p:nvPr>
        </p:nvSpPr>
        <p:spPr>
          <a:xfrm>
            <a:off x="457200" y="122436"/>
            <a:ext cx="7772400" cy="400110"/>
          </a:xfrm>
          <a:prstGeom prst="rect">
            <a:avLst/>
          </a:prstGeom>
          <a:noFill/>
        </p:spPr>
        <p:txBody>
          <a:bodyPr wrap="square" rtlCol="0">
            <a:spAutoFit/>
          </a:bodyPr>
          <a:lstStyle/>
          <a:p>
            <a:pPr defTabSz="914378">
              <a:spcBef>
                <a:spcPct val="0"/>
              </a:spcBef>
            </a:pPr>
            <a:r>
              <a:rPr lang="en-US" sz="2000" b="1" dirty="0">
                <a:solidFill>
                  <a:srgbClr val="102B62"/>
                </a:solidFill>
                <a:latin typeface="+mj-lt"/>
                <a:ea typeface="+mj-ea"/>
                <a:cs typeface="+mj-cs"/>
              </a:rPr>
              <a:t>EMR </a:t>
            </a:r>
            <a:r>
              <a:rPr lang="en-US" sz="2000" b="1" dirty="0" err="1">
                <a:solidFill>
                  <a:srgbClr val="102B62"/>
                </a:solidFill>
                <a:latin typeface="+mj-lt"/>
                <a:ea typeface="+mj-ea"/>
                <a:cs typeface="+mj-cs"/>
              </a:rPr>
              <a:t>PrEP</a:t>
            </a:r>
            <a:r>
              <a:rPr lang="en-US" sz="2000" b="1" dirty="0">
                <a:solidFill>
                  <a:srgbClr val="102B62"/>
                </a:solidFill>
                <a:latin typeface="+mj-lt"/>
                <a:ea typeface="+mj-ea"/>
                <a:cs typeface="+mj-cs"/>
              </a:rPr>
              <a:t> Template from Planned Parenthood in Phila</a:t>
            </a:r>
          </a:p>
        </p:txBody>
      </p:sp>
      <p:pic>
        <p:nvPicPr>
          <p:cNvPr id="3074" name="Picture 2" descr="Screenshot: Sexual History. Syphilis testing indicated."/>
          <p:cNvPicPr>
            <a:picLocks noChangeAspect="1" noChangeArrowheads="1"/>
          </p:cNvPicPr>
          <p:nvPr/>
        </p:nvPicPr>
        <p:blipFill>
          <a:blip r:embed="rId3" cstate="print"/>
          <a:srcRect/>
          <a:stretch>
            <a:fillRect/>
          </a:stretch>
        </p:blipFill>
        <p:spPr bwMode="auto">
          <a:xfrm>
            <a:off x="114300" y="567214"/>
            <a:ext cx="8915400" cy="2396014"/>
          </a:xfrm>
          <a:prstGeom prst="rect">
            <a:avLst/>
          </a:prstGeom>
          <a:noFill/>
          <a:ln w="9525">
            <a:noFill/>
            <a:miter lim="800000"/>
            <a:headEnd/>
            <a:tailEnd/>
          </a:ln>
        </p:spPr>
      </p:pic>
      <p:sp>
        <p:nvSpPr>
          <p:cNvPr id="6" name="TextBox 5"/>
          <p:cNvSpPr txBox="1"/>
          <p:nvPr/>
        </p:nvSpPr>
        <p:spPr>
          <a:xfrm>
            <a:off x="1287426" y="3083957"/>
            <a:ext cx="6096000" cy="369332"/>
          </a:xfrm>
          <a:prstGeom prst="rect">
            <a:avLst/>
          </a:prstGeom>
          <a:noFill/>
          <a:ln>
            <a:solidFill>
              <a:schemeClr val="tx1"/>
            </a:solidFill>
          </a:ln>
        </p:spPr>
        <p:txBody>
          <a:bodyPr wrap="square" rtlCol="0">
            <a:spAutoFit/>
          </a:bodyPr>
          <a:lstStyle/>
          <a:p>
            <a:r>
              <a:rPr lang="en-US" dirty="0"/>
              <a:t>Triple Screen:   oral     rectal     cervical     urine</a:t>
            </a:r>
          </a:p>
        </p:txBody>
      </p:sp>
      <p:sp>
        <p:nvSpPr>
          <p:cNvPr id="8" name="Rectangle 7" descr="divider icon"/>
          <p:cNvSpPr/>
          <p:nvPr/>
        </p:nvSpPr>
        <p:spPr>
          <a:xfrm>
            <a:off x="2781300" y="3336851"/>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divider icon"/>
          <p:cNvSpPr/>
          <p:nvPr/>
        </p:nvSpPr>
        <p:spPr>
          <a:xfrm>
            <a:off x="3429000" y="3336851"/>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divider icon"/>
          <p:cNvSpPr/>
          <p:nvPr/>
        </p:nvSpPr>
        <p:spPr>
          <a:xfrm>
            <a:off x="4335426" y="3310414"/>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divider icon"/>
          <p:cNvSpPr/>
          <p:nvPr/>
        </p:nvSpPr>
        <p:spPr>
          <a:xfrm>
            <a:off x="5410200" y="3336851"/>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300" y="3545670"/>
            <a:ext cx="8678826" cy="2208297"/>
          </a:xfrm>
          <a:prstGeom prst="rect">
            <a:avLst/>
          </a:prstGeom>
          <a:noFill/>
        </p:spPr>
        <p:txBody>
          <a:bodyPr wrap="square" rtlCol="0">
            <a:spAutoFit/>
          </a:bodyPr>
          <a:lstStyle/>
          <a:p>
            <a:r>
              <a:rPr lang="en-US" sz="1250" b="1" dirty="0"/>
              <a:t>Initial </a:t>
            </a:r>
            <a:r>
              <a:rPr lang="en-US" sz="1250" b="1" dirty="0" err="1"/>
              <a:t>PrEP</a:t>
            </a:r>
            <a:r>
              <a:rPr lang="en-US" sz="1250" b="1" dirty="0"/>
              <a:t> Visit</a:t>
            </a:r>
          </a:p>
          <a:p>
            <a:r>
              <a:rPr lang="en-US" sz="1250" dirty="0"/>
              <a:t>Patient education provided on the use of </a:t>
            </a:r>
            <a:r>
              <a:rPr lang="en-US" sz="1250" dirty="0" err="1"/>
              <a:t>Truvada</a:t>
            </a:r>
            <a:r>
              <a:rPr lang="en-US" sz="1250" dirty="0"/>
              <a:t> for HIV pre exposure prophylaxis, (PrEP).  Discussed possible drug risks and side effects. Informed Truvada &gt; 90% effective in decreasing HIV acquisition when taken as prescribed.  PrEP must only be taken if HIV negative. Family planning discussed, baseline labs were drawn.  Patient informed a three month prescription of </a:t>
            </a:r>
            <a:r>
              <a:rPr lang="en-US" sz="1250" dirty="0" err="1"/>
              <a:t>Truvada</a:t>
            </a:r>
            <a:r>
              <a:rPr lang="en-US" sz="1250" dirty="0"/>
              <a:t> will be prescribed providing the baseline HIV test is negative, kidney function is normal and screening for STIs including HBV and pregnancy are reviewed.   Instructed on importance of medication compliance as adherence is tied to efficacy. Prevention and risk reduction messages provided to decrease acquisition of HIV and other STIs, as PrEP alone is not 100% effective. Teaching performed on signs and symptoms of acute HIV infection and instructed to return to clinic for testing if symptoms develop following an exposure.  Follow up plan includes HIV testing every 3 months, and STI testing. Pt is aware they are responsible for setting up all follow up before med run out.</a:t>
            </a:r>
          </a:p>
          <a:p>
            <a:r>
              <a:rPr lang="en-US" sz="1250" dirty="0"/>
              <a:t>Patient education booklet given</a:t>
            </a:r>
          </a:p>
        </p:txBody>
      </p:sp>
    </p:spTree>
    <p:extLst>
      <p:ext uri="{BB962C8B-B14F-4D97-AF65-F5344CB8AC3E}">
        <p14:creationId xmlns:p14="http://schemas.microsoft.com/office/powerpoint/2010/main" val="2798703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5710-5ACE-4B71-9A96-93459F3F8D56}"/>
              </a:ext>
            </a:extLst>
          </p:cNvPr>
          <p:cNvSpPr>
            <a:spLocks noGrp="1"/>
          </p:cNvSpPr>
          <p:nvPr>
            <p:ph type="title"/>
          </p:nvPr>
        </p:nvSpPr>
        <p:spPr>
          <a:xfrm>
            <a:off x="685800" y="177800"/>
            <a:ext cx="8001000" cy="355600"/>
          </a:xfrm>
        </p:spPr>
        <p:txBody>
          <a:bodyPr>
            <a:normAutofit fontScale="90000"/>
          </a:bodyPr>
          <a:lstStyle/>
          <a:p>
            <a:r>
              <a:rPr lang="en-US" dirty="0"/>
              <a:t>Protocols</a:t>
            </a:r>
          </a:p>
        </p:txBody>
      </p:sp>
      <p:sp>
        <p:nvSpPr>
          <p:cNvPr id="5" name="TextBox 4">
            <a:extLst>
              <a:ext uri="{FF2B5EF4-FFF2-40B4-BE49-F238E27FC236}">
                <a16:creationId xmlns:a16="http://schemas.microsoft.com/office/drawing/2014/main" id="{965E2439-CA2B-4DD0-9B5C-E4711985161B}"/>
              </a:ext>
            </a:extLst>
          </p:cNvPr>
          <p:cNvSpPr txBox="1"/>
          <p:nvPr/>
        </p:nvSpPr>
        <p:spPr>
          <a:xfrm>
            <a:off x="3886200" y="5499953"/>
            <a:ext cx="5486400" cy="461665"/>
          </a:xfrm>
          <a:prstGeom prst="rect">
            <a:avLst/>
          </a:prstGeom>
          <a:noFill/>
        </p:spPr>
        <p:txBody>
          <a:bodyPr wrap="square" rtlCol="0">
            <a:spAutoFit/>
          </a:bodyPr>
          <a:lstStyle/>
          <a:p>
            <a:r>
              <a:rPr lang="en-US" sz="1200" dirty="0"/>
              <a:t>*Every 6 months if not at risk of STDs, every 3 months if high risk for STD</a:t>
            </a:r>
          </a:p>
          <a:p>
            <a:r>
              <a:rPr lang="en-US" sz="1200" dirty="0"/>
              <a:t>**Every visit if attempting pregnancy or if not using a birth control method</a:t>
            </a:r>
          </a:p>
        </p:txBody>
      </p:sp>
      <p:graphicFrame>
        <p:nvGraphicFramePr>
          <p:cNvPr id="4" name="Content Placeholder 3" descr="Sexual Health Assessment and adherence: Baseline, 3m, 6m, 9m, 12m, 15m, 18m, and 24m&#10;&#10;HIV Ab/Ag test: Baseline, 3m, 6m, 9m, 12m, 15m, 18m, and 24m&#10;&#10;Syphilis serology (Every 6 months if not at risk of STDs, every 3 months if high risk for STD): Baseline, 6m, 12m, and 18m&#10;&#10;CT/NG testing (Every 6 months if not at risk of STDs, every 3 months if high risk for STD): Baseline, 6m, 12m, and 18m&#10;&#10;Pregnancy test (Every visit if attempting pregnancy or if not using a birth control method): Baseline, 3m, 6m, 9m, 12m, 15m, 18m, and 24m&#10;&#10;HBsAG, HBsAb, HBV vaccine status: Baseline only&#10;&#10;HCV Ab: Baseline, 12m, and 24m&#10;Serum Creatinine: Baseline, 6m, 12m, and 18m">
            <a:extLst>
              <a:ext uri="{FF2B5EF4-FFF2-40B4-BE49-F238E27FC236}">
                <a16:creationId xmlns:a16="http://schemas.microsoft.com/office/drawing/2014/main" id="{6EA36224-5D85-4D49-BA0A-489BC00F7901}"/>
              </a:ext>
            </a:extLst>
          </p:cNvPr>
          <p:cNvGraphicFramePr>
            <a:graphicFrameLocks noGrp="1"/>
          </p:cNvGraphicFramePr>
          <p:nvPr>
            <p:ph idx="1"/>
            <p:extLst>
              <p:ext uri="{D42A27DB-BD31-4B8C-83A1-F6EECF244321}">
                <p14:modId xmlns:p14="http://schemas.microsoft.com/office/powerpoint/2010/main" val="3718729738"/>
              </p:ext>
            </p:extLst>
          </p:nvPr>
        </p:nvGraphicFramePr>
        <p:xfrm>
          <a:off x="304803" y="533400"/>
          <a:ext cx="8381997" cy="4883927"/>
        </p:xfrm>
        <a:graphic>
          <a:graphicData uri="http://schemas.openxmlformats.org/drawingml/2006/table">
            <a:tbl>
              <a:tblPr firstRow="1" bandRow="1">
                <a:tableStyleId>{5C22544A-7EE6-4342-B048-85BDC9FD1C3A}</a:tableStyleId>
              </a:tblPr>
              <a:tblGrid>
                <a:gridCol w="2285997">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tblGrid>
              <a:tr h="610888">
                <a:tc>
                  <a:txBody>
                    <a:bodyPr/>
                    <a:lstStyle/>
                    <a:p>
                      <a:endParaRPr lang="en-US" dirty="0"/>
                    </a:p>
                  </a:txBody>
                  <a:tcPr/>
                </a:tc>
                <a:tc>
                  <a:txBody>
                    <a:bodyPr/>
                    <a:lstStyle/>
                    <a:p>
                      <a:r>
                        <a:rPr lang="en-US" dirty="0"/>
                        <a:t>Base</a:t>
                      </a:r>
                    </a:p>
                    <a:p>
                      <a:r>
                        <a:rPr lang="en-US" dirty="0"/>
                        <a:t>line</a:t>
                      </a:r>
                    </a:p>
                  </a:txBody>
                  <a:tcPr/>
                </a:tc>
                <a:tc>
                  <a:txBody>
                    <a:bodyPr/>
                    <a:lstStyle/>
                    <a:p>
                      <a:r>
                        <a:rPr lang="en-US" dirty="0"/>
                        <a:t>3m</a:t>
                      </a:r>
                    </a:p>
                  </a:txBody>
                  <a:tcPr/>
                </a:tc>
                <a:tc>
                  <a:txBody>
                    <a:bodyPr/>
                    <a:lstStyle/>
                    <a:p>
                      <a:r>
                        <a:rPr lang="en-US" dirty="0"/>
                        <a:t>6m</a:t>
                      </a:r>
                    </a:p>
                  </a:txBody>
                  <a:tcPr/>
                </a:tc>
                <a:tc>
                  <a:txBody>
                    <a:bodyPr/>
                    <a:lstStyle/>
                    <a:p>
                      <a:r>
                        <a:rPr lang="en-US" dirty="0"/>
                        <a:t>9m</a:t>
                      </a:r>
                    </a:p>
                  </a:txBody>
                  <a:tcPr/>
                </a:tc>
                <a:tc>
                  <a:txBody>
                    <a:bodyPr/>
                    <a:lstStyle/>
                    <a:p>
                      <a:r>
                        <a:rPr lang="en-US" dirty="0"/>
                        <a:t>12m</a:t>
                      </a:r>
                    </a:p>
                  </a:txBody>
                  <a:tcPr/>
                </a:tc>
                <a:tc>
                  <a:txBody>
                    <a:bodyPr/>
                    <a:lstStyle/>
                    <a:p>
                      <a:r>
                        <a:rPr lang="en-US" dirty="0"/>
                        <a:t>15m</a:t>
                      </a:r>
                    </a:p>
                  </a:txBody>
                  <a:tcPr/>
                </a:tc>
                <a:tc>
                  <a:txBody>
                    <a:bodyPr/>
                    <a:lstStyle/>
                    <a:p>
                      <a:r>
                        <a:rPr lang="en-US" dirty="0"/>
                        <a:t>18m</a:t>
                      </a:r>
                    </a:p>
                  </a:txBody>
                  <a:tcPr/>
                </a:tc>
                <a:tc>
                  <a:txBody>
                    <a:bodyPr/>
                    <a:lstStyle/>
                    <a:p>
                      <a:r>
                        <a:rPr lang="en-US" dirty="0"/>
                        <a:t>24M</a:t>
                      </a:r>
                    </a:p>
                  </a:txBody>
                  <a:tcPr/>
                </a:tc>
                <a:extLst>
                  <a:ext uri="{0D108BD9-81ED-4DB2-BD59-A6C34878D82A}">
                    <a16:rowId xmlns:a16="http://schemas.microsoft.com/office/drawing/2014/main" val="10000"/>
                  </a:ext>
                </a:extLst>
              </a:tr>
              <a:tr h="872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Sexual</a:t>
                      </a:r>
                      <a:r>
                        <a:rPr lang="en-US" baseline="0" dirty="0"/>
                        <a:t> Health Assessment and adherence</a:t>
                      </a:r>
                      <a:endParaRPr lang="en-US" dirty="0"/>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10001"/>
                  </a:ext>
                </a:extLst>
              </a:tr>
              <a:tr h="487392">
                <a:tc>
                  <a:txBody>
                    <a:bodyPr/>
                    <a:lstStyle/>
                    <a:p>
                      <a:r>
                        <a:rPr lang="en-US" dirty="0"/>
                        <a:t>HIV </a:t>
                      </a:r>
                      <a:r>
                        <a:rPr lang="en-US" dirty="0" err="1"/>
                        <a:t>Ab</a:t>
                      </a:r>
                      <a:r>
                        <a:rPr lang="en-US" dirty="0"/>
                        <a:t>/Ag test</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10002"/>
                  </a:ext>
                </a:extLst>
              </a:tr>
              <a:tr h="440395">
                <a:tc>
                  <a:txBody>
                    <a:bodyPr/>
                    <a:lstStyle/>
                    <a:p>
                      <a:r>
                        <a:rPr lang="en-US" dirty="0"/>
                        <a:t>Syphilis serology*</a:t>
                      </a:r>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10003"/>
                  </a:ext>
                </a:extLst>
              </a:tr>
              <a:tr h="440395">
                <a:tc>
                  <a:txBody>
                    <a:bodyPr/>
                    <a:lstStyle/>
                    <a:p>
                      <a:r>
                        <a:rPr lang="en-US" dirty="0"/>
                        <a:t>CT/NG testing*</a:t>
                      </a:r>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val="10004"/>
                  </a:ext>
                </a:extLst>
              </a:tr>
              <a:tr h="440395">
                <a:tc>
                  <a:txBody>
                    <a:bodyPr/>
                    <a:lstStyle/>
                    <a:p>
                      <a:r>
                        <a:rPr lang="en-US" dirty="0"/>
                        <a:t>Pregnancy test**</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10005"/>
                  </a:ext>
                </a:extLst>
              </a:tr>
              <a:tr h="610888">
                <a:tc>
                  <a:txBody>
                    <a:bodyPr/>
                    <a:lstStyle/>
                    <a:p>
                      <a:r>
                        <a:rPr lang="en-US" dirty="0" err="1"/>
                        <a:t>HBsAG</a:t>
                      </a:r>
                      <a:r>
                        <a:rPr lang="en-US" dirty="0"/>
                        <a:t>, </a:t>
                      </a:r>
                      <a:r>
                        <a:rPr lang="en-US" dirty="0" err="1"/>
                        <a:t>HBsAb</a:t>
                      </a:r>
                      <a:r>
                        <a:rPr lang="en-US" dirty="0"/>
                        <a:t>, HBV vaccine status</a:t>
                      </a:r>
                    </a:p>
                  </a:txBody>
                  <a:tcPr/>
                </a:tc>
                <a:tc>
                  <a:txBody>
                    <a:bodyPr/>
                    <a:lstStyle/>
                    <a:p>
                      <a:r>
                        <a:rPr lang="en-US" dirty="0"/>
                        <a:t>X</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440395">
                <a:tc>
                  <a:txBody>
                    <a:bodyPr/>
                    <a:lstStyle/>
                    <a:p>
                      <a:r>
                        <a:rPr lang="en-US" dirty="0"/>
                        <a:t>HCV </a:t>
                      </a:r>
                      <a:r>
                        <a:rPr lang="en-US" dirty="0" err="1"/>
                        <a:t>Ab</a:t>
                      </a:r>
                      <a:endParaRPr lang="en-US" dirty="0"/>
                    </a:p>
                  </a:txBody>
                  <a:tcPr/>
                </a:tc>
                <a:tc>
                  <a:txBody>
                    <a:bodyPr/>
                    <a:lstStyle/>
                    <a:p>
                      <a:r>
                        <a:rPr lang="en-US" dirty="0"/>
                        <a:t>X</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X</a:t>
                      </a:r>
                    </a:p>
                  </a:txBody>
                  <a:tcPr/>
                </a:tc>
                <a:tc>
                  <a:txBody>
                    <a:bodyPr/>
                    <a:lstStyle/>
                    <a:p>
                      <a:endParaRPr lang="en-US"/>
                    </a:p>
                  </a:txBody>
                  <a:tcPr/>
                </a:tc>
                <a:tc>
                  <a:txBody>
                    <a:bodyPr/>
                    <a:lstStyle/>
                    <a:p>
                      <a:endParaRPr lang="en-US" dirty="0"/>
                    </a:p>
                  </a:txBody>
                  <a:tcPr/>
                </a:tc>
                <a:tc>
                  <a:txBody>
                    <a:bodyPr/>
                    <a:lstStyle/>
                    <a:p>
                      <a:r>
                        <a:rPr lang="en-US" dirty="0"/>
                        <a:t>X</a:t>
                      </a:r>
                    </a:p>
                  </a:txBody>
                  <a:tcPr/>
                </a:tc>
                <a:extLst>
                  <a:ext uri="{0D108BD9-81ED-4DB2-BD59-A6C34878D82A}">
                    <a16:rowId xmlns:a16="http://schemas.microsoft.com/office/drawing/2014/main" val="10007"/>
                  </a:ext>
                </a:extLst>
              </a:tr>
              <a:tr h="440395">
                <a:tc>
                  <a:txBody>
                    <a:bodyPr/>
                    <a:lstStyle/>
                    <a:p>
                      <a:r>
                        <a:rPr lang="en-US" dirty="0"/>
                        <a:t>Serum </a:t>
                      </a:r>
                      <a:r>
                        <a:rPr lang="en-US" dirty="0" err="1"/>
                        <a:t>Creatinine</a:t>
                      </a:r>
                      <a:endParaRPr lang="en-US" dirty="0"/>
                    </a:p>
                  </a:txBody>
                  <a:tcPr/>
                </a:tc>
                <a:tc>
                  <a:txBody>
                    <a:bodyPr/>
                    <a:lstStyle/>
                    <a:p>
                      <a:r>
                        <a:rPr lang="en-US" dirty="0"/>
                        <a:t>X</a:t>
                      </a:r>
                    </a:p>
                  </a:txBody>
                  <a:tcPr/>
                </a:tc>
                <a:tc>
                  <a:txBody>
                    <a:bodyPr/>
                    <a:lstStyle/>
                    <a:p>
                      <a:endParaRPr lang="en-US" dirty="0"/>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9033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CD5690-A5B9-47EF-8711-E299BEE7BB18}"/>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lgn="l" defTabSz="914378" rtl="0" eaLnBrk="1" latinLnBrk="0" hangingPunct="1">
              <a:spcBef>
                <a:spcPct val="0"/>
              </a:spcBef>
              <a:buNone/>
              <a:defRPr sz="2100" b="1" kern="1200" baseline="0">
                <a:solidFill>
                  <a:srgbClr val="102B62"/>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lang="en-US" dirty="0"/>
              <a:t>Example of a PrEP Protocol</a:t>
            </a:r>
          </a:p>
        </p:txBody>
      </p:sp>
      <p:pic>
        <p:nvPicPr>
          <p:cNvPr id="4" name="Picture 2" descr="At minimum, while patients are on PrEP, CDC Guidelines recommend the following: &#10;Monitoring Prevention and medication support - Assess adherence, Provide risk reduction counseling, Offer condoms, Manage side effects. Frequency - At every visit. &#10;&#10;Monitoring Laboratory testing - HIV Testing (fingerstick or other blood test). Frequency - Every 3 months and Whenever there are symptoms of acute infection.&#10;&#10;Monitoring Laboratory Testing Continued - Sexually transmitted infection (STI) symptom screen and testing. For Males: Nucleic Acid Amplification Test (NAAT) to screen for gonorrhea and chlamydia, based on exposure site, Test for Syphilis. Frequency - Symptom screen: At every visit. Testing: Every 3 months for sexually active persons with symptoms. Every 3 months for asymptomatic MSM at high risk for recurrent STIs (e.g. those with recent STIs or multiple sex partners), Every 6 months for sexually active persons, even if asymptomatic, Whenever symptoms are reported. &#10;Monitoring Laboratory testing Cont'd - Serum creatinine and calculated creatinine clearance. Frequency - At 3 months after initiation, then every 6 months. &#10;&#10;Monitoring Laboratory testing Cont'd - Pregnancy testing. Frequency - Every 3 months">
            <a:extLst>
              <a:ext uri="{FF2B5EF4-FFF2-40B4-BE49-F238E27FC236}">
                <a16:creationId xmlns:a16="http://schemas.microsoft.com/office/drawing/2014/main" id="{FF3FE8D3-1EB5-4E1E-AD5A-64D7E438A1FC}"/>
              </a:ext>
            </a:extLst>
          </p:cNvPr>
          <p:cNvPicPr>
            <a:picLocks noChangeAspect="1" noChangeArrowheads="1"/>
          </p:cNvPicPr>
          <p:nvPr/>
        </p:nvPicPr>
        <p:blipFill>
          <a:blip r:embed="rId3" cstate="print"/>
          <a:srcRect/>
          <a:stretch>
            <a:fillRect/>
          </a:stretch>
        </p:blipFill>
        <p:spPr bwMode="auto">
          <a:xfrm>
            <a:off x="457200" y="1143000"/>
            <a:ext cx="8229600" cy="5564367"/>
          </a:xfrm>
          <a:prstGeom prst="rect">
            <a:avLst/>
          </a:prstGeom>
          <a:noFill/>
          <a:ln w="9525">
            <a:noFill/>
            <a:miter lim="800000"/>
            <a:headEnd/>
            <a:tailEnd/>
          </a:ln>
        </p:spPr>
      </p:pic>
    </p:spTree>
    <p:extLst>
      <p:ext uri="{BB962C8B-B14F-4D97-AF65-F5344CB8AC3E}">
        <p14:creationId xmlns:p14="http://schemas.microsoft.com/office/powerpoint/2010/main" val="295631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8F8C-9AFB-4846-A9CC-E2C2469F5BB7}"/>
              </a:ext>
            </a:extLst>
          </p:cNvPr>
          <p:cNvSpPr>
            <a:spLocks noGrp="1"/>
          </p:cNvSpPr>
          <p:nvPr>
            <p:ph type="title"/>
          </p:nvPr>
        </p:nvSpPr>
        <p:spPr>
          <a:xfrm>
            <a:off x="457200" y="274638"/>
            <a:ext cx="8229600" cy="792162"/>
          </a:xfrm>
        </p:spPr>
        <p:txBody>
          <a:bodyPr>
            <a:normAutofit fontScale="90000"/>
          </a:bodyPr>
          <a:lstStyle/>
          <a:p>
            <a:r>
              <a:rPr lang="en-US" sz="2200" b="1" dirty="0">
                <a:solidFill>
                  <a:srgbClr val="102B62"/>
                </a:solidFill>
              </a:rPr>
              <a:t>Example of a </a:t>
            </a:r>
            <a:r>
              <a:rPr lang="en-US" sz="2200" b="1" dirty="0" err="1">
                <a:solidFill>
                  <a:srgbClr val="102B62"/>
                </a:solidFill>
              </a:rPr>
              <a:t>PrEP</a:t>
            </a:r>
            <a:r>
              <a:rPr lang="en-US" sz="2200" b="1" dirty="0">
                <a:solidFill>
                  <a:srgbClr val="102B62"/>
                </a:solidFill>
              </a:rPr>
              <a:t> Protocol printed on a pocket card</a:t>
            </a:r>
            <a:r>
              <a:rPr lang="en-US" b="1" dirty="0">
                <a:solidFill>
                  <a:srgbClr val="102B62"/>
                </a:solidFill>
              </a:rPr>
              <a:t/>
            </a:r>
            <a:br>
              <a:rPr lang="en-US" b="1" dirty="0">
                <a:solidFill>
                  <a:srgbClr val="102B62"/>
                </a:solidFill>
              </a:rPr>
            </a:br>
            <a:endParaRPr lang="en-US" dirty="0"/>
          </a:p>
        </p:txBody>
      </p:sp>
      <p:pic>
        <p:nvPicPr>
          <p:cNvPr id="3" name="Picture 2" descr="Questionnaire:&#10;Questions about Eligibility, PrEP Information etc">
            <a:extLst>
              <a:ext uri="{FF2B5EF4-FFF2-40B4-BE49-F238E27FC236}">
                <a16:creationId xmlns:a16="http://schemas.microsoft.com/office/drawing/2014/main" id="{9F176E49-5770-4525-A794-B5366C3E9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98" y="598248"/>
            <a:ext cx="5750404" cy="5985114"/>
          </a:xfrm>
          <a:prstGeom prst="rect">
            <a:avLst/>
          </a:prstGeom>
        </p:spPr>
      </p:pic>
    </p:spTree>
    <p:extLst>
      <p:ext uri="{BB962C8B-B14F-4D97-AF65-F5344CB8AC3E}">
        <p14:creationId xmlns:p14="http://schemas.microsoft.com/office/powerpoint/2010/main" val="162771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5710-5ACE-4B71-9A96-93459F3F8D56}"/>
              </a:ext>
            </a:extLst>
          </p:cNvPr>
          <p:cNvSpPr>
            <a:spLocks noGrp="1"/>
          </p:cNvSpPr>
          <p:nvPr>
            <p:ph type="title"/>
          </p:nvPr>
        </p:nvSpPr>
        <p:spPr>
          <a:xfrm>
            <a:off x="363833" y="41848"/>
            <a:ext cx="8686800" cy="1143000"/>
          </a:xfrm>
        </p:spPr>
        <p:txBody>
          <a:bodyPr/>
          <a:lstStyle/>
          <a:p>
            <a:r>
              <a:rPr lang="en-US" dirty="0"/>
              <a:t>New York City Health Dept “On Demand” dosing schedule for </a:t>
            </a:r>
            <a:r>
              <a:rPr lang="en-US" dirty="0" err="1"/>
              <a:t>PrEP</a:t>
            </a:r>
            <a:endParaRPr lang="en-US" dirty="0"/>
          </a:p>
        </p:txBody>
      </p:sp>
      <p:pic>
        <p:nvPicPr>
          <p:cNvPr id="4" name="Picture 2" descr="Diagram: Dosing Schedule for PrEP 2-1-1&#10;Before Sex - 2 PrEP tablets at least 2 hours and ideally 24 hours before sex. After Sex - 1 tablet 24 hours after first dose. 1 tablet 48 hours after first dose. If sexual activity continues, take 1 PrEP tablet every 24 hours until 48 hours after last sex. (Adapted from i-Base.info.) ">
            <a:extLst>
              <a:ext uri="{FF2B5EF4-FFF2-40B4-BE49-F238E27FC236}">
                <a16:creationId xmlns:a16="http://schemas.microsoft.com/office/drawing/2014/main" id="{E5F54C10-11AA-4C9A-A829-28ECE3141DCB}"/>
              </a:ext>
            </a:extLst>
          </p:cNvPr>
          <p:cNvPicPr>
            <a:picLocks noChangeAspect="1" noChangeArrowheads="1"/>
          </p:cNvPicPr>
          <p:nvPr/>
        </p:nvPicPr>
        <p:blipFill>
          <a:blip r:embed="rId3" cstate="print"/>
          <a:srcRect/>
          <a:stretch>
            <a:fillRect/>
          </a:stretch>
        </p:blipFill>
        <p:spPr bwMode="auto">
          <a:xfrm>
            <a:off x="1219200" y="918928"/>
            <a:ext cx="6976066" cy="4069373"/>
          </a:xfrm>
          <a:prstGeom prst="rect">
            <a:avLst/>
          </a:prstGeom>
          <a:noFill/>
          <a:ln w="9525">
            <a:noFill/>
            <a:miter lim="800000"/>
            <a:headEnd/>
            <a:tailEnd/>
          </a:ln>
        </p:spPr>
      </p:pic>
      <p:sp>
        <p:nvSpPr>
          <p:cNvPr id="5" name="TextBox 4">
            <a:extLst>
              <a:ext uri="{FF2B5EF4-FFF2-40B4-BE49-F238E27FC236}">
                <a16:creationId xmlns:a16="http://schemas.microsoft.com/office/drawing/2014/main" id="{D17B8E80-5171-4B60-9A34-49E3B6502B22}"/>
              </a:ext>
            </a:extLst>
          </p:cNvPr>
          <p:cNvSpPr txBox="1"/>
          <p:nvPr/>
        </p:nvSpPr>
        <p:spPr>
          <a:xfrm>
            <a:off x="1447800" y="4976115"/>
            <a:ext cx="6705600" cy="646331"/>
          </a:xfrm>
          <a:prstGeom prst="rect">
            <a:avLst/>
          </a:prstGeom>
          <a:noFill/>
          <a:ln>
            <a:solidFill>
              <a:schemeClr val="tx1"/>
            </a:solidFill>
          </a:ln>
        </p:spPr>
        <p:txBody>
          <a:bodyPr wrap="square" rtlCol="0">
            <a:spAutoFit/>
          </a:bodyPr>
          <a:lstStyle/>
          <a:p>
            <a:r>
              <a:rPr lang="en-US" dirty="0"/>
              <a:t>Has not been studied in </a:t>
            </a:r>
            <a:r>
              <a:rPr lang="en-US" dirty="0" err="1"/>
              <a:t>cis</a:t>
            </a:r>
            <a:r>
              <a:rPr lang="en-US" dirty="0"/>
              <a:t> gender women. Only recommended for </a:t>
            </a:r>
            <a:r>
              <a:rPr lang="en-US" dirty="0" err="1"/>
              <a:t>cis</a:t>
            </a:r>
            <a:r>
              <a:rPr lang="en-US" dirty="0"/>
              <a:t> gender males.</a:t>
            </a:r>
          </a:p>
        </p:txBody>
      </p:sp>
      <p:sp>
        <p:nvSpPr>
          <p:cNvPr id="6" name="Rectangle 5">
            <a:extLst>
              <a:ext uri="{FF2B5EF4-FFF2-40B4-BE49-F238E27FC236}">
                <a16:creationId xmlns:a16="http://schemas.microsoft.com/office/drawing/2014/main" id="{B492CA38-2838-4B1A-9392-E2C128CDD15A}"/>
              </a:ext>
            </a:extLst>
          </p:cNvPr>
          <p:cNvSpPr/>
          <p:nvPr/>
        </p:nvSpPr>
        <p:spPr>
          <a:xfrm>
            <a:off x="2179657" y="5599462"/>
            <a:ext cx="5973743" cy="246221"/>
          </a:xfrm>
          <a:prstGeom prst="rect">
            <a:avLst/>
          </a:prstGeom>
        </p:spPr>
        <p:txBody>
          <a:bodyPr wrap="square">
            <a:spAutoFit/>
          </a:bodyPr>
          <a:lstStyle/>
          <a:p>
            <a:r>
              <a:rPr lang="en-US" sz="1000" dirty="0">
                <a:hlinkClick r:id="rId4"/>
              </a:rPr>
              <a:t>https://www1.nyc.gov/assets/doh/downloads/pdf/han/alert/2019/prep-to-prevent-hiv-alert.pdf</a:t>
            </a:r>
            <a:endParaRPr lang="en-US" sz="1000" dirty="0"/>
          </a:p>
        </p:txBody>
      </p:sp>
    </p:spTree>
    <p:extLst>
      <p:ext uri="{BB962C8B-B14F-4D97-AF65-F5344CB8AC3E}">
        <p14:creationId xmlns:p14="http://schemas.microsoft.com/office/powerpoint/2010/main" val="344869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8E3E-12A7-4ADD-A001-19B2AF439D96}"/>
              </a:ext>
            </a:extLst>
          </p:cNvPr>
          <p:cNvSpPr>
            <a:spLocks noGrp="1"/>
          </p:cNvSpPr>
          <p:nvPr>
            <p:ph type="title"/>
          </p:nvPr>
        </p:nvSpPr>
        <p:spPr>
          <a:xfrm>
            <a:off x="549515" y="381000"/>
            <a:ext cx="8229600" cy="1143000"/>
          </a:xfrm>
        </p:spPr>
        <p:txBody>
          <a:bodyPr>
            <a:normAutofit/>
          </a:bodyPr>
          <a:lstStyle/>
          <a:p>
            <a:r>
              <a:rPr lang="en-US" sz="2800" dirty="0"/>
              <a:t>Welcome!</a:t>
            </a:r>
          </a:p>
        </p:txBody>
      </p:sp>
      <p:sp>
        <p:nvSpPr>
          <p:cNvPr id="3" name="Content Placeholder 2">
            <a:extLst>
              <a:ext uri="{FF2B5EF4-FFF2-40B4-BE49-F238E27FC236}">
                <a16:creationId xmlns:a16="http://schemas.microsoft.com/office/drawing/2014/main" id="{1BB944F5-0B2C-430D-A7CE-5D2668DE0A34}"/>
              </a:ext>
            </a:extLst>
          </p:cNvPr>
          <p:cNvSpPr>
            <a:spLocks noGrp="1"/>
          </p:cNvSpPr>
          <p:nvPr>
            <p:ph idx="1"/>
          </p:nvPr>
        </p:nvSpPr>
        <p:spPr>
          <a:xfrm>
            <a:off x="496529" y="1371600"/>
            <a:ext cx="8297334" cy="4598941"/>
          </a:xfrm>
        </p:spPr>
        <p:txBody>
          <a:bodyPr vert="horz" lIns="68580" tIns="34290" rIns="68580" bIns="34290" rtlCol="0" anchor="t">
            <a:normAutofit/>
          </a:bodyPr>
          <a:lstStyle/>
          <a:p>
            <a:pPr marL="342424" indent="-342424"/>
            <a:r>
              <a:rPr lang="en-US" sz="2400" dirty="0"/>
              <a:t>Objectives</a:t>
            </a:r>
          </a:p>
          <a:p>
            <a:pPr lvl="1"/>
            <a:r>
              <a:rPr lang="en-US" sz="2000" dirty="0"/>
              <a:t>Discuss the role of Title X family planning clinics in assuring access to </a:t>
            </a:r>
            <a:r>
              <a:rPr lang="en-US" sz="2000" dirty="0" err="1"/>
              <a:t>PrEP</a:t>
            </a:r>
            <a:r>
              <a:rPr lang="en-US" sz="2000" dirty="0"/>
              <a:t> services in their communities.</a:t>
            </a:r>
          </a:p>
          <a:p>
            <a:pPr lvl="1"/>
            <a:r>
              <a:rPr lang="en-US" sz="2000" dirty="0"/>
              <a:t>Describe the key steps for rolling out </a:t>
            </a:r>
            <a:r>
              <a:rPr lang="en-US" sz="2000" dirty="0" err="1"/>
              <a:t>PrEP</a:t>
            </a:r>
            <a:r>
              <a:rPr lang="en-US" sz="2000" dirty="0"/>
              <a:t> services in family planning settings.</a:t>
            </a:r>
          </a:p>
          <a:p>
            <a:pPr lvl="1"/>
            <a:r>
              <a:rPr lang="en-US" sz="2000" dirty="0"/>
              <a:t>Identify resources for implementing </a:t>
            </a:r>
            <a:r>
              <a:rPr lang="en-US" sz="2000" dirty="0" err="1"/>
              <a:t>PrEP</a:t>
            </a:r>
            <a:r>
              <a:rPr lang="en-US" sz="2000" dirty="0"/>
              <a:t> services.</a:t>
            </a:r>
            <a:r>
              <a:rPr lang="en-US" sz="2000" dirty="0">
                <a:cs typeface="Arial"/>
              </a:rPr>
              <a:t/>
            </a:r>
            <a:br>
              <a:rPr lang="en-US" sz="2000" dirty="0">
                <a:cs typeface="Arial"/>
              </a:rPr>
            </a:br>
            <a:endParaRPr lang="en-US" sz="2000" dirty="0">
              <a:cs typeface="Arial"/>
            </a:endParaRPr>
          </a:p>
          <a:p>
            <a:r>
              <a:rPr lang="en-US" sz="2150" dirty="0">
                <a:cs typeface="Arial"/>
              </a:rPr>
              <a:t>Today’s Speaker</a:t>
            </a:r>
          </a:p>
          <a:p>
            <a:pPr lvl="1"/>
            <a:r>
              <a:rPr lang="en-US" sz="2000" dirty="0">
                <a:cs typeface="Arial"/>
              </a:rPr>
              <a:t>Erika Aaron, CRNP, </a:t>
            </a:r>
          </a:p>
          <a:p>
            <a:pPr marL="457188" lvl="1" indent="0">
              <a:buNone/>
            </a:pPr>
            <a:r>
              <a:rPr lang="en-US" sz="2000" dirty="0">
                <a:cs typeface="Arial"/>
              </a:rPr>
              <a:t>	</a:t>
            </a:r>
            <a:r>
              <a:rPr lang="en-US" sz="2000" dirty="0" err="1">
                <a:cs typeface="Arial"/>
              </a:rPr>
              <a:t>PrEP</a:t>
            </a:r>
            <a:r>
              <a:rPr lang="en-US" sz="2000" dirty="0">
                <a:cs typeface="Arial"/>
              </a:rPr>
              <a:t> Clinical Advisor, </a:t>
            </a:r>
          </a:p>
          <a:p>
            <a:pPr marL="457188" lvl="1" indent="0">
              <a:buNone/>
            </a:pPr>
            <a:r>
              <a:rPr lang="en-US" sz="2000" dirty="0">
                <a:cs typeface="Arial"/>
              </a:rPr>
              <a:t>	Philadelphia Department of Public Health</a:t>
            </a:r>
            <a:endParaRPr lang="en-US" sz="2000" dirty="0"/>
          </a:p>
        </p:txBody>
      </p:sp>
      <p:sp>
        <p:nvSpPr>
          <p:cNvPr id="4" name="TextBox 3">
            <a:extLst>
              <a:ext uri="{FF2B5EF4-FFF2-40B4-BE49-F238E27FC236}">
                <a16:creationId xmlns:a16="http://schemas.microsoft.com/office/drawing/2014/main" id="{9788B6CD-600C-4A4B-8124-F77FFE925FD5}"/>
              </a:ext>
            </a:extLst>
          </p:cNvPr>
          <p:cNvSpPr txBox="1"/>
          <p:nvPr/>
        </p:nvSpPr>
        <p:spPr>
          <a:xfrm>
            <a:off x="5807177" y="5418564"/>
            <a:ext cx="2879623"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rgbClr val="CC0000"/>
                </a:solidFill>
                <a:effectLst/>
                <a:highlight>
                  <a:srgbClr val="FFFF00"/>
                </a:highlight>
                <a:uLnTx/>
                <a:uFillTx/>
                <a:latin typeface="Arial"/>
                <a:ea typeface="+mn-ea"/>
                <a:cs typeface="+mn-cs"/>
              </a:rPr>
              <a:t>Note: This call will be recorded</a:t>
            </a:r>
          </a:p>
        </p:txBody>
      </p:sp>
    </p:spTree>
    <p:extLst>
      <p:ext uri="{BB962C8B-B14F-4D97-AF65-F5344CB8AC3E}">
        <p14:creationId xmlns:p14="http://schemas.microsoft.com/office/powerpoint/2010/main" val="360203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14800"/>
            <a:ext cx="7961313" cy="1654175"/>
          </a:xfrm>
        </p:spPr>
        <p:txBody>
          <a:bodyPr>
            <a:normAutofit/>
          </a:bodyPr>
          <a:lstStyle/>
          <a:p>
            <a:r>
              <a:rPr lang="en-US" sz="2800" dirty="0"/>
              <a:t>Preparing Clinicians and Staff</a:t>
            </a:r>
            <a:endParaRPr lang="en-US" sz="2800" dirty="0">
              <a:solidFill>
                <a:srgbClr val="102B62"/>
              </a:solidFill>
            </a:endParaRPr>
          </a:p>
        </p:txBody>
      </p:sp>
    </p:spTree>
    <p:extLst>
      <p:ext uri="{BB962C8B-B14F-4D97-AF65-F5344CB8AC3E}">
        <p14:creationId xmlns:p14="http://schemas.microsoft.com/office/powerpoint/2010/main" val="329782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Preparing Clinicians and Staff for </a:t>
            </a:r>
            <a:r>
              <a:rPr lang="en-US" sz="2800" dirty="0" err="1"/>
              <a:t>PrEP</a:t>
            </a:r>
            <a:endParaRPr lang="en-US" sz="2800" dirty="0"/>
          </a:p>
        </p:txBody>
      </p:sp>
      <p:sp>
        <p:nvSpPr>
          <p:cNvPr id="4" name="Content Placeholder 3">
            <a:extLst>
              <a:ext uri="{FF2B5EF4-FFF2-40B4-BE49-F238E27FC236}">
                <a16:creationId xmlns:a16="http://schemas.microsoft.com/office/drawing/2014/main" id="{768D9017-2800-4755-82FE-A61060A1F608}"/>
              </a:ext>
            </a:extLst>
          </p:cNvPr>
          <p:cNvSpPr>
            <a:spLocks noGrp="1"/>
          </p:cNvSpPr>
          <p:nvPr>
            <p:ph idx="1"/>
          </p:nvPr>
        </p:nvSpPr>
        <p:spPr>
          <a:xfrm>
            <a:off x="457200" y="1312779"/>
            <a:ext cx="8229600" cy="4394199"/>
          </a:xfrm>
        </p:spPr>
        <p:txBody>
          <a:bodyPr>
            <a:normAutofit fontScale="77500" lnSpcReduction="20000"/>
          </a:bodyPr>
          <a:lstStyle/>
          <a:p>
            <a:r>
              <a:rPr lang="en-US" sz="2300" dirty="0"/>
              <a:t>Leadership support is vital to successful PrEP program implementation and sustainability</a:t>
            </a:r>
          </a:p>
          <a:p>
            <a:pPr>
              <a:buNone/>
            </a:pPr>
            <a:endParaRPr lang="en-US" sz="2300" dirty="0"/>
          </a:p>
          <a:p>
            <a:r>
              <a:rPr lang="en-US" sz="2300" dirty="0">
                <a:solidFill>
                  <a:srgbClr val="FF0000"/>
                </a:solidFill>
              </a:rPr>
              <a:t>Identify a PrEP Champion in the Clinic</a:t>
            </a:r>
          </a:p>
          <a:p>
            <a:endParaRPr lang="en-US" sz="2300" dirty="0"/>
          </a:p>
          <a:p>
            <a:r>
              <a:rPr lang="en-US" sz="2300" dirty="0"/>
              <a:t>Assess staff capacity: HIV testing staff, health educators, patient navigators, financial counselors, pharmacists can all help reduce the clinical burden and costs</a:t>
            </a:r>
          </a:p>
          <a:p>
            <a:endParaRPr lang="en-US" sz="2300" dirty="0"/>
          </a:p>
          <a:p>
            <a:r>
              <a:rPr lang="en-US" sz="2300" dirty="0"/>
              <a:t>Staff buy-in is a key factor for service success. </a:t>
            </a:r>
          </a:p>
          <a:p>
            <a:endParaRPr lang="en-US" sz="2300" dirty="0"/>
          </a:p>
          <a:p>
            <a:r>
              <a:rPr lang="en-US" sz="2300" dirty="0"/>
              <a:t>Staff training and standardized </a:t>
            </a:r>
            <a:r>
              <a:rPr lang="en-US" sz="2300" dirty="0" err="1"/>
              <a:t>PrEP</a:t>
            </a:r>
            <a:r>
              <a:rPr lang="en-US" sz="2300" dirty="0"/>
              <a:t> screening tools</a:t>
            </a:r>
          </a:p>
          <a:p>
            <a:pPr lvl="1"/>
            <a:r>
              <a:rPr lang="en-US" sz="2300" dirty="0"/>
              <a:t>Culturally appropriate way to approach risk reduction counseling</a:t>
            </a:r>
          </a:p>
          <a:p>
            <a:pPr lvl="1"/>
            <a:r>
              <a:rPr lang="en-US" sz="2300" dirty="0"/>
              <a:t>Destigmatize risk assessments</a:t>
            </a:r>
          </a:p>
          <a:p>
            <a:pPr lvl="1"/>
            <a:r>
              <a:rPr lang="en-US" sz="2300" dirty="0"/>
              <a:t>Non-clinical staff trained on </a:t>
            </a:r>
            <a:r>
              <a:rPr lang="en-US" sz="2300" dirty="0" err="1"/>
              <a:t>PrEP</a:t>
            </a:r>
            <a:r>
              <a:rPr lang="en-US" sz="2300" dirty="0"/>
              <a:t> with a tailored approach to individual job function (e.g., Billing staff; Front desk staff; Lab personnel etc.)</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5710-5ACE-4B71-9A96-93459F3F8D56}"/>
              </a:ext>
            </a:extLst>
          </p:cNvPr>
          <p:cNvSpPr>
            <a:spLocks noGrp="1"/>
          </p:cNvSpPr>
          <p:nvPr>
            <p:ph type="title"/>
          </p:nvPr>
        </p:nvSpPr>
        <p:spPr/>
        <p:txBody>
          <a:bodyPr/>
          <a:lstStyle/>
          <a:p>
            <a:r>
              <a:rPr lang="en-US" dirty="0"/>
              <a:t>Consider various staff who may be involved in the </a:t>
            </a:r>
            <a:r>
              <a:rPr lang="en-US" dirty="0" err="1"/>
              <a:t>PrEP</a:t>
            </a:r>
            <a:r>
              <a:rPr lang="en-US" dirty="0"/>
              <a:t> program</a:t>
            </a:r>
          </a:p>
        </p:txBody>
      </p:sp>
      <p:pic>
        <p:nvPicPr>
          <p:cNvPr id="4" name="Picture 3" descr="Medical Assistants or Nursing Assistants may: Provide PrEP education and counseling, Assist with lab screenings for new and returning PrEP clients, Offer risk reduction counseling and resources. Patient Navigators or Health Educators may: Provide PrEP education and counseling, Assist PrEP clients in identifying a local pharmacy to fill a prescription, Link clients to financial resources to cover the cost of PrEP. Clinical Pharmacists may: Conduct laboratory screenings for new and returning PrEP clients, Prescribe PrEP medication, Provide follow-up services for PrEP clients, Offer in-house PrEP trainings. Various clinicians and staff may play an important role in your Title X site's PrEP program. ">
            <a:extLst>
              <a:ext uri="{FF2B5EF4-FFF2-40B4-BE49-F238E27FC236}">
                <a16:creationId xmlns:a16="http://schemas.microsoft.com/office/drawing/2014/main" id="{CB9D9CFA-B7C3-4052-9EEE-21E58C311CA5}"/>
              </a:ext>
            </a:extLst>
          </p:cNvPr>
          <p:cNvPicPr>
            <a:picLocks noChangeAspect="1"/>
          </p:cNvPicPr>
          <p:nvPr/>
        </p:nvPicPr>
        <p:blipFill>
          <a:blip r:embed="rId3" cstate="print"/>
          <a:stretch>
            <a:fillRect/>
          </a:stretch>
        </p:blipFill>
        <p:spPr>
          <a:xfrm>
            <a:off x="860791" y="1344246"/>
            <a:ext cx="7422418" cy="4239943"/>
          </a:xfrm>
          <a:prstGeom prst="rect">
            <a:avLst/>
          </a:prstGeom>
        </p:spPr>
      </p:pic>
    </p:spTree>
    <p:extLst>
      <p:ext uri="{BB962C8B-B14F-4D97-AF65-F5344CB8AC3E}">
        <p14:creationId xmlns:p14="http://schemas.microsoft.com/office/powerpoint/2010/main" val="150588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719"/>
            <a:ext cx="8229600" cy="334962"/>
          </a:xfrm>
        </p:spPr>
        <p:txBody>
          <a:bodyPr>
            <a:noAutofit/>
          </a:bodyPr>
          <a:lstStyle/>
          <a:p>
            <a:r>
              <a:rPr lang="en-US" sz="2800" b="1" dirty="0">
                <a:solidFill>
                  <a:srgbClr val="102B62"/>
                </a:solidFill>
              </a:rPr>
              <a:t>PrEP and PEP Best Practices</a:t>
            </a:r>
          </a:p>
        </p:txBody>
      </p:sp>
      <p:pic>
        <p:nvPicPr>
          <p:cNvPr id="52226" name="Picture 2" descr="1. Phone number should connect to the clinic. Agencies should not provide a working phone number that connects directly to the clinic or to the call center/scheduling line. 2. The caller should be connected to live staff as soon as possible. Front-line staff should be well educated about PrEP/PEP services provided at their clinic. A call flow should be established for handling PrEP/PEP request by the front-line staff. 3. In situations when the caller cannot immediately connect with live staff: For PEP: Calls should be returned no later than 90 minutes after the initial call, AND For PrEP: Calls should be returned no later than 1 business day after the initial call. If the caller cannot be connected to live staff immediately, Clinics should have a mechanism, to collect PrEP and PEP calls, such as a voicemail system. It is recommended that voicemail recordings should include the following components (if applicable): Agency/clinic name, Department/Contact name and title (as appropriate), Time frame for returning call, Request for caller name and phone number. 4. Appointment or appropriate referral should be offered as soon as possible. For PEP: No later than 1 day after the initial call, AND For PrEP: No later than 1 month after the initial call. 5. If Unable to Provide After-hours PEP Services the clinic should make an appropriate referral: 6. If the clinic is unable to provide PEP services within 1 day of call clinic should make an appropriate referral as soon as possible. 7. A clinical provider who is able to prescribe PrEP and/or PEP on site during business hours. "/>
          <p:cNvPicPr>
            <a:picLocks noChangeAspect="1" noChangeArrowheads="1"/>
          </p:cNvPicPr>
          <p:nvPr/>
        </p:nvPicPr>
        <p:blipFill>
          <a:blip r:embed="rId3" cstate="print"/>
          <a:srcRect/>
          <a:stretch>
            <a:fillRect/>
          </a:stretch>
        </p:blipFill>
        <p:spPr bwMode="auto">
          <a:xfrm>
            <a:off x="1066800" y="935343"/>
            <a:ext cx="7273614" cy="5638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2E92E2-6522-4618-A096-DFDC27F9F4DD}"/>
              </a:ext>
            </a:extLst>
          </p:cNvPr>
          <p:cNvSpPr>
            <a:spLocks noGrp="1"/>
          </p:cNvSpPr>
          <p:nvPr>
            <p:ph type="title"/>
          </p:nvPr>
        </p:nvSpPr>
        <p:spPr>
          <a:xfrm>
            <a:off x="342900" y="152400"/>
            <a:ext cx="8229600" cy="711200"/>
          </a:xfrm>
        </p:spPr>
        <p:txBody>
          <a:bodyPr/>
          <a:lstStyle/>
          <a:p>
            <a:r>
              <a:rPr lang="en-US" dirty="0"/>
              <a:t>Front Desk or Call Center Instructions</a:t>
            </a:r>
          </a:p>
        </p:txBody>
      </p:sp>
      <p:sp>
        <p:nvSpPr>
          <p:cNvPr id="4" name="Content Placeholder 3">
            <a:extLst>
              <a:ext uri="{FF2B5EF4-FFF2-40B4-BE49-F238E27FC236}">
                <a16:creationId xmlns:a16="http://schemas.microsoft.com/office/drawing/2014/main" id="{E630182F-39B5-409B-9E52-FFCC821B9ABE}"/>
              </a:ext>
            </a:extLst>
          </p:cNvPr>
          <p:cNvSpPr>
            <a:spLocks noGrp="1"/>
          </p:cNvSpPr>
          <p:nvPr>
            <p:ph idx="1"/>
          </p:nvPr>
        </p:nvSpPr>
        <p:spPr>
          <a:xfrm>
            <a:off x="457200" y="914400"/>
            <a:ext cx="8458200" cy="5029200"/>
          </a:xfrm>
        </p:spPr>
        <p:txBody>
          <a:bodyPr>
            <a:normAutofit fontScale="92500" lnSpcReduction="10000"/>
          </a:bodyPr>
          <a:lstStyle/>
          <a:p>
            <a:pPr marL="0" indent="0" algn="ctr">
              <a:buNone/>
            </a:pPr>
            <a:r>
              <a:rPr lang="en-US" sz="1600" b="1" dirty="0"/>
              <a:t>How to handle a call for </a:t>
            </a:r>
            <a:r>
              <a:rPr lang="en-US" sz="1600" b="1" dirty="0" err="1"/>
              <a:t>PrEP</a:t>
            </a:r>
            <a:r>
              <a:rPr lang="en-US" sz="1600" b="1" dirty="0"/>
              <a:t> or PEP</a:t>
            </a:r>
          </a:p>
          <a:p>
            <a:r>
              <a:rPr lang="en-US" sz="1600" b="1" dirty="0"/>
              <a:t>Confirm which medication the person is requesting:</a:t>
            </a:r>
          </a:p>
          <a:p>
            <a:pPr lvl="1"/>
            <a:r>
              <a:rPr lang="en-US" dirty="0"/>
              <a:t>A person may be calling for PEP if they have had a recent (recent = within the past 72 hours) potential exposure to HIV. </a:t>
            </a:r>
          </a:p>
          <a:p>
            <a:pPr lvl="1"/>
            <a:r>
              <a:rPr lang="en-US" dirty="0"/>
              <a:t>A person is probably calling for </a:t>
            </a:r>
            <a:r>
              <a:rPr lang="en-US" dirty="0" err="1"/>
              <a:t>PrEP</a:t>
            </a:r>
            <a:r>
              <a:rPr lang="en-US" dirty="0"/>
              <a:t> if they are interested in starting a daily medication that will reduce their risk of HIV infection.</a:t>
            </a:r>
            <a:r>
              <a:rPr lang="en-US" sz="1450" dirty="0"/>
              <a:t/>
            </a:r>
            <a:br>
              <a:rPr lang="en-US" sz="1450" dirty="0"/>
            </a:br>
            <a:r>
              <a:rPr lang="en-US" sz="1450" dirty="0"/>
              <a:t/>
            </a:r>
            <a:br>
              <a:rPr lang="en-US" sz="1450" dirty="0"/>
            </a:br>
            <a:endParaRPr lang="en-US" sz="1450" dirty="0"/>
          </a:p>
          <a:p>
            <a:pPr marL="0" indent="0" algn="ctr">
              <a:buNone/>
            </a:pPr>
            <a:r>
              <a:rPr lang="en-US" sz="1600" b="1" dirty="0"/>
              <a:t>If a person is calling for PEP</a:t>
            </a:r>
          </a:p>
          <a:p>
            <a:pPr marL="0" indent="0">
              <a:buNone/>
            </a:pPr>
            <a:r>
              <a:rPr lang="en-US" sz="1600" b="1" dirty="0"/>
              <a:t>Option 1: Arrange for the patient to be seen ASAP.</a:t>
            </a:r>
          </a:p>
          <a:p>
            <a:r>
              <a:rPr lang="en-US" sz="1600" dirty="0"/>
              <a:t>The appointment should be within the 72-hour window.</a:t>
            </a:r>
          </a:p>
          <a:p>
            <a:pPr marL="0" indent="0">
              <a:buNone/>
            </a:pPr>
            <a:r>
              <a:rPr lang="en-US" sz="1600" b="1" dirty="0"/>
              <a:t>Option 2: Transfer the call to the dedicated navigator/nurse.</a:t>
            </a:r>
          </a:p>
          <a:p>
            <a:r>
              <a:rPr lang="en-US" sz="1600" dirty="0"/>
              <a:t>If your agency has a dedicated navigator/nurse, you can refer the caller to them for intake </a:t>
            </a:r>
            <a:br>
              <a:rPr lang="en-US" sz="1600" dirty="0"/>
            </a:br>
            <a:r>
              <a:rPr lang="en-US" sz="1600" dirty="0"/>
              <a:t>and assessment. For any confusing or unclear cases, this will be the best option. Your agency should have a plan in place to return a PEP call within 90 minutes.</a:t>
            </a:r>
          </a:p>
          <a:p>
            <a:pPr marL="0" indent="0">
              <a:buNone/>
            </a:pPr>
            <a:r>
              <a:rPr lang="en-US" sz="1600" b="1" dirty="0"/>
              <a:t>Option 3: Refer to another agency or emergency department.</a:t>
            </a:r>
          </a:p>
          <a:p>
            <a:r>
              <a:rPr lang="en-US" sz="1600" dirty="0"/>
              <a:t>If the person is unable to come into your agency, or your agency cannot accommodate the patient for a PEP appointment within 1 day, please refer to:</a:t>
            </a:r>
          </a:p>
          <a:p>
            <a:pPr lvl="0"/>
            <a:r>
              <a:rPr lang="en-US" sz="1600" dirty="0"/>
              <a:t>Local Referral Clinic __________________</a:t>
            </a:r>
          </a:p>
          <a:p>
            <a:pPr lvl="0"/>
            <a:r>
              <a:rPr lang="en-US" sz="1600" dirty="0"/>
              <a:t>Urgent Care Centers </a:t>
            </a:r>
          </a:p>
          <a:p>
            <a:pPr lvl="0"/>
            <a:r>
              <a:rPr lang="en-US" sz="1600" dirty="0"/>
              <a:t>Emergency Departments (EDs) </a:t>
            </a:r>
          </a:p>
        </p:txBody>
      </p:sp>
    </p:spTree>
    <p:extLst>
      <p:ext uri="{BB962C8B-B14F-4D97-AF65-F5344CB8AC3E}">
        <p14:creationId xmlns:p14="http://schemas.microsoft.com/office/powerpoint/2010/main" val="350304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397125-8894-4305-AD3A-C9CE83C662D1}"/>
              </a:ext>
            </a:extLst>
          </p:cNvPr>
          <p:cNvSpPr>
            <a:spLocks noGrp="1"/>
          </p:cNvSpPr>
          <p:nvPr>
            <p:ph type="title"/>
          </p:nvPr>
        </p:nvSpPr>
        <p:spPr>
          <a:xfrm>
            <a:off x="457200" y="-30480"/>
            <a:ext cx="8229600" cy="1143000"/>
          </a:xfrm>
        </p:spPr>
        <p:txBody>
          <a:bodyPr/>
          <a:lstStyle/>
          <a:p>
            <a:r>
              <a:rPr lang="en-US" dirty="0"/>
              <a:t>Front Desk Steps for Triaging a </a:t>
            </a:r>
            <a:r>
              <a:rPr lang="en-US" dirty="0" err="1"/>
              <a:t>PrEP</a:t>
            </a:r>
            <a:r>
              <a:rPr lang="en-US" dirty="0"/>
              <a:t>/PEP Call</a:t>
            </a:r>
          </a:p>
        </p:txBody>
      </p:sp>
      <p:sp>
        <p:nvSpPr>
          <p:cNvPr id="4" name="Content Placeholder 3">
            <a:extLst>
              <a:ext uri="{FF2B5EF4-FFF2-40B4-BE49-F238E27FC236}">
                <a16:creationId xmlns:a16="http://schemas.microsoft.com/office/drawing/2014/main" id="{00225FF1-5989-467A-B61E-F756D3CABD00}"/>
              </a:ext>
            </a:extLst>
          </p:cNvPr>
          <p:cNvSpPr>
            <a:spLocks noGrp="1"/>
          </p:cNvSpPr>
          <p:nvPr>
            <p:ph idx="1"/>
          </p:nvPr>
        </p:nvSpPr>
        <p:spPr>
          <a:xfrm>
            <a:off x="457200" y="1051559"/>
            <a:ext cx="8077200" cy="4754881"/>
          </a:xfrm>
        </p:spPr>
        <p:txBody>
          <a:bodyPr>
            <a:normAutofit fontScale="85000" lnSpcReduction="20000"/>
          </a:bodyPr>
          <a:lstStyle/>
          <a:p>
            <a:pPr marL="0" indent="0">
              <a:buNone/>
            </a:pPr>
            <a:r>
              <a:rPr lang="en-US" sz="1800" b="1" dirty="0"/>
              <a:t>A1) Which actions will the front desk take once a caller makes a request for </a:t>
            </a:r>
            <a:r>
              <a:rPr lang="en-US" sz="1800" b="1" dirty="0" err="1"/>
              <a:t>PrEP</a:t>
            </a:r>
            <a:r>
              <a:rPr lang="en-US" sz="1800" b="1" dirty="0"/>
              <a:t>? </a:t>
            </a:r>
            <a:r>
              <a:rPr lang="en-US" sz="1800" dirty="0"/>
              <a:t>(Select all that may apply)</a:t>
            </a:r>
          </a:p>
          <a:p>
            <a:r>
              <a:rPr lang="en-US" sz="1800" dirty="0"/>
              <a:t>Route call to navigator/nurse immediately – Proceed to A1.2</a:t>
            </a:r>
          </a:p>
          <a:p>
            <a:r>
              <a:rPr lang="en-US" sz="1800" dirty="0"/>
              <a:t>Continue to speak to the caller to collect more information – Proceed to A1.3</a:t>
            </a:r>
            <a:br>
              <a:rPr lang="en-US" sz="1800" dirty="0"/>
            </a:br>
            <a:endParaRPr lang="en-US" sz="1800" dirty="0"/>
          </a:p>
          <a:p>
            <a:pPr marL="0" indent="0">
              <a:buNone/>
            </a:pPr>
            <a:r>
              <a:rPr lang="en-US" sz="1800" b="1" dirty="0"/>
              <a:t>A1.2) Which information should the front desk give to the caller before routing calls? </a:t>
            </a:r>
            <a:r>
              <a:rPr lang="en-US" sz="1800" dirty="0"/>
              <a:t>(Select all that apply)</a:t>
            </a:r>
          </a:p>
          <a:p>
            <a:r>
              <a:rPr lang="en-US" sz="1800" dirty="0"/>
              <a:t>Name of individual receiving call</a:t>
            </a:r>
          </a:p>
          <a:p>
            <a:r>
              <a:rPr lang="en-US" sz="1800" dirty="0"/>
              <a:t>Job title of individual receiving call</a:t>
            </a:r>
          </a:p>
          <a:p>
            <a:r>
              <a:rPr lang="en-US" sz="1800" dirty="0"/>
              <a:t>Reason for routing</a:t>
            </a:r>
          </a:p>
          <a:p>
            <a:r>
              <a:rPr lang="en-US" sz="1800" dirty="0"/>
              <a:t>Inform caller that they may reach voicemail, but that call will be returned shortly</a:t>
            </a:r>
          </a:p>
          <a:p>
            <a:r>
              <a:rPr lang="en-US" sz="1800" dirty="0"/>
              <a:t>Request for caller name and phone number for follow up (if follow up will be conducted)</a:t>
            </a:r>
            <a:br>
              <a:rPr lang="en-US" sz="1800" dirty="0"/>
            </a:br>
            <a:endParaRPr lang="en-US" sz="1800" dirty="0"/>
          </a:p>
          <a:p>
            <a:pPr marL="0" indent="0">
              <a:buNone/>
            </a:pPr>
            <a:r>
              <a:rPr lang="en-US" sz="1800" b="1" dirty="0"/>
              <a:t>A1.3) Which information will the front desk collect from/inform the caller?</a:t>
            </a:r>
            <a:r>
              <a:rPr lang="en-US" sz="1800" dirty="0"/>
              <a:t> </a:t>
            </a:r>
            <a:br>
              <a:rPr lang="en-US" sz="1800" dirty="0"/>
            </a:br>
            <a:r>
              <a:rPr lang="en-US" sz="1800" dirty="0"/>
              <a:t>(Select all that apply)</a:t>
            </a:r>
          </a:p>
          <a:p>
            <a:r>
              <a:rPr lang="en-US" sz="1800" dirty="0"/>
              <a:t>Physical location of caller</a:t>
            </a:r>
          </a:p>
          <a:p>
            <a:r>
              <a:rPr lang="en-US" sz="1800" dirty="0"/>
              <a:t>Phone number</a:t>
            </a:r>
          </a:p>
          <a:p>
            <a:r>
              <a:rPr lang="en-US" sz="1800" dirty="0"/>
              <a:t>Name</a:t>
            </a:r>
          </a:p>
          <a:p>
            <a:r>
              <a:rPr lang="en-US" sz="1800" dirty="0"/>
              <a:t>Insurance type*</a:t>
            </a:r>
          </a:p>
          <a:p>
            <a:r>
              <a:rPr lang="en-US" sz="1800" dirty="0"/>
              <a:t>Confirm that caller is requesting </a:t>
            </a:r>
            <a:r>
              <a:rPr lang="en-US" sz="1800" dirty="0" err="1"/>
              <a:t>PrEP</a:t>
            </a:r>
            <a:endParaRPr lang="en-US" sz="1800" dirty="0"/>
          </a:p>
          <a:p>
            <a:r>
              <a:rPr lang="en-US" sz="1800" dirty="0"/>
              <a:t>Other (please specify):  	_________________________________</a:t>
            </a:r>
          </a:p>
        </p:txBody>
      </p:sp>
    </p:spTree>
    <p:extLst>
      <p:ext uri="{BB962C8B-B14F-4D97-AF65-F5344CB8AC3E}">
        <p14:creationId xmlns:p14="http://schemas.microsoft.com/office/powerpoint/2010/main" val="372962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ACCDFB-36CF-4648-A007-6A6577ABBBA1}"/>
              </a:ext>
            </a:extLst>
          </p:cNvPr>
          <p:cNvSpPr txBox="1">
            <a:spLocks/>
          </p:cNvSpPr>
          <p:nvPr/>
        </p:nvSpPr>
        <p:spPr>
          <a:xfrm>
            <a:off x="340734" y="234951"/>
            <a:ext cx="8229600" cy="660400"/>
          </a:xfrm>
          <a:prstGeom prst="rect">
            <a:avLst/>
          </a:prstGeom>
        </p:spPr>
        <p:txBody>
          <a:bodyPr vert="horz" lIns="91440" tIns="45720" rIns="91440" bIns="45720" rtlCol="0" anchor="ctr">
            <a:normAutofit/>
          </a:bodyPr>
          <a:lstStyle>
            <a:lvl1pPr algn="l" defTabSz="914378" rtl="0" eaLnBrk="1" latinLnBrk="0" hangingPunct="1">
              <a:spcBef>
                <a:spcPct val="0"/>
              </a:spcBef>
              <a:buNone/>
              <a:defRPr sz="2100" b="1" kern="1200" baseline="0">
                <a:solidFill>
                  <a:srgbClr val="102B62"/>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lang="en-US" sz="2400" dirty="0"/>
              <a:t>Short Video on Messages for Providers to Say About </a:t>
            </a:r>
            <a:r>
              <a:rPr lang="en-US" sz="2400" dirty="0" err="1"/>
              <a:t>PrEP</a:t>
            </a:r>
            <a:endParaRPr lang="en-US" sz="2400" dirty="0"/>
          </a:p>
        </p:txBody>
      </p:sp>
      <p:pic>
        <p:nvPicPr>
          <p:cNvPr id="5" name="Content Placeholder 4" descr="DEMETRE DASKALAKIS, M.D.&#10;PrEP: More than HIV Prevention">
            <a:hlinkClick r:id="rId3"/>
            <a:extLst>
              <a:ext uri="{FF2B5EF4-FFF2-40B4-BE49-F238E27FC236}">
                <a16:creationId xmlns:a16="http://schemas.microsoft.com/office/drawing/2014/main" id="{6D0ACDBC-C760-4D9C-A260-2E38DBE5328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14400" y="1143000"/>
            <a:ext cx="7082268" cy="4324351"/>
          </a:xfrm>
        </p:spPr>
      </p:pic>
      <p:sp>
        <p:nvSpPr>
          <p:cNvPr id="2" name="Title 1">
            <a:extLst>
              <a:ext uri="{FF2B5EF4-FFF2-40B4-BE49-F238E27FC236}">
                <a16:creationId xmlns:a16="http://schemas.microsoft.com/office/drawing/2014/main" id="{590E4D7E-7106-4DD5-91F2-BC32020EE33B}"/>
              </a:ext>
            </a:extLst>
          </p:cNvPr>
          <p:cNvSpPr>
            <a:spLocks noGrp="1"/>
          </p:cNvSpPr>
          <p:nvPr>
            <p:ph type="title"/>
          </p:nvPr>
        </p:nvSpPr>
        <p:spPr>
          <a:xfrm>
            <a:off x="685800" y="5715000"/>
            <a:ext cx="7010400" cy="685800"/>
          </a:xfrm>
        </p:spPr>
        <p:txBody>
          <a:bodyPr>
            <a:noAutofit/>
          </a:bodyPr>
          <a:lstStyle/>
          <a:p>
            <a:pPr lvl="0" algn="l"/>
            <a:r>
              <a:rPr lang="en-US" sz="2000" dirty="0" err="1" smtClean="0">
                <a:hlinkClick r:id="rId5"/>
              </a:rPr>
              <a:t>PrEP</a:t>
            </a:r>
            <a:r>
              <a:rPr lang="en-US" sz="2000" dirty="0" smtClean="0">
                <a:hlinkClick r:id="rId5"/>
              </a:rPr>
              <a:t>: More Than HIV Prevention</a:t>
            </a:r>
            <a:endParaRPr lang="en-US" sz="2000" dirty="0"/>
          </a:p>
        </p:txBody>
      </p:sp>
      <p:pic>
        <p:nvPicPr>
          <p:cNvPr id="4" name="Picture 3" descr="Department of Public Health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6400800"/>
            <a:ext cx="1328738" cy="350520"/>
          </a:xfrm>
          <a:prstGeom prst="rect">
            <a:avLst/>
          </a:prstGeom>
        </p:spPr>
      </p:pic>
    </p:spTree>
    <p:extLst>
      <p:ext uri="{BB962C8B-B14F-4D97-AF65-F5344CB8AC3E}">
        <p14:creationId xmlns:p14="http://schemas.microsoft.com/office/powerpoint/2010/main" val="39448093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48AC-D01C-4AFF-BEA0-DD405F6C5970}"/>
              </a:ext>
            </a:extLst>
          </p:cNvPr>
          <p:cNvSpPr>
            <a:spLocks noGrp="1"/>
          </p:cNvSpPr>
          <p:nvPr>
            <p:ph type="title"/>
          </p:nvPr>
        </p:nvSpPr>
        <p:spPr/>
        <p:txBody>
          <a:bodyPr/>
          <a:lstStyle/>
          <a:p>
            <a:r>
              <a:rPr lang="en-US" dirty="0"/>
              <a:t>Training Resources for Clinician and Staff Training</a:t>
            </a:r>
          </a:p>
        </p:txBody>
      </p:sp>
      <p:sp>
        <p:nvSpPr>
          <p:cNvPr id="3" name="Content Placeholder 2">
            <a:extLst>
              <a:ext uri="{FF2B5EF4-FFF2-40B4-BE49-F238E27FC236}">
                <a16:creationId xmlns:a16="http://schemas.microsoft.com/office/drawing/2014/main" id="{2AA299F3-3B7E-4A1A-879B-ABE6B164A2D5}"/>
              </a:ext>
            </a:extLst>
          </p:cNvPr>
          <p:cNvSpPr>
            <a:spLocks noGrp="1"/>
          </p:cNvSpPr>
          <p:nvPr>
            <p:ph idx="1"/>
          </p:nvPr>
        </p:nvSpPr>
        <p:spPr>
          <a:xfrm>
            <a:off x="457200" y="1295401"/>
            <a:ext cx="8229600" cy="4724399"/>
          </a:xfrm>
        </p:spPr>
        <p:txBody>
          <a:bodyPr>
            <a:normAutofit/>
          </a:bodyPr>
          <a:lstStyle/>
          <a:p>
            <a:pPr>
              <a:spcBef>
                <a:spcPts val="0"/>
              </a:spcBef>
              <a:spcAft>
                <a:spcPts val="1200"/>
              </a:spcAft>
            </a:pPr>
            <a:r>
              <a:rPr lang="en-US" sz="2000" dirty="0"/>
              <a:t>AIDS Education and Training Center Program (AETC) has a series of </a:t>
            </a:r>
            <a:r>
              <a:rPr lang="en-US" sz="2000" dirty="0">
                <a:hlinkClick r:id="rId3"/>
              </a:rPr>
              <a:t>short training videos on different topics related to </a:t>
            </a:r>
            <a:r>
              <a:rPr lang="en-US" sz="2000" dirty="0" err="1">
                <a:hlinkClick r:id="rId3"/>
              </a:rPr>
              <a:t>PrEP</a:t>
            </a:r>
            <a:r>
              <a:rPr lang="en-US" sz="2000" dirty="0" err="1" smtClean="0"/>
              <a:t>.</a:t>
            </a:r>
            <a:endParaRPr lang="en-US" sz="2000" dirty="0" smtClean="0"/>
          </a:p>
          <a:p>
            <a:pPr>
              <a:spcBef>
                <a:spcPts val="0"/>
              </a:spcBef>
              <a:spcAft>
                <a:spcPts val="1200"/>
              </a:spcAft>
            </a:pPr>
            <a:r>
              <a:rPr lang="en-US" sz="2000" dirty="0" smtClean="0"/>
              <a:t>American </a:t>
            </a:r>
            <a:r>
              <a:rPr lang="en-US" sz="2000" dirty="0"/>
              <a:t>Academy of HIV Medicine has CME credits for </a:t>
            </a:r>
            <a:r>
              <a:rPr lang="en-US" sz="2000" dirty="0" err="1">
                <a:hlinkClick r:id="rId4"/>
              </a:rPr>
              <a:t>PrEP</a:t>
            </a:r>
            <a:r>
              <a:rPr lang="en-US" sz="2000" dirty="0">
                <a:hlinkClick r:id="rId4"/>
              </a:rPr>
              <a:t> </a:t>
            </a:r>
            <a:r>
              <a:rPr lang="en-US" sz="2000" dirty="0" smtClean="0">
                <a:hlinkClick r:id="rId4"/>
              </a:rPr>
              <a:t>Webinars</a:t>
            </a:r>
            <a:endParaRPr lang="en-US" sz="2000" dirty="0" smtClean="0"/>
          </a:p>
          <a:p>
            <a:pPr>
              <a:spcBef>
                <a:spcPts val="0"/>
              </a:spcBef>
              <a:spcAft>
                <a:spcPts val="1200"/>
              </a:spcAft>
            </a:pPr>
            <a:r>
              <a:rPr lang="en-US" sz="2000" dirty="0" smtClean="0"/>
              <a:t>National </a:t>
            </a:r>
            <a:r>
              <a:rPr lang="en-US" sz="2000" dirty="0"/>
              <a:t>Clinical Training Center for Family Planning</a:t>
            </a:r>
            <a:br>
              <a:rPr lang="en-US" sz="2000" dirty="0"/>
            </a:br>
            <a:r>
              <a:rPr lang="en-US" sz="2000" dirty="0" smtClean="0"/>
              <a:t>Family </a:t>
            </a:r>
            <a:r>
              <a:rPr lang="en-US" sz="2000" dirty="0"/>
              <a:t>Planning National Training Center</a:t>
            </a:r>
          </a:p>
          <a:p>
            <a:pPr lvl="1" fontAlgn="base">
              <a:spcBef>
                <a:spcPts val="0"/>
              </a:spcBef>
              <a:spcAft>
                <a:spcPts val="1200"/>
              </a:spcAft>
            </a:pPr>
            <a:r>
              <a:rPr lang="en-US" sz="1700" dirty="0"/>
              <a:t>Recordings and slides for past webinars are available on </a:t>
            </a:r>
            <a:r>
              <a:rPr lang="en-US" sz="1700" dirty="0" smtClean="0"/>
              <a:t>fpntc.org</a:t>
            </a:r>
            <a:endParaRPr lang="en-US" sz="1700" dirty="0"/>
          </a:p>
          <a:p>
            <a:pPr>
              <a:spcBef>
                <a:spcPts val="0"/>
              </a:spcBef>
              <a:spcAft>
                <a:spcPts val="1200"/>
              </a:spcAft>
            </a:pPr>
            <a:r>
              <a:rPr lang="en-US" sz="2000" dirty="0"/>
              <a:t>OPA </a:t>
            </a:r>
            <a:r>
              <a:rPr lang="en-US" sz="2000" dirty="0" err="1"/>
              <a:t>PrEP</a:t>
            </a:r>
            <a:r>
              <a:rPr lang="en-US" sz="2000" dirty="0"/>
              <a:t> Training Webinar Series</a:t>
            </a:r>
          </a:p>
          <a:p>
            <a:pPr lvl="1" fontAlgn="base">
              <a:spcBef>
                <a:spcPts val="0"/>
              </a:spcBef>
              <a:spcAft>
                <a:spcPts val="400"/>
              </a:spcAft>
            </a:pPr>
            <a:r>
              <a:rPr lang="en-US" sz="1600" dirty="0"/>
              <a:t>National Kick-Off Webinar: </a:t>
            </a:r>
            <a:r>
              <a:rPr lang="en-US" sz="1600" dirty="0" err="1"/>
              <a:t>PrEP</a:t>
            </a:r>
            <a:r>
              <a:rPr lang="en-US" sz="1600" dirty="0"/>
              <a:t> for HIV Prevention in Family Planning Settings</a:t>
            </a:r>
            <a:endParaRPr lang="en-US" sz="2000" dirty="0"/>
          </a:p>
          <a:p>
            <a:pPr lvl="1" fontAlgn="base">
              <a:spcBef>
                <a:spcPts val="0"/>
              </a:spcBef>
              <a:spcAft>
                <a:spcPts val="400"/>
              </a:spcAft>
            </a:pPr>
            <a:r>
              <a:rPr lang="en-US" sz="1600" dirty="0"/>
              <a:t>Prescribing </a:t>
            </a:r>
            <a:r>
              <a:rPr lang="en-US" sz="1600" dirty="0" err="1"/>
              <a:t>PrEP</a:t>
            </a:r>
            <a:r>
              <a:rPr lang="en-US" sz="1600" dirty="0"/>
              <a:t> in Family Planning Sites</a:t>
            </a:r>
            <a:endParaRPr lang="en-US" sz="2000" dirty="0"/>
          </a:p>
          <a:p>
            <a:pPr lvl="1" fontAlgn="base">
              <a:spcBef>
                <a:spcPts val="0"/>
              </a:spcBef>
              <a:spcAft>
                <a:spcPts val="400"/>
              </a:spcAft>
            </a:pPr>
            <a:r>
              <a:rPr lang="en-US" sz="1600" dirty="0"/>
              <a:t>Financing </a:t>
            </a:r>
            <a:r>
              <a:rPr lang="en-US" sz="1600" dirty="0" err="1"/>
              <a:t>PrEP</a:t>
            </a:r>
            <a:r>
              <a:rPr lang="en-US" sz="1600" dirty="0"/>
              <a:t> Services in Family Planning Sites</a:t>
            </a:r>
            <a:endParaRPr lang="en-US" sz="2000" dirty="0"/>
          </a:p>
          <a:p>
            <a:pPr lvl="1" fontAlgn="base">
              <a:spcBef>
                <a:spcPts val="0"/>
              </a:spcBef>
              <a:spcAft>
                <a:spcPts val="400"/>
              </a:spcAft>
            </a:pPr>
            <a:r>
              <a:rPr lang="en-US" sz="1600" dirty="0"/>
              <a:t>Innovative Models for </a:t>
            </a:r>
            <a:r>
              <a:rPr lang="en-US" sz="1600" dirty="0" err="1"/>
              <a:t>PrEP</a:t>
            </a:r>
            <a:r>
              <a:rPr lang="en-US" sz="1600" dirty="0"/>
              <a:t> Services in Family Planning </a:t>
            </a:r>
            <a:r>
              <a:rPr lang="en-US" sz="1600" dirty="0" smtClean="0"/>
              <a:t>Sites</a:t>
            </a:r>
            <a:endParaRPr lang="en-US" sz="2000" dirty="0"/>
          </a:p>
        </p:txBody>
      </p:sp>
    </p:spTree>
    <p:extLst>
      <p:ext uri="{BB962C8B-B14F-4D97-AF65-F5344CB8AC3E}">
        <p14:creationId xmlns:p14="http://schemas.microsoft.com/office/powerpoint/2010/main" val="3175855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6DE2-F393-4666-BE9A-00FCD8910D6B}"/>
              </a:ext>
            </a:extLst>
          </p:cNvPr>
          <p:cNvSpPr>
            <a:spLocks noGrp="1"/>
          </p:cNvSpPr>
          <p:nvPr>
            <p:ph type="title"/>
          </p:nvPr>
        </p:nvSpPr>
        <p:spPr>
          <a:xfrm>
            <a:off x="457200" y="0"/>
            <a:ext cx="8229600" cy="1143000"/>
          </a:xfrm>
        </p:spPr>
        <p:txBody>
          <a:bodyPr/>
          <a:lstStyle/>
          <a:p>
            <a:pPr marL="0" indent="0"/>
            <a:r>
              <a:rPr lang="en-US" dirty="0"/>
              <a:t>Financial Resources for </a:t>
            </a:r>
            <a:r>
              <a:rPr lang="en-US" dirty="0" err="1"/>
              <a:t>PrEP</a:t>
            </a:r>
            <a:endParaRPr lang="en-US" dirty="0"/>
          </a:p>
        </p:txBody>
      </p:sp>
      <p:sp>
        <p:nvSpPr>
          <p:cNvPr id="3" name="Content Placeholder 2">
            <a:extLst>
              <a:ext uri="{FF2B5EF4-FFF2-40B4-BE49-F238E27FC236}">
                <a16:creationId xmlns:a16="http://schemas.microsoft.com/office/drawing/2014/main" id="{BF78DB3A-1429-4135-A2C0-BA9CD7786A8D}"/>
              </a:ext>
            </a:extLst>
          </p:cNvPr>
          <p:cNvSpPr>
            <a:spLocks noGrp="1"/>
          </p:cNvSpPr>
          <p:nvPr>
            <p:ph idx="1"/>
          </p:nvPr>
        </p:nvSpPr>
        <p:spPr>
          <a:xfrm>
            <a:off x="457200" y="876300"/>
            <a:ext cx="8305800" cy="5105400"/>
          </a:xfrm>
        </p:spPr>
        <p:txBody>
          <a:bodyPr>
            <a:normAutofit lnSpcReduction="10000"/>
          </a:bodyPr>
          <a:lstStyle/>
          <a:p>
            <a:r>
              <a:rPr lang="en-US" sz="1800" dirty="0"/>
              <a:t>Financial counseling and other client resources for accessing low- or no-cost PrEP medication may help minimize barriers to care and increase patient adherence to the medication. </a:t>
            </a:r>
            <a:br>
              <a:rPr lang="en-US" sz="1800" dirty="0"/>
            </a:br>
            <a:endParaRPr lang="en-US" sz="1800" dirty="0"/>
          </a:p>
          <a:p>
            <a:r>
              <a:rPr lang="en-US" sz="1800" dirty="0"/>
              <a:t>State and local prescription programs: </a:t>
            </a:r>
          </a:p>
          <a:p>
            <a:pPr lvl="1"/>
            <a:r>
              <a:rPr lang="en-US" sz="1600" dirty="0"/>
              <a:t>Washington State </a:t>
            </a:r>
            <a:r>
              <a:rPr lang="en-US" sz="1600" dirty="0" err="1"/>
              <a:t>PrEP</a:t>
            </a:r>
            <a:r>
              <a:rPr lang="en-US" sz="1600" dirty="0"/>
              <a:t> Assistance Program, New York Dept of Health </a:t>
            </a:r>
            <a:r>
              <a:rPr lang="en-US" sz="1600" dirty="0" err="1"/>
              <a:t>PrEP</a:t>
            </a:r>
            <a:r>
              <a:rPr lang="en-US" sz="1600" dirty="0"/>
              <a:t>-AP, Illinois </a:t>
            </a:r>
            <a:r>
              <a:rPr lang="en-US" sz="1600" dirty="0" err="1"/>
              <a:t>PrEP</a:t>
            </a:r>
            <a:r>
              <a:rPr lang="en-US" sz="1600" dirty="0"/>
              <a:t> Assistance Program.</a:t>
            </a:r>
            <a:br>
              <a:rPr lang="en-US" sz="1600" dirty="0"/>
            </a:br>
            <a:endParaRPr lang="en-US" sz="1600" dirty="0"/>
          </a:p>
          <a:p>
            <a:r>
              <a:rPr lang="en-US" sz="1800" dirty="0">
                <a:hlinkClick r:id="rId3"/>
              </a:rPr>
              <a:t>Advancing Access Program </a:t>
            </a:r>
            <a:r>
              <a:rPr lang="en-US" sz="1800" dirty="0"/>
              <a:t>provides free medication for those without insurance and co pays up to $</a:t>
            </a:r>
            <a:r>
              <a:rPr lang="en-US" sz="1800" dirty="0" smtClean="0"/>
              <a:t>7200/year</a:t>
            </a:r>
            <a:r>
              <a:rPr lang="en-US" sz="1600" dirty="0"/>
              <a:t/>
            </a:r>
            <a:br>
              <a:rPr lang="en-US" sz="1600" dirty="0"/>
            </a:br>
            <a:endParaRPr lang="en-US" sz="1600" dirty="0"/>
          </a:p>
          <a:p>
            <a:r>
              <a:rPr lang="en-US" sz="1800" dirty="0"/>
              <a:t>Patient Advocate Foundation assists with out of pocket co-pays for </a:t>
            </a:r>
            <a:r>
              <a:rPr lang="en-US" sz="1800" dirty="0" err="1"/>
              <a:t>PrEP</a:t>
            </a:r>
            <a:r>
              <a:rPr lang="en-US" sz="1800" dirty="0"/>
              <a:t> up to $7500/</a:t>
            </a:r>
            <a:r>
              <a:rPr lang="en-US" sz="1800" dirty="0" err="1"/>
              <a:t>yr</a:t>
            </a:r>
            <a:r>
              <a:rPr lang="en-US" sz="1800" dirty="0"/>
              <a:t/>
            </a:r>
            <a:br>
              <a:rPr lang="en-US" sz="1800" dirty="0"/>
            </a:br>
            <a:endParaRPr lang="en-US" sz="1800" dirty="0"/>
          </a:p>
          <a:p>
            <a:r>
              <a:rPr lang="en-US" sz="1800" dirty="0"/>
              <a:t>National Alliance of State and Territorial AIDS Directors (</a:t>
            </a:r>
            <a:r>
              <a:rPr lang="en-US" sz="1800" dirty="0">
                <a:hlinkClick r:id="rId4"/>
              </a:rPr>
              <a:t>NASTAD</a:t>
            </a:r>
            <a:r>
              <a:rPr lang="en-US" sz="1800" dirty="0"/>
              <a:t>) also offers a Billing Coding Guide for HIV Prevention: </a:t>
            </a:r>
            <a:r>
              <a:rPr lang="en-US" sz="1800" dirty="0" err="1"/>
              <a:t>PrEP</a:t>
            </a:r>
            <a:r>
              <a:rPr lang="en-US" sz="1800" dirty="0"/>
              <a:t>, Screening, and Linkage </a:t>
            </a:r>
            <a:r>
              <a:rPr lang="en-US" sz="1800" dirty="0" smtClean="0"/>
              <a:t>Services</a:t>
            </a:r>
            <a:br>
              <a:rPr lang="en-US" sz="1800" dirty="0" smtClean="0"/>
            </a:br>
            <a:endParaRPr lang="en-US" sz="1600" dirty="0"/>
          </a:p>
          <a:p>
            <a:r>
              <a:rPr lang="en-US" sz="1900" dirty="0"/>
              <a:t>340B Pricing Program may assist with discounted medication</a:t>
            </a:r>
          </a:p>
        </p:txBody>
      </p:sp>
    </p:spTree>
    <p:extLst>
      <p:ext uri="{BB962C8B-B14F-4D97-AF65-F5344CB8AC3E}">
        <p14:creationId xmlns:p14="http://schemas.microsoft.com/office/powerpoint/2010/main" val="10931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ble 4: ICD-10 Diagnostic Codes for PrEP-Related Visits.">
            <a:extLst>
              <a:ext uri="{FF2B5EF4-FFF2-40B4-BE49-F238E27FC236}">
                <a16:creationId xmlns:a16="http://schemas.microsoft.com/office/drawing/2014/main" id="{9ACBAE40-8A65-4AEE-9242-AA7A6DD98018}"/>
              </a:ext>
            </a:extLst>
          </p:cNvPr>
          <p:cNvPicPr>
            <a:picLocks noGrp="1" noChangeAspect="1" noChangeArrowheads="1"/>
          </p:cNvPicPr>
          <p:nvPr>
            <p:ph idx="1"/>
          </p:nvPr>
        </p:nvPicPr>
        <p:blipFill>
          <a:blip r:embed="rId3" cstate="print"/>
          <a:stretch>
            <a:fillRect/>
          </a:stretch>
        </p:blipFill>
        <p:spPr bwMode="auto">
          <a:xfrm>
            <a:off x="341815" y="1143000"/>
            <a:ext cx="8555387" cy="3821113"/>
          </a:xfrm>
          <a:prstGeom prst="rect">
            <a:avLst/>
          </a:prstGeom>
          <a:noFill/>
          <a:ln w="9525">
            <a:noFill/>
            <a:miter lim="800000"/>
            <a:headEnd/>
            <a:tailEnd/>
          </a:ln>
        </p:spPr>
      </p:pic>
      <p:sp>
        <p:nvSpPr>
          <p:cNvPr id="7" name="Title 1">
            <a:extLst>
              <a:ext uri="{FF2B5EF4-FFF2-40B4-BE49-F238E27FC236}">
                <a16:creationId xmlns:a16="http://schemas.microsoft.com/office/drawing/2014/main" id="{7C5955DC-EC49-48F9-950E-AE9B35610F30}"/>
              </a:ext>
            </a:extLst>
          </p:cNvPr>
          <p:cNvSpPr txBox="1">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lvl1pPr algn="l" defTabSz="914378" rtl="0" eaLnBrk="1" latinLnBrk="0" hangingPunct="1">
              <a:spcBef>
                <a:spcPct val="0"/>
              </a:spcBef>
              <a:buNone/>
              <a:defRPr sz="2100" b="1" kern="1200" baseline="0">
                <a:solidFill>
                  <a:srgbClr val="102B62"/>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lang="en-US" dirty="0"/>
              <a:t>ICD-10 Codes for PrEP Services</a:t>
            </a:r>
          </a:p>
        </p:txBody>
      </p:sp>
    </p:spTree>
    <p:extLst>
      <p:ext uri="{BB962C8B-B14F-4D97-AF65-F5344CB8AC3E}">
        <p14:creationId xmlns:p14="http://schemas.microsoft.com/office/powerpoint/2010/main" val="114490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A83B-3F25-4B4A-9723-10E3200FF8D3}"/>
              </a:ext>
            </a:extLst>
          </p:cNvPr>
          <p:cNvSpPr>
            <a:spLocks noGrp="1"/>
          </p:cNvSpPr>
          <p:nvPr>
            <p:ph type="title"/>
          </p:nvPr>
        </p:nvSpPr>
        <p:spPr/>
        <p:txBody>
          <a:bodyPr>
            <a:normAutofit/>
          </a:bodyPr>
          <a:lstStyle/>
          <a:p>
            <a:r>
              <a:rPr lang="en-US" sz="2800" dirty="0"/>
              <a:t>Outline</a:t>
            </a:r>
          </a:p>
        </p:txBody>
      </p:sp>
      <p:sp>
        <p:nvSpPr>
          <p:cNvPr id="3" name="Content Placeholder 2">
            <a:extLst>
              <a:ext uri="{FF2B5EF4-FFF2-40B4-BE49-F238E27FC236}">
                <a16:creationId xmlns:a16="http://schemas.microsoft.com/office/drawing/2014/main" id="{CD8656EC-18CC-40E8-96EA-41BB003AB91F}"/>
              </a:ext>
            </a:extLst>
          </p:cNvPr>
          <p:cNvSpPr>
            <a:spLocks noGrp="1"/>
          </p:cNvSpPr>
          <p:nvPr>
            <p:ph idx="1"/>
          </p:nvPr>
        </p:nvSpPr>
        <p:spPr>
          <a:xfrm>
            <a:off x="457200" y="1244600"/>
            <a:ext cx="8229600" cy="4368799"/>
          </a:xfrm>
        </p:spPr>
        <p:txBody>
          <a:bodyPr>
            <a:normAutofit/>
          </a:bodyPr>
          <a:lstStyle/>
          <a:p>
            <a:r>
              <a:rPr lang="en-US" sz="2000" dirty="0"/>
              <a:t>Establishing Protocols</a:t>
            </a:r>
          </a:p>
          <a:p>
            <a:pPr lvl="1"/>
            <a:r>
              <a:rPr lang="en-US" sz="1800" dirty="0"/>
              <a:t>Brief review of prescribing </a:t>
            </a:r>
            <a:r>
              <a:rPr lang="en-US" sz="1800" dirty="0" err="1"/>
              <a:t>PrEP</a:t>
            </a:r>
            <a:r>
              <a:rPr lang="en-US" sz="1800" dirty="0"/>
              <a:t/>
            </a:r>
            <a:br>
              <a:rPr lang="en-US" sz="1800" dirty="0"/>
            </a:br>
            <a:endParaRPr lang="en-US" sz="1800" dirty="0"/>
          </a:p>
          <a:p>
            <a:r>
              <a:rPr lang="en-US" sz="2000" dirty="0"/>
              <a:t>Preparing Clinicians and Staff</a:t>
            </a:r>
            <a:br>
              <a:rPr lang="en-US" sz="2000" dirty="0"/>
            </a:br>
            <a:endParaRPr lang="en-US" sz="2000" dirty="0"/>
          </a:p>
          <a:p>
            <a:r>
              <a:rPr lang="en-US" sz="2000" dirty="0"/>
              <a:t>Identifying Key Partners</a:t>
            </a:r>
            <a:br>
              <a:rPr lang="en-US" sz="2000" dirty="0"/>
            </a:br>
            <a:endParaRPr lang="en-US" sz="2000" dirty="0"/>
          </a:p>
          <a:p>
            <a:r>
              <a:rPr lang="en-US" sz="2000" dirty="0"/>
              <a:t>Monitoring and Evaluation</a:t>
            </a:r>
          </a:p>
          <a:p>
            <a:endParaRPr lang="en-US" sz="2000" dirty="0"/>
          </a:p>
          <a:p>
            <a:r>
              <a:rPr lang="en-US" sz="2000" dirty="0"/>
              <a:t>Resources</a:t>
            </a:r>
            <a:r>
              <a:rPr lang="en-US" sz="2400" dirty="0"/>
              <a:t/>
            </a:r>
            <a:br>
              <a:rPr lang="en-US" sz="2400" dirty="0"/>
            </a:br>
            <a:endParaRPr lang="en-US" sz="2400" dirty="0"/>
          </a:p>
        </p:txBody>
      </p:sp>
    </p:spTree>
    <p:extLst>
      <p:ext uri="{BB962C8B-B14F-4D97-AF65-F5344CB8AC3E}">
        <p14:creationId xmlns:p14="http://schemas.microsoft.com/office/powerpoint/2010/main" val="3506164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14800"/>
            <a:ext cx="7961313" cy="1654175"/>
          </a:xfrm>
        </p:spPr>
        <p:txBody>
          <a:bodyPr>
            <a:normAutofit/>
          </a:bodyPr>
          <a:lstStyle/>
          <a:p>
            <a:r>
              <a:rPr lang="en-US" sz="2800" dirty="0">
                <a:solidFill>
                  <a:srgbClr val="102B62"/>
                </a:solidFill>
              </a:rPr>
              <a:t>Identifying Key Partners</a:t>
            </a:r>
          </a:p>
        </p:txBody>
      </p:sp>
    </p:spTree>
    <p:extLst>
      <p:ext uri="{BB962C8B-B14F-4D97-AF65-F5344CB8AC3E}">
        <p14:creationId xmlns:p14="http://schemas.microsoft.com/office/powerpoint/2010/main" val="119311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5B40-45B9-44D4-983E-406270159775}"/>
              </a:ext>
            </a:extLst>
          </p:cNvPr>
          <p:cNvSpPr>
            <a:spLocks noGrp="1"/>
          </p:cNvSpPr>
          <p:nvPr>
            <p:ph type="title"/>
          </p:nvPr>
        </p:nvSpPr>
        <p:spPr/>
        <p:txBody>
          <a:bodyPr>
            <a:normAutofit/>
          </a:bodyPr>
          <a:lstStyle/>
          <a:p>
            <a:r>
              <a:rPr lang="en-US" sz="2400" dirty="0"/>
              <a:t>Identifying Key Partners for your Health Center</a:t>
            </a:r>
          </a:p>
        </p:txBody>
      </p:sp>
      <p:sp>
        <p:nvSpPr>
          <p:cNvPr id="3" name="Content Placeholder 2">
            <a:extLst>
              <a:ext uri="{FF2B5EF4-FFF2-40B4-BE49-F238E27FC236}">
                <a16:creationId xmlns:a16="http://schemas.microsoft.com/office/drawing/2014/main" id="{532596E5-5C27-433F-A364-93FF0F8A7B15}"/>
              </a:ext>
            </a:extLst>
          </p:cNvPr>
          <p:cNvSpPr>
            <a:spLocks noGrp="1"/>
          </p:cNvSpPr>
          <p:nvPr>
            <p:ph idx="1"/>
          </p:nvPr>
        </p:nvSpPr>
        <p:spPr>
          <a:xfrm>
            <a:off x="457200" y="1143000"/>
            <a:ext cx="4982308" cy="4724400"/>
          </a:xfrm>
        </p:spPr>
        <p:txBody>
          <a:bodyPr>
            <a:normAutofit fontScale="92500" lnSpcReduction="10000"/>
          </a:bodyPr>
          <a:lstStyle/>
          <a:p>
            <a:r>
              <a:rPr lang="en-US" sz="1800" dirty="0"/>
              <a:t>Partnerships with outside organizations present valuable opportunities for collaboration when beginning to offer </a:t>
            </a:r>
            <a:r>
              <a:rPr lang="en-US" sz="1800" dirty="0" err="1"/>
              <a:t>PrEP</a:t>
            </a:r>
            <a:r>
              <a:rPr lang="en-US" sz="1800" dirty="0"/>
              <a:t> services</a:t>
            </a:r>
          </a:p>
          <a:p>
            <a:r>
              <a:rPr lang="en-US" sz="1800" dirty="0"/>
              <a:t>Partners include:</a:t>
            </a:r>
          </a:p>
          <a:p>
            <a:pPr lvl="1"/>
            <a:r>
              <a:rPr lang="en-US" sz="1600" dirty="0"/>
              <a:t>State and local health departments</a:t>
            </a:r>
          </a:p>
          <a:p>
            <a:pPr lvl="1"/>
            <a:r>
              <a:rPr lang="en-US" sz="1600" dirty="0"/>
              <a:t>Women-serving community-based organizations</a:t>
            </a:r>
          </a:p>
          <a:p>
            <a:pPr lvl="1"/>
            <a:r>
              <a:rPr lang="en-US" sz="1600" dirty="0"/>
              <a:t>HIV prevention and treatment-focused community-based organizations</a:t>
            </a:r>
          </a:p>
          <a:p>
            <a:pPr lvl="1"/>
            <a:r>
              <a:rPr lang="en-US" sz="1600" dirty="0"/>
              <a:t>Local pharmacies</a:t>
            </a:r>
          </a:p>
          <a:p>
            <a:pPr lvl="1"/>
            <a:r>
              <a:rPr lang="en-US" sz="1600" dirty="0"/>
              <a:t>Local college, universities, and academic medical centers</a:t>
            </a:r>
          </a:p>
          <a:p>
            <a:pPr lvl="1"/>
            <a:r>
              <a:rPr lang="en-US" sz="1600" dirty="0"/>
              <a:t>Other local health centers offering </a:t>
            </a:r>
            <a:r>
              <a:rPr lang="en-US" sz="1600" dirty="0" err="1"/>
              <a:t>PrEP</a:t>
            </a:r>
            <a:r>
              <a:rPr lang="en-US" sz="1600" dirty="0"/>
              <a:t> services</a:t>
            </a:r>
          </a:p>
          <a:p>
            <a:pPr lvl="1"/>
            <a:r>
              <a:rPr lang="en-US" sz="1600" dirty="0"/>
              <a:t>Other key stakeholder agencies</a:t>
            </a:r>
            <a:br>
              <a:rPr lang="en-US" sz="1600" dirty="0"/>
            </a:br>
            <a:endParaRPr lang="en-US" sz="1600" dirty="0"/>
          </a:p>
          <a:p>
            <a:pPr marL="457188" lvl="1" indent="0" algn="ctr">
              <a:buNone/>
            </a:pPr>
            <a:r>
              <a:rPr lang="en-US" sz="1800" b="1" dirty="0"/>
              <a:t>Consider the partnerships you already have in place!</a:t>
            </a:r>
          </a:p>
        </p:txBody>
      </p:sp>
      <p:pic>
        <p:nvPicPr>
          <p:cNvPr id="5" name="Picture 4" descr="Screenshot: Find a PrEP Provider.&#10;PleasePrEPMe.org and PrEPLocator.org are two searchable location-based PrEP provider directories for identifying local PrEP programs. ">
            <a:extLst>
              <a:ext uri="{FF2B5EF4-FFF2-40B4-BE49-F238E27FC236}">
                <a16:creationId xmlns:a16="http://schemas.microsoft.com/office/drawing/2014/main" id="{72536041-3603-4D40-94EF-E74011D37C4A}"/>
              </a:ext>
            </a:extLst>
          </p:cNvPr>
          <p:cNvPicPr>
            <a:picLocks noChangeAspect="1"/>
          </p:cNvPicPr>
          <p:nvPr/>
        </p:nvPicPr>
        <p:blipFill>
          <a:blip r:embed="rId3" cstate="print"/>
          <a:stretch>
            <a:fillRect/>
          </a:stretch>
        </p:blipFill>
        <p:spPr>
          <a:xfrm>
            <a:off x="5439508" y="1676400"/>
            <a:ext cx="3634154" cy="3104908"/>
          </a:xfrm>
          <a:prstGeom prst="rect">
            <a:avLst/>
          </a:prstGeom>
        </p:spPr>
      </p:pic>
    </p:spTree>
    <p:extLst>
      <p:ext uri="{BB962C8B-B14F-4D97-AF65-F5344CB8AC3E}">
        <p14:creationId xmlns:p14="http://schemas.microsoft.com/office/powerpoint/2010/main" val="1191976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5710-5ACE-4B71-9A96-93459F3F8D56}"/>
              </a:ext>
            </a:extLst>
          </p:cNvPr>
          <p:cNvSpPr>
            <a:spLocks noGrp="1"/>
          </p:cNvSpPr>
          <p:nvPr>
            <p:ph type="title"/>
          </p:nvPr>
        </p:nvSpPr>
        <p:spPr/>
        <p:txBody>
          <a:bodyPr>
            <a:normAutofit/>
          </a:bodyPr>
          <a:lstStyle/>
          <a:p>
            <a:r>
              <a:rPr lang="en-US" sz="2800" dirty="0"/>
              <a:t>Working with Key Partners</a:t>
            </a:r>
          </a:p>
        </p:txBody>
      </p:sp>
      <p:sp>
        <p:nvSpPr>
          <p:cNvPr id="3" name="Content Placeholder 2">
            <a:extLst>
              <a:ext uri="{FF2B5EF4-FFF2-40B4-BE49-F238E27FC236}">
                <a16:creationId xmlns:a16="http://schemas.microsoft.com/office/drawing/2014/main" id="{F13A57D6-79F4-47A6-9B07-725728147767}"/>
              </a:ext>
            </a:extLst>
          </p:cNvPr>
          <p:cNvSpPr>
            <a:spLocks noGrp="1"/>
          </p:cNvSpPr>
          <p:nvPr>
            <p:ph idx="1"/>
          </p:nvPr>
        </p:nvSpPr>
        <p:spPr>
          <a:xfrm>
            <a:off x="439615" y="1244600"/>
            <a:ext cx="8229600" cy="4368799"/>
          </a:xfrm>
        </p:spPr>
        <p:txBody>
          <a:bodyPr>
            <a:normAutofit/>
          </a:bodyPr>
          <a:lstStyle/>
          <a:p>
            <a:r>
              <a:rPr lang="en-US" sz="2000" dirty="0"/>
              <a:t>Partners may be helpful for:</a:t>
            </a:r>
          </a:p>
          <a:p>
            <a:pPr lvl="1"/>
            <a:r>
              <a:rPr lang="en-US" sz="1800" dirty="0"/>
              <a:t>Offering trainings to clinicians and staff</a:t>
            </a:r>
            <a:br>
              <a:rPr lang="en-US" sz="1800" dirty="0"/>
            </a:br>
            <a:endParaRPr lang="en-US" sz="1800" dirty="0"/>
          </a:p>
          <a:p>
            <a:pPr lvl="1"/>
            <a:r>
              <a:rPr lang="en-US" sz="1800" dirty="0"/>
              <a:t>Educating community members about </a:t>
            </a:r>
            <a:r>
              <a:rPr lang="en-US" sz="1800" dirty="0" err="1"/>
              <a:t>PrEP</a:t>
            </a:r>
            <a:r>
              <a:rPr lang="en-US" sz="1800" dirty="0"/>
              <a:t> and referring them to the family planning site</a:t>
            </a:r>
            <a:br>
              <a:rPr lang="en-US" sz="1800" dirty="0"/>
            </a:br>
            <a:endParaRPr lang="en-US" sz="1800" dirty="0"/>
          </a:p>
          <a:p>
            <a:pPr lvl="1"/>
            <a:r>
              <a:rPr lang="en-US" sz="1800" dirty="0"/>
              <a:t>Hosting community outreach events, such as local health fairs</a:t>
            </a:r>
            <a:br>
              <a:rPr lang="en-US" sz="1800" dirty="0"/>
            </a:br>
            <a:endParaRPr lang="en-US" sz="1800" dirty="0"/>
          </a:p>
          <a:p>
            <a:pPr lvl="1"/>
            <a:r>
              <a:rPr lang="en-US" sz="1800" dirty="0"/>
              <a:t>Discussing specific </a:t>
            </a:r>
            <a:r>
              <a:rPr lang="en-US" sz="1800" dirty="0" err="1"/>
              <a:t>PrEP</a:t>
            </a:r>
            <a:r>
              <a:rPr lang="en-US" sz="1800" dirty="0"/>
              <a:t> cases and troubleshooting unusual challenges</a:t>
            </a:r>
            <a:br>
              <a:rPr lang="en-US" sz="1800" dirty="0"/>
            </a:br>
            <a:endParaRPr lang="en-US" sz="1800" dirty="0"/>
          </a:p>
          <a:p>
            <a:pPr lvl="1"/>
            <a:r>
              <a:rPr lang="en-US" sz="1800" dirty="0"/>
              <a:t>Offering complementary services, such as counseling and other social services</a:t>
            </a:r>
            <a:br>
              <a:rPr lang="en-US" sz="1800" dirty="0"/>
            </a:br>
            <a:endParaRPr lang="en-US" sz="1800" dirty="0"/>
          </a:p>
          <a:p>
            <a:pPr lvl="1"/>
            <a:r>
              <a:rPr lang="en-US" sz="1800" dirty="0"/>
              <a:t>Acting as referral partners for any clients identified as HIV+</a:t>
            </a:r>
          </a:p>
        </p:txBody>
      </p:sp>
    </p:spTree>
    <p:extLst>
      <p:ext uri="{BB962C8B-B14F-4D97-AF65-F5344CB8AC3E}">
        <p14:creationId xmlns:p14="http://schemas.microsoft.com/office/powerpoint/2010/main" val="67591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9CA9F78-AA7F-4EB1-B9B5-A87FDD76DFE2}"/>
              </a:ext>
            </a:extLst>
          </p:cNvPr>
          <p:cNvSpPr txBox="1">
            <a:spLocks noGrp="1"/>
          </p:cNvSpPr>
          <p:nvPr>
            <p:ph type="title"/>
          </p:nvPr>
        </p:nvSpPr>
        <p:spPr>
          <a:xfrm>
            <a:off x="457200" y="152400"/>
            <a:ext cx="8229600" cy="12954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102B62"/>
                </a:solidFill>
              </a:rPr>
              <a:t>PrEP</a:t>
            </a:r>
            <a:r>
              <a:rPr lang="en-US" sz="2800" b="1" dirty="0">
                <a:solidFill>
                  <a:srgbClr val="102B62"/>
                </a:solidFill>
              </a:rPr>
              <a:t> Provider Locators</a:t>
            </a:r>
            <a:br>
              <a:rPr lang="en-US" sz="2800" b="1" dirty="0">
                <a:solidFill>
                  <a:srgbClr val="102B62"/>
                </a:solidFill>
              </a:rPr>
            </a:br>
            <a:r>
              <a:rPr lang="en-US" sz="2800" b="0" dirty="0">
                <a:hlinkClick r:id="rId3"/>
              </a:rPr>
              <a:t>www.pleaseprepme.org</a:t>
            </a:r>
            <a:r>
              <a:rPr lang="en-US" sz="2800" b="0" dirty="0"/>
              <a:t>  </a:t>
            </a:r>
            <a:br>
              <a:rPr lang="en-US" sz="2800" b="0" dirty="0"/>
            </a:br>
            <a:r>
              <a:rPr lang="en-US" sz="2800" b="0" dirty="0">
                <a:hlinkClick r:id="rId4"/>
              </a:rPr>
              <a:t>www.preplocator.org</a:t>
            </a:r>
            <a:endParaRPr lang="en-US" sz="2800" b="0" dirty="0">
              <a:solidFill>
                <a:srgbClr val="102B62"/>
              </a:solidFill>
            </a:endParaRPr>
          </a:p>
        </p:txBody>
      </p:sp>
      <p:pic>
        <p:nvPicPr>
          <p:cNvPr id="3074" name="Picture 2" descr="Screenshot: Find a PrEP Provider Near You"/>
          <p:cNvPicPr>
            <a:picLocks noChangeAspect="1" noChangeArrowheads="1"/>
          </p:cNvPicPr>
          <p:nvPr/>
        </p:nvPicPr>
        <p:blipFill>
          <a:blip r:embed="rId5" cstate="print"/>
          <a:srcRect/>
          <a:stretch>
            <a:fillRect/>
          </a:stretch>
        </p:blipFill>
        <p:spPr bwMode="auto">
          <a:xfrm>
            <a:off x="657177" y="1447800"/>
            <a:ext cx="7829645" cy="4421354"/>
          </a:xfrm>
          <a:prstGeom prst="rect">
            <a:avLst/>
          </a:prstGeom>
          <a:noFill/>
          <a:ln w="9525">
            <a:noFill/>
            <a:miter lim="800000"/>
            <a:headEnd/>
            <a:tailEnd/>
          </a:ln>
        </p:spPr>
      </p:pic>
    </p:spTree>
    <p:extLst>
      <p:ext uri="{BB962C8B-B14F-4D97-AF65-F5344CB8AC3E}">
        <p14:creationId xmlns:p14="http://schemas.microsoft.com/office/powerpoint/2010/main" val="64972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00D6-6C22-42E9-AFF8-16145C94D36E}"/>
              </a:ext>
            </a:extLst>
          </p:cNvPr>
          <p:cNvSpPr>
            <a:spLocks noGrp="1"/>
          </p:cNvSpPr>
          <p:nvPr>
            <p:ph type="title"/>
          </p:nvPr>
        </p:nvSpPr>
        <p:spPr/>
        <p:txBody>
          <a:bodyPr>
            <a:normAutofit/>
          </a:bodyPr>
          <a:lstStyle/>
          <a:p>
            <a:r>
              <a:rPr lang="en-US" sz="2800" dirty="0"/>
              <a:t>Identifying HIV+ Individuals</a:t>
            </a:r>
          </a:p>
        </p:txBody>
      </p:sp>
      <p:sp>
        <p:nvSpPr>
          <p:cNvPr id="3" name="Content Placeholder 2">
            <a:extLst>
              <a:ext uri="{FF2B5EF4-FFF2-40B4-BE49-F238E27FC236}">
                <a16:creationId xmlns:a16="http://schemas.microsoft.com/office/drawing/2014/main" id="{7BEB55A4-5A05-43D0-9BF3-FB3C4D601364}"/>
              </a:ext>
            </a:extLst>
          </p:cNvPr>
          <p:cNvSpPr>
            <a:spLocks noGrp="1"/>
          </p:cNvSpPr>
          <p:nvPr>
            <p:ph idx="1"/>
          </p:nvPr>
        </p:nvSpPr>
        <p:spPr>
          <a:xfrm>
            <a:off x="457200" y="1285631"/>
            <a:ext cx="8229600" cy="4368799"/>
          </a:xfrm>
        </p:spPr>
        <p:txBody>
          <a:bodyPr/>
          <a:lstStyle/>
          <a:p>
            <a:r>
              <a:rPr lang="en-US" sz="2400" dirty="0"/>
              <a:t>Establish a relationship with an HIV clinical specialist</a:t>
            </a:r>
          </a:p>
          <a:p>
            <a:pPr lvl="1"/>
            <a:r>
              <a:rPr lang="en-US" sz="2000" dirty="0"/>
              <a:t>Ryan White Clinic near you</a:t>
            </a:r>
          </a:p>
          <a:p>
            <a:pPr lvl="2"/>
            <a:r>
              <a:rPr lang="en-US" sz="1800" dirty="0"/>
              <a:t>Go to: </a:t>
            </a:r>
            <a:r>
              <a:rPr lang="en-US" sz="1800" dirty="0">
                <a:hlinkClick r:id="rId3"/>
              </a:rPr>
              <a:t>https://findhivcare.hrsa.gov/</a:t>
            </a:r>
            <a:endParaRPr lang="en-US" sz="1800" dirty="0"/>
          </a:p>
          <a:p>
            <a:pPr lvl="1"/>
            <a:r>
              <a:rPr lang="en-US" sz="2000" dirty="0"/>
              <a:t>As you start to increase testing while screening persons for </a:t>
            </a:r>
            <a:r>
              <a:rPr lang="en-US" sz="2000" dirty="0" err="1"/>
              <a:t>PrEP</a:t>
            </a:r>
            <a:r>
              <a:rPr lang="en-US" sz="2000" dirty="0"/>
              <a:t> and PEP you may increase the incidence of HIV+ individuals in your clinic.</a:t>
            </a:r>
          </a:p>
          <a:p>
            <a:pPr lvl="1"/>
            <a:r>
              <a:rPr lang="en-US" sz="2000" dirty="0"/>
              <a:t>Recommendations to start ART immediately after a new diagnosis – “Rapid Start”</a:t>
            </a:r>
          </a:p>
          <a:p>
            <a:endParaRPr lang="en-US" dirty="0"/>
          </a:p>
        </p:txBody>
      </p:sp>
    </p:spTree>
    <p:extLst>
      <p:ext uri="{BB962C8B-B14F-4D97-AF65-F5344CB8AC3E}">
        <p14:creationId xmlns:p14="http://schemas.microsoft.com/office/powerpoint/2010/main" val="1346511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14800"/>
            <a:ext cx="7961313" cy="1654175"/>
          </a:xfrm>
        </p:spPr>
        <p:txBody>
          <a:bodyPr>
            <a:normAutofit/>
          </a:bodyPr>
          <a:lstStyle/>
          <a:p>
            <a:r>
              <a:rPr lang="en-US" sz="2800" dirty="0">
                <a:solidFill>
                  <a:srgbClr val="102B62"/>
                </a:solidFill>
              </a:rPr>
              <a:t>Monitoring and Evaluation</a:t>
            </a:r>
          </a:p>
        </p:txBody>
      </p:sp>
    </p:spTree>
    <p:extLst>
      <p:ext uri="{BB962C8B-B14F-4D97-AF65-F5344CB8AC3E}">
        <p14:creationId xmlns:p14="http://schemas.microsoft.com/office/powerpoint/2010/main" val="2927030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D739-555B-4D0F-871C-6A8E41E3BF64}"/>
              </a:ext>
            </a:extLst>
          </p:cNvPr>
          <p:cNvSpPr>
            <a:spLocks noGrp="1"/>
          </p:cNvSpPr>
          <p:nvPr>
            <p:ph type="title"/>
          </p:nvPr>
        </p:nvSpPr>
        <p:spPr/>
        <p:txBody>
          <a:bodyPr>
            <a:normAutofit/>
          </a:bodyPr>
          <a:lstStyle/>
          <a:p>
            <a:r>
              <a:rPr lang="en-US" sz="2800" dirty="0"/>
              <a:t>Monitoring and Evaluation</a:t>
            </a:r>
          </a:p>
        </p:txBody>
      </p:sp>
      <p:sp>
        <p:nvSpPr>
          <p:cNvPr id="3" name="Content Placeholder 2">
            <a:extLst>
              <a:ext uri="{FF2B5EF4-FFF2-40B4-BE49-F238E27FC236}">
                <a16:creationId xmlns:a16="http://schemas.microsoft.com/office/drawing/2014/main" id="{015994ED-C079-453E-96B3-5CD01131C2E3}"/>
              </a:ext>
            </a:extLst>
          </p:cNvPr>
          <p:cNvSpPr>
            <a:spLocks noGrp="1"/>
          </p:cNvSpPr>
          <p:nvPr>
            <p:ph idx="1"/>
          </p:nvPr>
        </p:nvSpPr>
        <p:spPr>
          <a:xfrm>
            <a:off x="457200" y="1344246"/>
            <a:ext cx="8229600" cy="4368799"/>
          </a:xfrm>
        </p:spPr>
        <p:txBody>
          <a:bodyPr>
            <a:normAutofit/>
          </a:bodyPr>
          <a:lstStyle/>
          <a:p>
            <a:r>
              <a:rPr lang="en-US" sz="1800" dirty="0"/>
              <a:t>Consider adopting performance measures to assess the success of service implementation. </a:t>
            </a:r>
          </a:p>
          <a:p>
            <a:pPr lvl="1"/>
            <a:r>
              <a:rPr lang="en-US" sz="1600" dirty="0"/>
              <a:t>Percentage of clients who received </a:t>
            </a:r>
            <a:r>
              <a:rPr lang="en-US" sz="1600" dirty="0" err="1"/>
              <a:t>PrEP</a:t>
            </a:r>
            <a:r>
              <a:rPr lang="en-US" sz="1600" dirty="0"/>
              <a:t> counseling and education services.</a:t>
            </a:r>
          </a:p>
          <a:p>
            <a:pPr lvl="1"/>
            <a:r>
              <a:rPr lang="en-US" sz="1600" dirty="0"/>
              <a:t>Percentage of clients screened for </a:t>
            </a:r>
            <a:r>
              <a:rPr lang="en-US" sz="1600" dirty="0" err="1"/>
              <a:t>PrEP</a:t>
            </a:r>
            <a:r>
              <a:rPr lang="en-US" sz="1600" dirty="0"/>
              <a:t> services and at significant risk for HIV who began </a:t>
            </a:r>
            <a:r>
              <a:rPr lang="en-US" sz="1600" dirty="0" smtClean="0"/>
              <a:t>medication</a:t>
            </a:r>
            <a:r>
              <a:rPr lang="en-US" sz="1600" dirty="0"/>
              <a:t>.</a:t>
            </a:r>
          </a:p>
          <a:p>
            <a:pPr lvl="1"/>
            <a:r>
              <a:rPr lang="en-US" sz="1600" dirty="0"/>
              <a:t>Percentage of </a:t>
            </a:r>
            <a:r>
              <a:rPr lang="en-US" sz="1600" dirty="0" err="1"/>
              <a:t>PrEP</a:t>
            </a:r>
            <a:r>
              <a:rPr lang="en-US" sz="1600" dirty="0"/>
              <a:t> clients who attended scheduled follow-up visits at 3, 6, 9, and 12 months. </a:t>
            </a:r>
          </a:p>
          <a:p>
            <a:pPr lvl="1"/>
            <a:r>
              <a:rPr lang="en-US" sz="1600" dirty="0"/>
              <a:t>Percentage of </a:t>
            </a:r>
            <a:r>
              <a:rPr lang="en-US" sz="1600" dirty="0" err="1"/>
              <a:t>PrEP</a:t>
            </a:r>
            <a:r>
              <a:rPr lang="en-US" sz="1600" dirty="0"/>
              <a:t> clients reporting proper adherence to medication and duration of </a:t>
            </a:r>
            <a:r>
              <a:rPr lang="en-US" sz="1600" dirty="0" err="1"/>
              <a:t>PrEP</a:t>
            </a:r>
            <a:r>
              <a:rPr lang="en-US" sz="1600" dirty="0"/>
              <a:t> use. </a:t>
            </a:r>
          </a:p>
          <a:p>
            <a:pPr lvl="1"/>
            <a:r>
              <a:rPr lang="en-US" sz="1600" dirty="0"/>
              <a:t>Number of </a:t>
            </a:r>
            <a:r>
              <a:rPr lang="en-US" sz="1600" dirty="0" err="1"/>
              <a:t>PrEP</a:t>
            </a:r>
            <a:r>
              <a:rPr lang="en-US" sz="1600" dirty="0"/>
              <a:t> clients (taking the medication for more than one month) who seroconvert. </a:t>
            </a:r>
          </a:p>
          <a:p>
            <a:pPr lvl="1"/>
            <a:r>
              <a:rPr lang="en-US" sz="1600" dirty="0"/>
              <a:t>Percentage of </a:t>
            </a:r>
            <a:r>
              <a:rPr lang="en-US" sz="1600" dirty="0" err="1"/>
              <a:t>PrEP</a:t>
            </a:r>
            <a:r>
              <a:rPr lang="en-US" sz="1600" dirty="0"/>
              <a:t> clients choosing to discontinue medication. </a:t>
            </a:r>
          </a:p>
          <a:p>
            <a:pPr marL="914397" lvl="2" indent="-285750">
              <a:buFont typeface="Arial" panose="020B0604020202020204" pitchFamily="34" charset="0"/>
              <a:buChar char="•"/>
            </a:pPr>
            <a:r>
              <a:rPr lang="en-US" sz="1400" dirty="0"/>
              <a:t>Reasons why discontinued meds</a:t>
            </a:r>
          </a:p>
        </p:txBody>
      </p:sp>
    </p:spTree>
    <p:extLst>
      <p:ext uri="{BB962C8B-B14F-4D97-AF65-F5344CB8AC3E}">
        <p14:creationId xmlns:p14="http://schemas.microsoft.com/office/powerpoint/2010/main" val="4091058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14800"/>
            <a:ext cx="7961313" cy="1654175"/>
          </a:xfrm>
        </p:spPr>
        <p:txBody>
          <a:bodyPr>
            <a:normAutofit/>
          </a:bodyPr>
          <a:lstStyle/>
          <a:p>
            <a:r>
              <a:rPr lang="en-US" sz="2800" dirty="0">
                <a:solidFill>
                  <a:srgbClr val="102B62"/>
                </a:solidFill>
              </a:rPr>
              <a:t>Resources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CDC PrEP</a:t>
            </a:r>
          </a:p>
        </p:txBody>
      </p:sp>
      <p:sp>
        <p:nvSpPr>
          <p:cNvPr id="5" name="Content Placeholder 4"/>
          <p:cNvSpPr>
            <a:spLocks noGrp="1"/>
          </p:cNvSpPr>
          <p:nvPr>
            <p:ph idx="1"/>
          </p:nvPr>
        </p:nvSpPr>
        <p:spPr/>
        <p:txBody>
          <a:bodyPr/>
          <a:lstStyle/>
          <a:p>
            <a:r>
              <a:rPr lang="en-US" sz="2000" dirty="0"/>
              <a:t>CDC HIV Prevention &gt; </a:t>
            </a:r>
            <a:r>
              <a:rPr lang="en-US" sz="2000" dirty="0" err="1"/>
              <a:t>PrEP</a:t>
            </a:r>
            <a:r>
              <a:rPr lang="en-US" sz="2000" dirty="0"/>
              <a:t> </a:t>
            </a:r>
            <a:r>
              <a:rPr lang="en-US" sz="2000" dirty="0" smtClean="0">
                <a:hlinkClick r:id="rId3"/>
              </a:rPr>
              <a:t>https</a:t>
            </a:r>
            <a:r>
              <a:rPr lang="en-US" sz="2000" dirty="0">
                <a:hlinkClick r:id="rId3"/>
              </a:rPr>
              <a:t>://www.cdc.gov/hiv/basics/prep.html</a:t>
            </a:r>
            <a:endParaRPr lang="en-US" sz="2000" dirty="0"/>
          </a:p>
          <a:p>
            <a:r>
              <a:rPr lang="en-US" sz="2000" dirty="0" smtClean="0"/>
              <a:t>Video </a:t>
            </a:r>
            <a:r>
              <a:rPr lang="en-US" sz="2000" dirty="0"/>
              <a:t>PrEP 101: </a:t>
            </a:r>
            <a:r>
              <a:rPr lang="en-US" sz="2000" dirty="0">
                <a:hlinkClick r:id="rId4"/>
              </a:rPr>
              <a:t>https://youtu.be/TR8-3uAuZGo</a:t>
            </a:r>
            <a:endParaRPr lang="en-US" sz="2000"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91E4-5567-4460-98F4-8378C42BC589}"/>
              </a:ext>
            </a:extLst>
          </p:cNvPr>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a:bodyPr>
          <a:lstStyle/>
          <a:p>
            <a:pPr marL="0" indent="0" algn="ctr">
              <a:buNone/>
            </a:pPr>
            <a:r>
              <a:rPr lang="en-US" sz="3200" b="1" dirty="0"/>
              <a:t>Telephone consultation line: </a:t>
            </a:r>
          </a:p>
          <a:p>
            <a:pPr marL="0" indent="0" algn="ctr">
              <a:buNone/>
            </a:pPr>
            <a:r>
              <a:rPr lang="en-US" sz="6600" dirty="0"/>
              <a:t>1-855-448-7737 </a:t>
            </a:r>
            <a:endParaRPr lang="en-US" sz="3200" dirty="0"/>
          </a:p>
          <a:p>
            <a:pPr marL="0" indent="0" algn="ctr">
              <a:buNone/>
            </a:pPr>
            <a:r>
              <a:rPr lang="en-US" sz="3200" dirty="0"/>
              <a:t>9 am to 8 pm ET Monday–Friday </a:t>
            </a:r>
          </a:p>
          <a:p>
            <a:pPr marL="0" indent="0" algn="ctr">
              <a:buNone/>
            </a:pPr>
            <a:endParaRPr lang="en-US" dirty="0">
              <a:hlinkClick r:id="rId3"/>
            </a:endParaRPr>
          </a:p>
          <a:p>
            <a:pPr marL="0" indent="0" algn="ctr">
              <a:buNone/>
            </a:pPr>
            <a:r>
              <a:rPr lang="en-US" dirty="0">
                <a:hlinkClick r:id="rId3"/>
              </a:rPr>
              <a:t>http://nccc.ucsf.edu/clinician-consultation/prep-pre-exposure-prophylaxis/</a:t>
            </a:r>
            <a:r>
              <a:rPr lang="en-US" dirty="0"/>
              <a:t>.</a:t>
            </a:r>
          </a:p>
          <a:p>
            <a:endParaRPr lang="en-US" dirty="0">
              <a:hlinkClick r:id="rId4"/>
            </a:endParaRPr>
          </a:p>
          <a:p>
            <a:pPr marL="0" indent="0">
              <a:buNone/>
            </a:pPr>
            <a:endParaRPr lang="en-US" dirty="0">
              <a:hlinkClick r:id="rId5"/>
            </a:endParaRPr>
          </a:p>
        </p:txBody>
      </p:sp>
    </p:spTree>
    <p:extLst>
      <p:ext uri="{BB962C8B-B14F-4D97-AF65-F5344CB8AC3E}">
        <p14:creationId xmlns:p14="http://schemas.microsoft.com/office/powerpoint/2010/main" val="309167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6A0B-27F5-4F0B-B178-0BC24046323D}"/>
              </a:ext>
            </a:extLst>
          </p:cNvPr>
          <p:cNvSpPr>
            <a:spLocks noGrp="1"/>
          </p:cNvSpPr>
          <p:nvPr>
            <p:ph type="title"/>
          </p:nvPr>
        </p:nvSpPr>
        <p:spPr/>
        <p:txBody>
          <a:bodyPr>
            <a:normAutofit/>
          </a:bodyPr>
          <a:lstStyle/>
          <a:p>
            <a:r>
              <a:rPr lang="en-US" sz="2800" dirty="0"/>
              <a:t>Pre-Exposure Prophylaxis (PrEP)</a:t>
            </a:r>
          </a:p>
        </p:txBody>
      </p:sp>
      <p:pic>
        <p:nvPicPr>
          <p:cNvPr id="4" name="Picture 3" descr="2 pills. 1 of the 2 pills cracked in half.">
            <a:extLst>
              <a:ext uri="{FF2B5EF4-FFF2-40B4-BE49-F238E27FC236}">
                <a16:creationId xmlns:a16="http://schemas.microsoft.com/office/drawing/2014/main" id="{DCBDE27F-FA33-4DF1-882F-FA22AB04CB17}"/>
              </a:ext>
              <a:ext uri="{C183D7F6-B498-43B3-948B-1728B52AA6E4}">
                <adec:decorative xmlns:adec="http://schemas.microsoft.com/office/drawing/2017/decorative" xmlns="" val="1"/>
              </a:ext>
            </a:extLst>
          </p:cNvPr>
          <p:cNvPicPr>
            <a:picLocks noChangeAspect="1"/>
          </p:cNvPicPr>
          <p:nvPr/>
        </p:nvPicPr>
        <p:blipFill>
          <a:blip r:embed="rId3" cstate="print"/>
          <a:stretch>
            <a:fillRect/>
          </a:stretch>
        </p:blipFill>
        <p:spPr>
          <a:xfrm>
            <a:off x="374698" y="1557867"/>
            <a:ext cx="2673302" cy="2755875"/>
          </a:xfrm>
          <a:prstGeom prst="rect">
            <a:avLst/>
          </a:prstGeom>
        </p:spPr>
      </p:pic>
      <p:sp>
        <p:nvSpPr>
          <p:cNvPr id="3" name="Content Placeholder 2">
            <a:extLst>
              <a:ext uri="{FF2B5EF4-FFF2-40B4-BE49-F238E27FC236}">
                <a16:creationId xmlns:a16="http://schemas.microsoft.com/office/drawing/2014/main" id="{6BD16FE7-406C-4DCD-B558-257FE1C6B546}"/>
              </a:ext>
            </a:extLst>
          </p:cNvPr>
          <p:cNvSpPr>
            <a:spLocks noGrp="1"/>
          </p:cNvSpPr>
          <p:nvPr>
            <p:ph idx="1"/>
          </p:nvPr>
        </p:nvSpPr>
        <p:spPr>
          <a:xfrm>
            <a:off x="3025727" y="1770818"/>
            <a:ext cx="5947664" cy="3029782"/>
          </a:xfrm>
        </p:spPr>
        <p:txBody>
          <a:bodyPr>
            <a:normAutofit/>
          </a:bodyPr>
          <a:lstStyle/>
          <a:p>
            <a:pPr marL="0" indent="0" algn="ctr">
              <a:spcBef>
                <a:spcPts val="225"/>
              </a:spcBef>
              <a:spcAft>
                <a:spcPts val="225"/>
              </a:spcAft>
              <a:buNone/>
            </a:pPr>
            <a:r>
              <a:rPr lang="en-US" sz="2800" dirty="0"/>
              <a:t>Pre-exposure prophylaxis (PrEP) </a:t>
            </a:r>
            <a:br>
              <a:rPr lang="en-US" sz="2800" dirty="0"/>
            </a:br>
            <a:r>
              <a:rPr lang="en-US" sz="2800" dirty="0"/>
              <a:t>is a once-a-day pill </a:t>
            </a:r>
            <a:br>
              <a:rPr lang="en-US" sz="2800" dirty="0"/>
            </a:br>
            <a:r>
              <a:rPr lang="en-US" sz="2800" dirty="0"/>
              <a:t>(brand name Truvada) demonstrated to reduce the risk of HIV infection </a:t>
            </a:r>
            <a:r>
              <a:rPr lang="en-US" sz="2800" b="1" dirty="0">
                <a:solidFill>
                  <a:schemeClr val="tx1"/>
                </a:solidFill>
              </a:rPr>
              <a:t>up to 92% </a:t>
            </a:r>
            <a:r>
              <a:rPr lang="en-US" sz="2800" dirty="0"/>
              <a:t>when taken as directed.</a:t>
            </a:r>
            <a:endParaRPr lang="en-US" sz="2800" baseline="30000" dirty="0"/>
          </a:p>
        </p:txBody>
      </p:sp>
      <p:sp>
        <p:nvSpPr>
          <p:cNvPr id="6" name="TextBox 5"/>
          <p:cNvSpPr txBox="1"/>
          <p:nvPr/>
        </p:nvSpPr>
        <p:spPr>
          <a:xfrm>
            <a:off x="5893356" y="5614240"/>
            <a:ext cx="310230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102B62"/>
                </a:solidFill>
                <a:effectLst/>
                <a:uLnTx/>
                <a:uFillTx/>
                <a:latin typeface="Arial"/>
                <a:ea typeface="+mn-ea"/>
                <a:cs typeface="+mn-cs"/>
              </a:rPr>
              <a:t>Source: Centers for Disease Control and Prevention (CDC). Preexposure Prophylaxis for the Prevention of HIV Infection in the United States - 2014: A Clinical Practice Guideline.</a:t>
            </a:r>
          </a:p>
        </p:txBody>
      </p:sp>
    </p:spTree>
    <p:extLst>
      <p:ext uri="{BB962C8B-B14F-4D97-AF65-F5344CB8AC3E}">
        <p14:creationId xmlns:p14="http://schemas.microsoft.com/office/powerpoint/2010/main" val="380252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994B62-389A-4C16-A3D5-9EB59C2383BE}"/>
              </a:ext>
            </a:extLst>
          </p:cNvPr>
          <p:cNvSpPr txBox="1">
            <a:spLocks noGrp="1"/>
          </p:cNvSpPr>
          <p:nvPr>
            <p:ph type="title"/>
          </p:nvPr>
        </p:nvSpPr>
        <p:spPr>
          <a:xfrm>
            <a:off x="457200" y="324035"/>
            <a:ext cx="8229600" cy="830997"/>
          </a:xfrm>
          <a:prstGeom prst="rect">
            <a:avLst/>
          </a:prstGeom>
          <a:noFill/>
        </p:spPr>
        <p:txBody>
          <a:bodyPr wrap="square" rtlCol="0">
            <a:spAutoFit/>
          </a:bodyPr>
          <a:lstStyle/>
          <a:p>
            <a:pPr algn="ctr"/>
            <a:r>
              <a:rPr lang="en-US" sz="2400" b="1" dirty="0">
                <a:solidFill>
                  <a:srgbClr val="102B62"/>
                </a:solidFill>
                <a:latin typeface="+mj-lt"/>
                <a:ea typeface="+mj-ea"/>
                <a:cs typeface="+mj-cs"/>
              </a:rPr>
              <a:t>CDC HIV Risk Reduction Tool </a:t>
            </a:r>
            <a:br>
              <a:rPr lang="en-US" sz="2400" b="1" dirty="0">
                <a:solidFill>
                  <a:srgbClr val="102B62"/>
                </a:solidFill>
                <a:latin typeface="+mj-lt"/>
                <a:ea typeface="+mj-ea"/>
                <a:cs typeface="+mj-cs"/>
              </a:rPr>
            </a:br>
            <a:r>
              <a:rPr lang="en-US" sz="2400" dirty="0">
                <a:hlinkClick r:id="rId3"/>
              </a:rPr>
              <a:t>https://www.cdc.gov/hivrisk/</a:t>
            </a:r>
            <a:r>
              <a:rPr lang="en-US" sz="2400" dirty="0"/>
              <a:t> </a:t>
            </a:r>
          </a:p>
        </p:txBody>
      </p:sp>
      <p:pic>
        <p:nvPicPr>
          <p:cNvPr id="2050" name="Picture 2" descr="Screenshot of CDC HIV Risk Reduction Tool. What do you want to do?&#10;Locate a particular topic... This tool contains messages divided into five questions. Click one of the topic areas to see the messages. &#10; - What is HIV?&#10; - How do I know if I have HIV?&#10; - Can I get or transmit HIV from...?&#10; - What can increase HIV risk?&#10; - What can decrease HIV risk?&#10; - How Can I Prevent Getting or Transmitting HIV?">
            <a:hlinkClick r:id="rId4"/>
          </p:cNvPr>
          <p:cNvPicPr>
            <a:picLocks noChangeAspect="1" noChangeArrowheads="1"/>
          </p:cNvPicPr>
          <p:nvPr/>
        </p:nvPicPr>
        <p:blipFill>
          <a:blip r:embed="rId5" cstate="print"/>
          <a:srcRect/>
          <a:stretch>
            <a:fillRect/>
          </a:stretch>
        </p:blipFill>
        <p:spPr bwMode="auto">
          <a:xfrm>
            <a:off x="738188" y="1143000"/>
            <a:ext cx="7667625" cy="5367338"/>
          </a:xfrm>
          <a:prstGeom prst="rect">
            <a:avLst/>
          </a:prstGeom>
          <a:noFill/>
          <a:ln w="9525">
            <a:noFill/>
            <a:miter lim="800000"/>
            <a:headEnd/>
            <a:tailEnd/>
          </a:ln>
        </p:spPr>
      </p:pic>
    </p:spTree>
    <p:extLst>
      <p:ext uri="{BB962C8B-B14F-4D97-AF65-F5344CB8AC3E}">
        <p14:creationId xmlns:p14="http://schemas.microsoft.com/office/powerpoint/2010/main" val="1624599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168"/>
            <a:ext cx="8229600" cy="1143000"/>
          </a:xfrm>
        </p:spPr>
        <p:txBody>
          <a:bodyPr>
            <a:normAutofit fontScale="90000"/>
          </a:bodyPr>
          <a:lstStyle/>
          <a:p>
            <a:r>
              <a:rPr lang="en-US" sz="2700" b="1" dirty="0" err="1">
                <a:solidFill>
                  <a:srgbClr val="102B62"/>
                </a:solidFill>
              </a:rPr>
              <a:t>PrEP</a:t>
            </a:r>
            <a:r>
              <a:rPr lang="en-US" sz="2700" b="1" dirty="0">
                <a:solidFill>
                  <a:srgbClr val="102B62"/>
                </a:solidFill>
              </a:rPr>
              <a:t> Implementation Tools</a:t>
            </a:r>
            <a:r>
              <a:rPr lang="en-US" sz="2000" dirty="0">
                <a:hlinkClick r:id="rId3"/>
              </a:rPr>
              <a:t/>
            </a:r>
            <a:br>
              <a:rPr lang="en-US" sz="2000" dirty="0">
                <a:hlinkClick r:id="rId3"/>
              </a:rPr>
            </a:br>
            <a:r>
              <a:rPr lang="en-US" sz="2000" dirty="0">
                <a:hlinkClick r:id="rId3"/>
              </a:rPr>
              <a:t>https://www.prepwatch.org/users-guide-prep-tools-use</a:t>
            </a:r>
            <a:r>
              <a:rPr lang="en-US" sz="2000" dirty="0"/>
              <a:t>/</a:t>
            </a:r>
            <a:r>
              <a:rPr lang="en-US" dirty="0"/>
              <a:t/>
            </a:r>
            <a:br>
              <a:rPr lang="en-US" dirty="0"/>
            </a:br>
            <a:endParaRPr lang="en-US" dirty="0"/>
          </a:p>
        </p:txBody>
      </p:sp>
      <p:pic>
        <p:nvPicPr>
          <p:cNvPr id="1026" name="Picture 2" descr="A User's Guide to PrEP Tools. &#10;By: AVAC's Product Introduction Team (Emily Donaldson. Laura Fitch, Jessica Rodrigues). Since PrEP was first rolled out around the world following FDA approval in 2012, a variety of tools have been developed by many organizations working on HIV prevention. These tools assist policy makers, implementers, providers and others to provide access and support uptake and the continued user of PrEP by those in need. You may wonder which tools are best suited for the work you are doing. AVAC outlines below the different tools, who they are for, and when to use them. &#10;&#10;You're rolling out PrEP in your country, what do you do? &#10;Materials: Options Plan 4 PrEP Toolkit.&#10;What is it?: The Plan 4 PrEP toolkit supports planning at the national. Who is it for?: Implementers, Policy makers, Technical working. When to use it?: To guide implementers through the planning process:">
            <a:hlinkClick r:id="rId3"/>
          </p:cNvPr>
          <p:cNvPicPr>
            <a:picLocks noChangeAspect="1" noChangeArrowheads="1"/>
          </p:cNvPicPr>
          <p:nvPr/>
        </p:nvPicPr>
        <p:blipFill>
          <a:blip r:embed="rId4" cstate="print"/>
          <a:srcRect/>
          <a:stretch>
            <a:fillRect/>
          </a:stretch>
        </p:blipFill>
        <p:spPr bwMode="auto">
          <a:xfrm>
            <a:off x="457200" y="1453733"/>
            <a:ext cx="8746548" cy="4800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7CCAFA-8838-4612-84F4-49D88BBF4C20}"/>
              </a:ext>
            </a:extLst>
          </p:cNvPr>
          <p:cNvSpPr txBox="1">
            <a:spLocks noGrp="1"/>
          </p:cNvSpPr>
          <p:nvPr>
            <p:ph type="title"/>
          </p:nvPr>
        </p:nvSpPr>
        <p:spPr>
          <a:xfrm>
            <a:off x="304800" y="0"/>
            <a:ext cx="8229600" cy="800219"/>
          </a:xfrm>
          <a:prstGeom prst="rect">
            <a:avLst/>
          </a:prstGeom>
          <a:noFill/>
        </p:spPr>
        <p:txBody>
          <a:bodyPr wrap="square" rtlCol="0">
            <a:spAutoFit/>
          </a:bodyPr>
          <a:lstStyle/>
          <a:p>
            <a:pPr algn="ctr"/>
            <a:r>
              <a:rPr lang="en-US" sz="2800" b="1" dirty="0">
                <a:solidFill>
                  <a:srgbClr val="102B62"/>
                </a:solidFill>
                <a:latin typeface="+mj-lt"/>
                <a:ea typeface="+mj-ea"/>
                <a:cs typeface="+mj-cs"/>
              </a:rPr>
              <a:t>HIVE Clinical and Training Resources </a:t>
            </a:r>
          </a:p>
          <a:p>
            <a:pPr algn="ctr"/>
            <a:r>
              <a:rPr lang="en-US" sz="1800" dirty="0"/>
              <a:t>https://hiveonline.org/old-prep4women/</a:t>
            </a:r>
          </a:p>
        </p:txBody>
      </p:sp>
      <p:pic>
        <p:nvPicPr>
          <p:cNvPr id="5122" name="Picture 2" descr="Screenshot: Clinical and Training Resources">
            <a:hlinkClick r:id="rId3"/>
          </p:cNvPr>
          <p:cNvPicPr>
            <a:picLocks noChangeAspect="1" noChangeArrowheads="1"/>
          </p:cNvPicPr>
          <p:nvPr/>
        </p:nvPicPr>
        <p:blipFill>
          <a:blip r:embed="rId4" cstate="print"/>
          <a:srcRect/>
          <a:stretch>
            <a:fillRect/>
          </a:stretch>
        </p:blipFill>
        <p:spPr bwMode="auto">
          <a:xfrm>
            <a:off x="0" y="762000"/>
            <a:ext cx="9196175" cy="58340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Videos</a:t>
            </a:r>
          </a:p>
        </p:txBody>
      </p:sp>
      <p:sp>
        <p:nvSpPr>
          <p:cNvPr id="4" name="Content Placeholder 3"/>
          <p:cNvSpPr>
            <a:spLocks noGrp="1"/>
          </p:cNvSpPr>
          <p:nvPr>
            <p:ph idx="1"/>
          </p:nvPr>
        </p:nvSpPr>
        <p:spPr/>
        <p:txBody>
          <a:bodyPr/>
          <a:lstStyle/>
          <a:p>
            <a:pPr marL="0" indent="0">
              <a:buNone/>
            </a:pPr>
            <a:r>
              <a:rPr lang="en-US" dirty="0"/>
              <a:t> </a:t>
            </a:r>
          </a:p>
          <a:p>
            <a:pPr lvl="0"/>
            <a:r>
              <a:rPr lang="en-US" u="sng" dirty="0" err="1">
                <a:hlinkClick r:id="rId3"/>
              </a:rPr>
              <a:t>PrEP</a:t>
            </a:r>
            <a:r>
              <a:rPr lang="en-US" u="sng" dirty="0">
                <a:hlinkClick r:id="rId3"/>
              </a:rPr>
              <a:t>: HIV Prevention That Promotes Care – Bridging The Gap</a:t>
            </a:r>
            <a:r>
              <a:rPr lang="en-US" dirty="0"/>
              <a:t>  (http://immersive.thebodypro.com/LBLN/hiv-prep/?ap=tbptd)</a:t>
            </a:r>
          </a:p>
          <a:p>
            <a:pPr lvl="0"/>
            <a:r>
              <a:rPr lang="en-US" u="sng" dirty="0">
                <a:hlinkClick r:id="rId4"/>
              </a:rPr>
              <a:t>Powered by </a:t>
            </a:r>
            <a:r>
              <a:rPr lang="en-US" u="sng" dirty="0" err="1">
                <a:hlinkClick r:id="rId4"/>
              </a:rPr>
              <a:t>PrEP</a:t>
            </a:r>
            <a:r>
              <a:rPr lang="en-US" u="sng" dirty="0">
                <a:hlinkClick r:id="rId4"/>
              </a:rPr>
              <a:t>: Keith - Virginia Greater Than AIDS</a:t>
            </a:r>
            <a:r>
              <a:rPr lang="en-US" dirty="0"/>
              <a:t> (https://youtu.be/gnvAuNlLMEo)</a:t>
            </a:r>
          </a:p>
          <a:p>
            <a:pPr lvl="0"/>
            <a:r>
              <a:rPr lang="en-US" u="sng" dirty="0">
                <a:hlinkClick r:id="rId5"/>
              </a:rPr>
              <a:t>Gender Affirming Hormone Therapy</a:t>
            </a:r>
            <a:r>
              <a:rPr lang="en-US" dirty="0"/>
              <a:t>  </a:t>
            </a:r>
            <a:r>
              <a:rPr lang="en-US" dirty="0"/>
              <a:t/>
            </a:r>
            <a:br>
              <a:rPr lang="en-US" dirty="0"/>
            </a:br>
            <a:r>
              <a:rPr lang="en-US" dirty="0" smtClean="0"/>
              <a:t>(</a:t>
            </a:r>
            <a:r>
              <a:rPr lang="en-US" dirty="0"/>
              <a:t>https://www.plannedparenthood.org/planned-parenthood-massachusetts/campaigns/gender-affirming-hormone-therapy)</a:t>
            </a:r>
          </a:p>
          <a:p>
            <a:pPr lvl="0"/>
            <a:r>
              <a:rPr lang="en-US" u="sng" dirty="0" err="1">
                <a:hlinkClick r:id="rId6"/>
              </a:rPr>
              <a:t>PrEP</a:t>
            </a:r>
            <a:r>
              <a:rPr lang="en-US" u="sng" dirty="0">
                <a:hlinkClick r:id="rId6"/>
              </a:rPr>
              <a:t>: I Choose Protection, I Choose Control, I Choose My Future. No Apologies.</a:t>
            </a:r>
            <a:r>
              <a:rPr lang="en-US" dirty="0"/>
              <a:t>  </a:t>
            </a:r>
            <a:r>
              <a:rPr lang="en-US" dirty="0" smtClean="0"/>
              <a:t>(https</a:t>
            </a:r>
            <a:r>
              <a:rPr lang="en-US" dirty="0"/>
              <a:t>://</a:t>
            </a:r>
            <a:r>
              <a:rPr lang="en-US" dirty="0" smtClean="0"/>
              <a:t>youtu.be/hYJhMm57oHk)</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0FA460D-44F1-4149-9046-BECE2D937214}"/>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lgn="l" defTabSz="914378" rtl="0" eaLnBrk="1" latinLnBrk="0" hangingPunct="1">
              <a:spcBef>
                <a:spcPct val="0"/>
              </a:spcBef>
              <a:buNone/>
              <a:defRPr sz="2100" b="1" kern="1200" baseline="0">
                <a:solidFill>
                  <a:srgbClr val="102B62"/>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02B62"/>
                </a:solidFill>
                <a:effectLst/>
                <a:uLnTx/>
                <a:uFillTx/>
                <a:latin typeface="Arial"/>
                <a:ea typeface="+mj-ea"/>
                <a:cs typeface="+mj-cs"/>
              </a:rPr>
              <a:t>YouTube Videos for </a:t>
            </a:r>
            <a:r>
              <a:rPr kumimoji="0" lang="en-US" sz="2400" b="1" i="0" u="none" strike="noStrike" kern="1200" cap="none" spc="0" normalizeH="0" baseline="0" noProof="0" dirty="0" err="1">
                <a:ln>
                  <a:noFill/>
                </a:ln>
                <a:solidFill>
                  <a:srgbClr val="102B62"/>
                </a:solidFill>
                <a:effectLst/>
                <a:uLnTx/>
                <a:uFillTx/>
                <a:latin typeface="Arial"/>
                <a:ea typeface="+mj-ea"/>
                <a:cs typeface="+mj-cs"/>
              </a:rPr>
              <a:t>PrEP</a:t>
            </a:r>
            <a:r>
              <a:rPr kumimoji="0" lang="en-US" sz="2400" b="1" i="0" u="none" strike="noStrike" kern="1200" cap="none" spc="0" normalizeH="0" baseline="0" noProof="0" dirty="0">
                <a:ln>
                  <a:noFill/>
                </a:ln>
                <a:solidFill>
                  <a:srgbClr val="102B62"/>
                </a:solidFill>
                <a:effectLst/>
                <a:uLnTx/>
                <a:uFillTx/>
                <a:latin typeface="Arial"/>
                <a:ea typeface="+mj-ea"/>
                <a:cs typeface="+mj-cs"/>
              </a:rPr>
              <a:t> Awareness</a:t>
            </a:r>
          </a:p>
        </p:txBody>
      </p:sp>
      <p:pic>
        <p:nvPicPr>
          <p:cNvPr id="2051" name="Picture 3" descr="Screenshot: YouTube video&#10;PrEP: I choose Protection, I Choose Control, I Choose My Future. No Apologies. ">
            <a:hlinkClick r:id="rId3"/>
          </p:cNvPr>
          <p:cNvPicPr>
            <a:picLocks noChangeAspect="1" noChangeArrowheads="1"/>
          </p:cNvPicPr>
          <p:nvPr/>
        </p:nvPicPr>
        <p:blipFill>
          <a:blip r:embed="rId4" cstate="print"/>
          <a:srcRect/>
          <a:stretch>
            <a:fillRect/>
          </a:stretch>
        </p:blipFill>
        <p:spPr bwMode="auto">
          <a:xfrm>
            <a:off x="523875" y="1143000"/>
            <a:ext cx="8096250" cy="5248275"/>
          </a:xfrm>
          <a:prstGeom prst="rect">
            <a:avLst/>
          </a:prstGeom>
          <a:noFill/>
          <a:ln w="9525">
            <a:noFill/>
            <a:miter lim="800000"/>
            <a:headEnd/>
            <a:tailEnd/>
          </a:ln>
        </p:spPr>
      </p:pic>
      <p:sp>
        <p:nvSpPr>
          <p:cNvPr id="3" name="TextBox 2"/>
          <p:cNvSpPr txBox="1"/>
          <p:nvPr/>
        </p:nvSpPr>
        <p:spPr>
          <a:xfrm>
            <a:off x="3200400" y="6248400"/>
            <a:ext cx="5257800" cy="800219"/>
          </a:xfrm>
          <a:prstGeom prst="rect">
            <a:avLst/>
          </a:prstGeom>
          <a:noFill/>
        </p:spPr>
        <p:txBody>
          <a:bodyPr wrap="square" rtlCol="0">
            <a:spAutoFit/>
          </a:bodyPr>
          <a:lstStyle/>
          <a:p>
            <a:r>
              <a:rPr lang="en-US" sz="2800" dirty="0">
                <a:hlinkClick r:id="rId3"/>
              </a:rPr>
              <a:t>https://youtu.be/hYJhMm57oHk</a:t>
            </a:r>
            <a:endParaRPr lang="en-US" sz="2800"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reenshot of video index. "/>
          <p:cNvPicPr>
            <a:picLocks noGrp="1" noChangeAspect="1" noChangeArrowheads="1"/>
          </p:cNvPicPr>
          <p:nvPr>
            <p:ph idx="1"/>
          </p:nvPr>
        </p:nvPicPr>
        <p:blipFill>
          <a:blip r:embed="rId3" cstate="print"/>
          <a:srcRect/>
          <a:stretch>
            <a:fillRect/>
          </a:stretch>
        </p:blipFill>
        <p:spPr bwMode="auto">
          <a:xfrm>
            <a:off x="457200" y="2028057"/>
            <a:ext cx="8229600" cy="4372743"/>
          </a:xfrm>
          <a:prstGeom prst="rect">
            <a:avLst/>
          </a:prstGeom>
          <a:noFill/>
          <a:ln w="9525">
            <a:noFill/>
            <a:miter lim="800000"/>
            <a:headEnd/>
            <a:tailEnd/>
          </a:ln>
        </p:spPr>
      </p:pic>
      <p:sp>
        <p:nvSpPr>
          <p:cNvPr id="3" name="Title 2"/>
          <p:cNvSpPr>
            <a:spLocks noGrp="1"/>
          </p:cNvSpPr>
          <p:nvPr>
            <p:ph type="title"/>
          </p:nvPr>
        </p:nvSpPr>
        <p:spPr>
          <a:xfrm>
            <a:off x="457200" y="457200"/>
            <a:ext cx="8229600" cy="1143000"/>
          </a:xfrm>
        </p:spPr>
        <p:txBody>
          <a:bodyPr>
            <a:normAutofit fontScale="90000"/>
          </a:bodyPr>
          <a:lstStyle/>
          <a:p>
            <a:pPr lvl="0" algn="l"/>
            <a:r>
              <a:rPr lang="en-US" sz="4800" b="1" dirty="0">
                <a:solidFill>
                  <a:srgbClr val="102B62"/>
                </a:solidFill>
                <a:latin typeface="Arial"/>
              </a:rPr>
              <a:t>Videos on HIV Awareness</a:t>
            </a:r>
            <a:br>
              <a:rPr lang="en-US" sz="4800" b="1" dirty="0">
                <a:solidFill>
                  <a:srgbClr val="102B62"/>
                </a:solidFill>
                <a:latin typeface="Arial"/>
              </a:rPr>
            </a:br>
            <a:r>
              <a:rPr lang="en-US" sz="3100" dirty="0">
                <a:hlinkClick r:id="rId4"/>
              </a:rPr>
              <a:t>https://www.greaterthan.org/stories-empowered-women-and-hiv</a:t>
            </a:r>
            <a:r>
              <a:rPr lang="en-US" sz="3100" dirty="0" smtClean="0">
                <a:hlinkClick r:id="rId4"/>
              </a:rPr>
              <a: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defTabSz="914378"/>
            <a:r>
              <a:rPr lang="en-US" sz="2100" b="1" dirty="0">
                <a:solidFill>
                  <a:srgbClr val="102B62"/>
                </a:solidFill>
                <a:latin typeface="Arial"/>
              </a:rPr>
              <a:t>Educational videos on PrEP can be used for community education. You can download copies for your waiting room or easily embed them in web pages</a:t>
            </a:r>
          </a:p>
        </p:txBody>
      </p:sp>
      <p:pic>
        <p:nvPicPr>
          <p:cNvPr id="4" name="Content Placeholder 3" descr="Screenshot of video index">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0600" y="1600200"/>
            <a:ext cx="7162800" cy="452596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102B62"/>
                </a:solidFill>
                <a:latin typeface="Arial"/>
              </a:rPr>
              <a:t>Making </a:t>
            </a:r>
            <a:r>
              <a:rPr lang="en-US" sz="2400" b="1" dirty="0" err="1">
                <a:solidFill>
                  <a:srgbClr val="102B62"/>
                </a:solidFill>
                <a:latin typeface="Arial"/>
              </a:rPr>
              <a:t>PrEP</a:t>
            </a:r>
            <a:r>
              <a:rPr lang="en-US" sz="2400" b="1" dirty="0">
                <a:solidFill>
                  <a:srgbClr val="102B62"/>
                </a:solidFill>
                <a:latin typeface="Arial"/>
              </a:rPr>
              <a:t> Accessible</a:t>
            </a:r>
          </a:p>
        </p:txBody>
      </p:sp>
      <p:pic>
        <p:nvPicPr>
          <p:cNvPr id="5" name="Picture 4" descr="Screenshot of PrEP Pre-Exposure Prophylaxis video"/>
          <p:cNvPicPr>
            <a:picLocks noChangeAspect="1"/>
          </p:cNvPicPr>
          <p:nvPr/>
        </p:nvPicPr>
        <p:blipFill>
          <a:blip r:embed="rId3" cstate="print"/>
          <a:stretch>
            <a:fillRect/>
          </a:stretch>
        </p:blipFill>
        <p:spPr>
          <a:xfrm>
            <a:off x="647908" y="1405606"/>
            <a:ext cx="8038892" cy="4469901"/>
          </a:xfrm>
          <a:prstGeom prst="rect">
            <a:avLst/>
          </a:prstGeom>
        </p:spPr>
      </p:pic>
      <p:sp>
        <p:nvSpPr>
          <p:cNvPr id="4" name="TextBox 3"/>
          <p:cNvSpPr txBox="1"/>
          <p:nvPr/>
        </p:nvSpPr>
        <p:spPr>
          <a:xfrm>
            <a:off x="681380" y="6096000"/>
            <a:ext cx="4652620" cy="369332"/>
          </a:xfrm>
          <a:prstGeom prst="rect">
            <a:avLst/>
          </a:prstGeom>
          <a:noFill/>
        </p:spPr>
        <p:txBody>
          <a:bodyPr wrap="none" rtlCol="0">
            <a:spAutoFit/>
          </a:bodyPr>
          <a:lstStyle/>
          <a:p>
            <a:r>
              <a:rPr lang="en-US" dirty="0"/>
              <a:t>Project Inform / HIVE, accessed 9/28/2018</a:t>
            </a:r>
          </a:p>
        </p:txBody>
      </p:sp>
      <p:sp>
        <p:nvSpPr>
          <p:cNvPr id="3" name="Content Placeholder 2"/>
          <p:cNvSpPr>
            <a:spLocks noGrp="1"/>
          </p:cNvSpPr>
          <p:nvPr>
            <p:ph idx="1"/>
          </p:nvPr>
        </p:nvSpPr>
        <p:spPr>
          <a:xfrm>
            <a:off x="685800" y="5943600"/>
            <a:ext cx="4986680" cy="783824"/>
          </a:xfrm>
        </p:spPr>
        <p:txBody>
          <a:bodyPr>
            <a:normAutofit/>
          </a:bodyPr>
          <a:lstStyle/>
          <a:p>
            <a:pPr marL="0" indent="0">
              <a:buNone/>
            </a:pPr>
            <a:endParaRPr lang="en-US" sz="2000" dirty="0"/>
          </a:p>
          <a:p>
            <a:pPr marL="0" indent="0">
              <a:buNone/>
            </a:pPr>
            <a:r>
              <a:rPr lang="en-US" sz="2000" b="1" dirty="0">
                <a:hlinkClick r:id="rId4"/>
              </a:rPr>
              <a:t>https</a:t>
            </a:r>
            <a:r>
              <a:rPr lang="en-US" sz="2000" b="1" u="sng" dirty="0">
                <a:hlinkClick r:id="rId4"/>
              </a:rPr>
              <a:t>://</a:t>
            </a:r>
            <a:r>
              <a:rPr lang="en-US" sz="2000" b="1" dirty="0">
                <a:hlinkClick r:id="rId4"/>
              </a:rPr>
              <a:t>vimeo.com/186448201</a:t>
            </a:r>
            <a:r>
              <a:rPr lang="en-US" sz="2000" b="1" dirty="0"/>
              <a:t> </a:t>
            </a:r>
            <a:endParaRPr lang="en-US" sz="2000" dirty="0"/>
          </a:p>
        </p:txBody>
      </p:sp>
      <p:pic>
        <p:nvPicPr>
          <p:cNvPr id="7" name="Picture 2" descr="Department of Public Health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137" y="6219923"/>
            <a:ext cx="2971800" cy="49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45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C9E4-FA54-4B71-BAE2-519150572C57}"/>
              </a:ext>
            </a:extLst>
          </p:cNvPr>
          <p:cNvSpPr>
            <a:spLocks noGrp="1"/>
          </p:cNvSpPr>
          <p:nvPr>
            <p:ph type="title"/>
          </p:nvPr>
        </p:nvSpPr>
        <p:spPr>
          <a:xfrm>
            <a:off x="394855" y="2258290"/>
            <a:ext cx="8229600" cy="1170709"/>
          </a:xfrm>
        </p:spPr>
        <p:txBody>
          <a:bodyPr>
            <a:normAutofit/>
          </a:bodyPr>
          <a:lstStyle/>
          <a:p>
            <a:pPr algn="ctr"/>
            <a:r>
              <a:rPr lang="en-US" dirty="0"/>
              <a:t>THANK YOU!</a:t>
            </a:r>
            <a:br>
              <a:rPr lang="en-US" dirty="0"/>
            </a:br>
            <a:r>
              <a:rPr lang="en-US" dirty="0"/>
              <a:t/>
            </a:r>
            <a:br>
              <a:rPr lang="en-US" dirty="0"/>
            </a:br>
            <a:r>
              <a:rPr lang="en-US" dirty="0"/>
              <a:t>QUESTIONS?</a:t>
            </a:r>
          </a:p>
        </p:txBody>
      </p:sp>
    </p:spTree>
    <p:extLst>
      <p:ext uri="{BB962C8B-B14F-4D97-AF65-F5344CB8AC3E}">
        <p14:creationId xmlns:p14="http://schemas.microsoft.com/office/powerpoint/2010/main" val="107259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7800"/>
            <a:ext cx="8424213" cy="1143000"/>
          </a:xfrm>
        </p:spPr>
        <p:txBody>
          <a:bodyPr>
            <a:normAutofit/>
          </a:bodyPr>
          <a:lstStyle/>
          <a:p>
            <a:r>
              <a:rPr lang="en-US" sz="2200" dirty="0"/>
              <a:t>New Family Planning-Specific </a:t>
            </a:r>
            <a:r>
              <a:rPr lang="en-US" sz="2200" dirty="0" err="1"/>
              <a:t>PrEP</a:t>
            </a:r>
            <a:r>
              <a:rPr lang="en-US" sz="2200" dirty="0"/>
              <a:t> Resources from OPA</a:t>
            </a:r>
          </a:p>
        </p:txBody>
      </p:sp>
      <p:pic>
        <p:nvPicPr>
          <p:cNvPr id="5" name="Picture 4" descr="Screenshot of the Decision-Making Guide for the Provision of PrEP Servi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81723"/>
            <a:ext cx="3385732" cy="4046463"/>
          </a:xfrm>
          <a:prstGeom prst="rect">
            <a:avLst/>
          </a:prstGeom>
          <a:ln>
            <a:solidFill>
              <a:schemeClr val="bg2">
                <a:lumMod val="25000"/>
              </a:schemeClr>
            </a:solidFill>
          </a:ln>
        </p:spPr>
      </p:pic>
      <p:sp>
        <p:nvSpPr>
          <p:cNvPr id="3" name="TextBox 2">
            <a:extLst>
              <a:ext uri="{FF2B5EF4-FFF2-40B4-BE49-F238E27FC236}">
                <a16:creationId xmlns:a16="http://schemas.microsoft.com/office/drawing/2014/main" id="{6327A42E-B036-43B8-96E5-C99933CD0436}"/>
              </a:ext>
            </a:extLst>
          </p:cNvPr>
          <p:cNvSpPr txBox="1"/>
          <p:nvPr/>
        </p:nvSpPr>
        <p:spPr>
          <a:xfrm>
            <a:off x="650631" y="5345444"/>
            <a:ext cx="4343400" cy="461665"/>
          </a:xfrm>
          <a:prstGeom prst="rect">
            <a:avLst/>
          </a:prstGeom>
          <a:noFill/>
        </p:spPr>
        <p:txBody>
          <a:bodyPr wrap="square" rtlCol="0">
            <a:spAutoFit/>
          </a:bodyPr>
          <a:lstStyle/>
          <a:p>
            <a:r>
              <a:rPr lang="en-US" sz="1200" dirty="0">
                <a:hlinkClick r:id="rId4"/>
              </a:rPr>
              <a:t>https://www.hhs.gov/opa/sites/default/files/OPA-PrEP-Decision-Guide.pdf</a:t>
            </a:r>
            <a:endParaRPr lang="en-US" sz="1200" dirty="0"/>
          </a:p>
        </p:txBody>
      </p:sp>
      <p:graphicFrame>
        <p:nvGraphicFramePr>
          <p:cNvPr id="7" name="Content Placeholder 3" descr="Webinar Topic: National Kick-Off Webinar: PrEP for HIV Prevention in Family Planning Settings*. Date: April 4, 2019 3 pm EST.&#10;Webinar Topic: #1: Prescribing PrEP in Family Planning Sites*. Date: May 20, 2019 12 pm EST. Webinar Topic: #2: Financing PrEP Services in Family Planning Sites*. Date: June 6, 2019 3 pm EST. Webinar Topic: #3: Innovative Models for PrEP Services in Family Planning Sites. Date: July 24, 2019 3 pm EST. Webinar Topic: #4: Ready to Offer PrEP? Implementing PrEP Services in Family  Planning Sites. Date: August 2019 (TBD)">
            <a:extLst>
              <a:ext uri="{FF2B5EF4-FFF2-40B4-BE49-F238E27FC236}">
                <a16:creationId xmlns:a16="http://schemas.microsoft.com/office/drawing/2014/main" id="{0B26F06B-87B9-439C-B8E1-DCA6C26EDD3E}"/>
              </a:ext>
            </a:extLst>
          </p:cNvPr>
          <p:cNvGraphicFramePr>
            <a:graphicFrameLocks noGrp="1"/>
          </p:cNvGraphicFramePr>
          <p:nvPr>
            <p:ph idx="1"/>
            <p:extLst>
              <p:ext uri="{D42A27DB-BD31-4B8C-83A1-F6EECF244321}">
                <p14:modId xmlns:p14="http://schemas.microsoft.com/office/powerpoint/2010/main" val="4102396683"/>
              </p:ext>
            </p:extLst>
          </p:nvPr>
        </p:nvGraphicFramePr>
        <p:xfrm>
          <a:off x="4876800" y="1281723"/>
          <a:ext cx="3581400" cy="3524740"/>
        </p:xfrm>
        <a:graphic>
          <a:graphicData uri="http://schemas.openxmlformats.org/drawingml/2006/table">
            <a:tbl>
              <a:tblPr firstRow="1" bandRow="1">
                <a:tableStyleId>{0E3FDE45-AF77-4B5C-9715-49D594BDF05E}</a:tableStyleId>
              </a:tblPr>
              <a:tblGrid>
                <a:gridCol w="3581400">
                  <a:extLst>
                    <a:ext uri="{9D8B030D-6E8A-4147-A177-3AD203B41FA5}">
                      <a16:colId xmlns:a16="http://schemas.microsoft.com/office/drawing/2014/main" val="20000"/>
                    </a:ext>
                  </a:extLst>
                </a:gridCol>
              </a:tblGrid>
              <a:tr h="559666">
                <a:tc>
                  <a:txBody>
                    <a:bodyPr/>
                    <a:lstStyle/>
                    <a:p>
                      <a:r>
                        <a:rPr lang="en-US" sz="1600" dirty="0">
                          <a:cs typeface="Arial"/>
                        </a:rPr>
                        <a:t>OPA </a:t>
                      </a:r>
                      <a:r>
                        <a:rPr lang="en-US" sz="1600" dirty="0" err="1">
                          <a:cs typeface="Arial"/>
                        </a:rPr>
                        <a:t>PrEP</a:t>
                      </a:r>
                      <a:r>
                        <a:rPr lang="en-US" sz="1600" dirty="0">
                          <a:cs typeface="Arial"/>
                        </a:rPr>
                        <a:t> Training Webinar Series</a:t>
                      </a:r>
                      <a:endParaRPr lang="en-US" sz="1600" dirty="0"/>
                    </a:p>
                  </a:txBody>
                  <a:tcPr marL="68580" marR="68580" marT="34290" marB="34290"/>
                </a:tc>
                <a:extLst>
                  <a:ext uri="{0D108BD9-81ED-4DB2-BD59-A6C34878D82A}">
                    <a16:rowId xmlns:a16="http://schemas.microsoft.com/office/drawing/2014/main" val="10000"/>
                  </a:ext>
                </a:extLst>
              </a:tr>
              <a:tr h="839549">
                <a:tc>
                  <a:txBody>
                    <a:bodyPr/>
                    <a:lstStyle/>
                    <a:p>
                      <a:r>
                        <a:rPr lang="en-US" sz="1600" dirty="0"/>
                        <a:t>National</a:t>
                      </a:r>
                      <a:r>
                        <a:rPr lang="en-US" sz="1600" baseline="0" dirty="0"/>
                        <a:t> Kick-Off Webinar: PrEP for HIV Prevention in Family Planning Settings</a:t>
                      </a:r>
                      <a:endParaRPr lang="en-US" sz="1600" dirty="0"/>
                    </a:p>
                  </a:txBody>
                  <a:tcPr marL="68580" marR="68580" marT="34290" marB="34290"/>
                </a:tc>
                <a:extLst>
                  <a:ext uri="{0D108BD9-81ED-4DB2-BD59-A6C34878D82A}">
                    <a16:rowId xmlns:a16="http://schemas.microsoft.com/office/drawing/2014/main" val="10005"/>
                  </a:ext>
                </a:extLst>
              </a:tr>
              <a:tr h="659646">
                <a:tc>
                  <a:txBody>
                    <a:bodyPr/>
                    <a:lstStyle/>
                    <a:p>
                      <a:r>
                        <a:rPr lang="en-US" sz="1600" dirty="0"/>
                        <a:t>Prescribing PrEP in Family Planning Sites</a:t>
                      </a:r>
                    </a:p>
                  </a:txBody>
                  <a:tcPr marL="68580" marR="68580" marT="34290" marB="34290"/>
                </a:tc>
                <a:extLst>
                  <a:ext uri="{0D108BD9-81ED-4DB2-BD59-A6C34878D82A}">
                    <a16:rowId xmlns:a16="http://schemas.microsoft.com/office/drawing/2014/main" val="10001"/>
                  </a:ext>
                </a:extLst>
              </a:tr>
              <a:tr h="626330">
                <a:tc>
                  <a:txBody>
                    <a:bodyPr/>
                    <a:lstStyle/>
                    <a:p>
                      <a:r>
                        <a:rPr lang="en-US" sz="1600" dirty="0"/>
                        <a:t>Financing PrEP Services in Family Planning Sites</a:t>
                      </a:r>
                    </a:p>
                  </a:txBody>
                  <a:tcPr marL="68580" marR="68580" marT="34290" marB="34290"/>
                </a:tc>
                <a:extLst>
                  <a:ext uri="{0D108BD9-81ED-4DB2-BD59-A6C34878D82A}">
                    <a16:rowId xmlns:a16="http://schemas.microsoft.com/office/drawing/2014/main" val="10002"/>
                  </a:ext>
                </a:extLst>
              </a:tr>
              <a:tr h="839549">
                <a:tc>
                  <a:txBody>
                    <a:bodyPr/>
                    <a:lstStyle/>
                    <a:p>
                      <a:r>
                        <a:rPr lang="en-US" sz="1600" dirty="0"/>
                        <a:t>Innovative Models for PrEP Services in Family Planning Sites</a:t>
                      </a:r>
                      <a:br>
                        <a:rPr lang="en-US" sz="1600" dirty="0"/>
                      </a:br>
                      <a:endParaRPr lang="en-US" sz="1600" dirty="0"/>
                    </a:p>
                  </a:txBody>
                  <a:tcPr marL="68580" marR="68580" marT="34290" marB="34290"/>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40D050E5-6D14-43D8-91A0-92143FCA2E3B}"/>
              </a:ext>
            </a:extLst>
          </p:cNvPr>
          <p:cNvSpPr txBox="1"/>
          <p:nvPr/>
        </p:nvSpPr>
        <p:spPr>
          <a:xfrm>
            <a:off x="4853354" y="4822224"/>
            <a:ext cx="40280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B62"/>
                </a:solidFill>
                <a:effectLst/>
                <a:uLnTx/>
                <a:uFillTx/>
                <a:latin typeface="Arial"/>
                <a:ea typeface="+mn-ea"/>
                <a:cs typeface="+mn-cs"/>
              </a:rPr>
              <a:t>*Recordings and slides for past webinars are available on </a:t>
            </a:r>
            <a:r>
              <a:rPr kumimoji="0" lang="en-US" sz="1400" b="0" i="0" u="none" strike="noStrike" kern="1200" cap="none" spc="0" normalizeH="0" baseline="0" noProof="0" dirty="0">
                <a:ln>
                  <a:noFill/>
                </a:ln>
                <a:solidFill>
                  <a:srgbClr val="102B62"/>
                </a:solidFill>
                <a:effectLst/>
                <a:uLnTx/>
                <a:uFillTx/>
                <a:latin typeface="Arial"/>
                <a:ea typeface="+mn-ea"/>
                <a:cs typeface="+mn-cs"/>
                <a:hlinkClick r:id="rId5"/>
              </a:rPr>
              <a:t>www.fpntc.org</a:t>
            </a:r>
            <a:r>
              <a:rPr kumimoji="0" lang="en-US" sz="1400" b="0" i="0" u="none" strike="noStrike" kern="1200" cap="none" spc="0" normalizeH="0" baseline="0" noProof="0" dirty="0">
                <a:ln>
                  <a:noFill/>
                </a:ln>
                <a:solidFill>
                  <a:srgbClr val="102B62"/>
                </a:solidFill>
                <a:effectLst/>
                <a:uLnTx/>
                <a:uFillTx/>
                <a:latin typeface="Arial"/>
                <a:ea typeface="+mn-ea"/>
                <a:cs typeface="+mn-cs"/>
              </a:rPr>
              <a:t> </a:t>
            </a:r>
          </a:p>
        </p:txBody>
      </p:sp>
    </p:spTree>
    <p:extLst>
      <p:ext uri="{BB962C8B-B14F-4D97-AF65-F5344CB8AC3E}">
        <p14:creationId xmlns:p14="http://schemas.microsoft.com/office/powerpoint/2010/main" val="216188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5710-5ACE-4B71-9A96-93459F3F8D56}"/>
              </a:ext>
            </a:extLst>
          </p:cNvPr>
          <p:cNvSpPr>
            <a:spLocks noGrp="1"/>
          </p:cNvSpPr>
          <p:nvPr>
            <p:ph type="title"/>
          </p:nvPr>
        </p:nvSpPr>
        <p:spPr/>
        <p:txBody>
          <a:bodyPr>
            <a:normAutofit/>
          </a:bodyPr>
          <a:lstStyle/>
          <a:p>
            <a:pPr algn="ctr"/>
            <a:r>
              <a:rPr lang="en-US" sz="3600" dirty="0"/>
              <a:t>Establishing Clinical Protocols</a:t>
            </a:r>
          </a:p>
        </p:txBody>
      </p:sp>
      <p:pic>
        <p:nvPicPr>
          <p:cNvPr id="4" name="Picture 3" descr="Process for Offering PrEP Services: Many components of offering PrEP may be integrated into a client's family planning visit or STD testing visit. 1. Offer PrEP education and counseling. 2. Assess risk of HIV if client is interested in PrEP. 3. COnduct laboratory test and confirm negative HIV test result. 4. Prescribe PrEP or offer referral to local provider. 5. Provide follow-up services or offer referral to local provider.">
            <a:extLst>
              <a:ext uri="{FF2B5EF4-FFF2-40B4-BE49-F238E27FC236}">
                <a16:creationId xmlns:a16="http://schemas.microsoft.com/office/drawing/2014/main" id="{B2760774-4F7D-41FC-9496-C99890406196}"/>
              </a:ext>
            </a:extLst>
          </p:cNvPr>
          <p:cNvPicPr>
            <a:picLocks noChangeAspect="1"/>
          </p:cNvPicPr>
          <p:nvPr/>
        </p:nvPicPr>
        <p:blipFill>
          <a:blip r:embed="rId3" cstate="print"/>
          <a:stretch>
            <a:fillRect/>
          </a:stretch>
        </p:blipFill>
        <p:spPr>
          <a:xfrm>
            <a:off x="703384" y="1524000"/>
            <a:ext cx="7737231" cy="1672915"/>
          </a:xfrm>
          <a:prstGeom prst="rect">
            <a:avLst/>
          </a:prstGeom>
        </p:spPr>
      </p:pic>
    </p:spTree>
    <p:extLst>
      <p:ext uri="{BB962C8B-B14F-4D97-AF65-F5344CB8AC3E}">
        <p14:creationId xmlns:p14="http://schemas.microsoft.com/office/powerpoint/2010/main" val="26536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Starting the Conversation: Educating Clients about PrEP</a:t>
            </a:r>
            <a:endParaRPr lang="en-US" dirty="0">
              <a:solidFill>
                <a:schemeClr val="tx1"/>
              </a:solidFill>
            </a:endParaRPr>
          </a:p>
        </p:txBody>
      </p:sp>
      <p:sp>
        <p:nvSpPr>
          <p:cNvPr id="3" name="Content Placeholder 2"/>
          <p:cNvSpPr>
            <a:spLocks noGrp="1"/>
          </p:cNvSpPr>
          <p:nvPr>
            <p:ph idx="1"/>
          </p:nvPr>
        </p:nvSpPr>
        <p:spPr>
          <a:xfrm>
            <a:off x="457200" y="1320800"/>
            <a:ext cx="8229600" cy="4546601"/>
          </a:xfrm>
        </p:spPr>
        <p:txBody>
          <a:bodyPr>
            <a:normAutofit/>
          </a:bodyPr>
          <a:lstStyle/>
          <a:p>
            <a:pPr marL="365760" lvl="1" indent="-256032">
              <a:buClr>
                <a:schemeClr val="accent5">
                  <a:lumMod val="10000"/>
                </a:schemeClr>
              </a:buClr>
              <a:buFont typeface="Georgia"/>
              <a:buChar char="•"/>
            </a:pPr>
            <a:r>
              <a:rPr lang="en-US" sz="1800" dirty="0"/>
              <a:t>Discuss HIV vulnerability with every sexually active woman/men</a:t>
            </a:r>
            <a:br>
              <a:rPr lang="en-US" sz="1800" dirty="0"/>
            </a:br>
            <a:endParaRPr lang="en-US" sz="1800" dirty="0"/>
          </a:p>
          <a:p>
            <a:pPr marL="365760" lvl="1" indent="-256032">
              <a:buClr>
                <a:schemeClr val="accent5">
                  <a:lumMod val="10000"/>
                </a:schemeClr>
              </a:buClr>
              <a:buFont typeface="Georgia"/>
              <a:buChar char="•"/>
            </a:pPr>
            <a:r>
              <a:rPr lang="en-US" sz="1800" dirty="0"/>
              <a:t>Start to integrate universal </a:t>
            </a:r>
            <a:r>
              <a:rPr lang="en-US" sz="1800" dirty="0" err="1"/>
              <a:t>PrEP</a:t>
            </a:r>
            <a:r>
              <a:rPr lang="en-US" sz="1800" dirty="0"/>
              <a:t> education</a:t>
            </a:r>
          </a:p>
          <a:p>
            <a:pPr marL="537207" lvl="2" indent="-256032">
              <a:buClr>
                <a:schemeClr val="accent5">
                  <a:lumMod val="10000"/>
                </a:schemeClr>
              </a:buClr>
              <a:buFont typeface="Georgia"/>
              <a:buChar char="•"/>
            </a:pPr>
            <a:r>
              <a:rPr lang="en-US" sz="1800" dirty="0"/>
              <a:t>A discussion about PrEP should be presented to any person who presents for STD treatment, STD testing, Pregnancy testing, and HIV testing.</a:t>
            </a:r>
          </a:p>
          <a:p>
            <a:pPr marL="537207" lvl="2" indent="-256032">
              <a:buClr>
                <a:schemeClr val="accent5">
                  <a:lumMod val="10000"/>
                </a:schemeClr>
              </a:buClr>
              <a:buFont typeface="Georgia"/>
              <a:buChar char="•"/>
            </a:pPr>
            <a:r>
              <a:rPr lang="en-US" sz="1800" dirty="0"/>
              <a:t>This can be done by the Medical Providers as well as the nurses, the medical assistants and the lab staff.</a:t>
            </a:r>
          </a:p>
          <a:p>
            <a:pPr marL="537207" lvl="2" indent="-256032">
              <a:buClr>
                <a:schemeClr val="accent5">
                  <a:lumMod val="10000"/>
                </a:schemeClr>
              </a:buClr>
              <a:buFont typeface="Georgia"/>
              <a:buChar char="•"/>
            </a:pPr>
            <a:r>
              <a:rPr lang="en-US" sz="1800" dirty="0"/>
              <a:t>Present the range of prevention options </a:t>
            </a:r>
            <a:br>
              <a:rPr lang="en-US" sz="1800" dirty="0"/>
            </a:br>
            <a:endParaRPr lang="en-US" sz="1800" dirty="0"/>
          </a:p>
          <a:p>
            <a:pPr marL="365760" lvl="1" indent="-256032">
              <a:buClr>
                <a:schemeClr val="accent5">
                  <a:lumMod val="10000"/>
                </a:schemeClr>
              </a:buClr>
              <a:buFont typeface="Georgia"/>
              <a:buChar char="•"/>
            </a:pPr>
            <a:r>
              <a:rPr lang="en-US" sz="1800" dirty="0"/>
              <a:t>Focus on positive reasons why persons may want to take PrEP other than sexual risk</a:t>
            </a:r>
          </a:p>
          <a:p>
            <a:pPr marL="630936" lvl="2" indent="-256032">
              <a:buClr>
                <a:schemeClr val="accent5">
                  <a:lumMod val="10000"/>
                </a:schemeClr>
              </a:buClr>
              <a:buFont typeface="Georgia"/>
              <a:buChar char="•"/>
            </a:pPr>
            <a:r>
              <a:rPr lang="en-US" sz="1800" dirty="0"/>
              <a:t>Take control over their sexual health - empowering</a:t>
            </a:r>
          </a:p>
          <a:p>
            <a:pPr marL="630936" lvl="2" indent="-256032">
              <a:buClr>
                <a:schemeClr val="accent5">
                  <a:lumMod val="10000"/>
                </a:schemeClr>
              </a:buClr>
              <a:buFont typeface="Georgia"/>
              <a:buChar char="•"/>
            </a:pPr>
            <a:r>
              <a:rPr lang="en-US" sz="1800" dirty="0"/>
              <a:t>Increase sexual satisfaction and intimacy</a:t>
            </a:r>
          </a:p>
          <a:p>
            <a:pPr marL="630936" lvl="2" indent="-256032">
              <a:buClr>
                <a:schemeClr val="accent5">
                  <a:lumMod val="10000"/>
                </a:schemeClr>
              </a:buClr>
              <a:buFont typeface="Georgia"/>
              <a:buChar char="•"/>
            </a:pPr>
            <a:r>
              <a:rPr lang="en-US" sz="1800" dirty="0"/>
              <a:t>Staying safe and healthy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5FB8-78E2-435A-9E80-57DE6FD28904}"/>
              </a:ext>
            </a:extLst>
          </p:cNvPr>
          <p:cNvSpPr>
            <a:spLocks noGrp="1"/>
          </p:cNvSpPr>
          <p:nvPr>
            <p:ph type="title"/>
          </p:nvPr>
        </p:nvSpPr>
        <p:spPr/>
        <p:txBody>
          <a:bodyPr>
            <a:normAutofit/>
          </a:bodyPr>
          <a:lstStyle/>
          <a:p>
            <a:r>
              <a:rPr lang="en-US" sz="2400" dirty="0"/>
              <a:t>Prescribing </a:t>
            </a:r>
            <a:r>
              <a:rPr lang="en-US" sz="2400" dirty="0" err="1"/>
              <a:t>PrEP</a:t>
            </a:r>
            <a:r>
              <a:rPr lang="en-US" sz="2400" dirty="0"/>
              <a:t>: A Review</a:t>
            </a:r>
          </a:p>
        </p:txBody>
      </p:sp>
      <p:sp>
        <p:nvSpPr>
          <p:cNvPr id="3" name="Content Placeholder 2">
            <a:extLst>
              <a:ext uri="{FF2B5EF4-FFF2-40B4-BE49-F238E27FC236}">
                <a16:creationId xmlns:a16="http://schemas.microsoft.com/office/drawing/2014/main" id="{FFA48F22-F943-446D-B3E7-FD097E630421}"/>
              </a:ext>
            </a:extLst>
          </p:cNvPr>
          <p:cNvSpPr>
            <a:spLocks noGrp="1"/>
          </p:cNvSpPr>
          <p:nvPr>
            <p:ph idx="1"/>
          </p:nvPr>
        </p:nvSpPr>
        <p:spPr>
          <a:xfrm>
            <a:off x="457200" y="1332523"/>
            <a:ext cx="8229600" cy="4368799"/>
          </a:xfrm>
        </p:spPr>
        <p:txBody>
          <a:bodyPr>
            <a:normAutofit/>
          </a:bodyPr>
          <a:lstStyle/>
          <a:p>
            <a:r>
              <a:rPr lang="en-US" sz="2000" dirty="0"/>
              <a:t>Assess if patient is a candidate: high risk, can adhere to daily medication regimen, willing to come to clinic every 3 – 6 months.</a:t>
            </a:r>
          </a:p>
          <a:p>
            <a:r>
              <a:rPr lang="en-US" sz="2000" dirty="0"/>
              <a:t>HIV test must be negative before starting </a:t>
            </a:r>
            <a:r>
              <a:rPr lang="en-US" sz="2000" dirty="0" err="1"/>
              <a:t>PrEP.</a:t>
            </a:r>
            <a:r>
              <a:rPr lang="en-US" sz="2000" dirty="0"/>
              <a:t> </a:t>
            </a:r>
          </a:p>
          <a:p>
            <a:r>
              <a:rPr lang="en-US" sz="2000" dirty="0"/>
              <a:t>Labs: </a:t>
            </a:r>
          </a:p>
          <a:p>
            <a:pPr lvl="1"/>
            <a:r>
              <a:rPr lang="en-US" sz="1800" dirty="0"/>
              <a:t>STD screen, </a:t>
            </a:r>
          </a:p>
          <a:p>
            <a:pPr lvl="1"/>
            <a:r>
              <a:rPr lang="en-US" sz="1800" dirty="0"/>
              <a:t>Creatinine clearance (&gt;60 ml/min)</a:t>
            </a:r>
          </a:p>
          <a:p>
            <a:pPr lvl="1"/>
            <a:r>
              <a:rPr lang="en-US" sz="1800" dirty="0"/>
              <a:t>HBV screen – if patient has chronic Hep B, tenofovir is treatment; if negative w/out immunities, offer vaccination</a:t>
            </a:r>
          </a:p>
          <a:p>
            <a:pPr lvl="1"/>
            <a:r>
              <a:rPr lang="en-US" sz="1800" dirty="0"/>
              <a:t>Hep C and A screen</a:t>
            </a:r>
          </a:p>
        </p:txBody>
      </p:sp>
    </p:spTree>
    <p:extLst>
      <p:ext uri="{BB962C8B-B14F-4D97-AF65-F5344CB8AC3E}">
        <p14:creationId xmlns:p14="http://schemas.microsoft.com/office/powerpoint/2010/main" val="330363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B089-BCA1-4E4F-8CB4-EBC8A856F1D4}"/>
              </a:ext>
            </a:extLst>
          </p:cNvPr>
          <p:cNvSpPr>
            <a:spLocks noGrp="1"/>
          </p:cNvSpPr>
          <p:nvPr>
            <p:ph type="title"/>
          </p:nvPr>
        </p:nvSpPr>
        <p:spPr/>
        <p:txBody>
          <a:bodyPr>
            <a:normAutofit/>
          </a:bodyPr>
          <a:lstStyle/>
          <a:p>
            <a:r>
              <a:rPr lang="en-US" sz="3200" dirty="0"/>
              <a:t>TDF + FTC</a:t>
            </a:r>
            <a:endParaRPr lang="en-US" sz="2800" dirty="0"/>
          </a:p>
        </p:txBody>
      </p:sp>
      <p:sp>
        <p:nvSpPr>
          <p:cNvPr id="3" name="Content Placeholder 2">
            <a:extLst>
              <a:ext uri="{FF2B5EF4-FFF2-40B4-BE49-F238E27FC236}">
                <a16:creationId xmlns:a16="http://schemas.microsoft.com/office/drawing/2014/main" id="{A7EE6632-874C-41AC-B88D-AB604AE29BB7}"/>
              </a:ext>
            </a:extLst>
          </p:cNvPr>
          <p:cNvSpPr>
            <a:spLocks noGrp="1"/>
          </p:cNvSpPr>
          <p:nvPr>
            <p:ph idx="1"/>
          </p:nvPr>
        </p:nvSpPr>
        <p:spPr/>
        <p:txBody>
          <a:bodyPr/>
          <a:lstStyle/>
          <a:p>
            <a:pPr marL="0" lvl="0" indent="0">
              <a:lnSpc>
                <a:spcPct val="115000"/>
              </a:lnSpc>
              <a:spcBef>
                <a:spcPts val="0"/>
              </a:spcBef>
              <a:buNone/>
            </a:pPr>
            <a:r>
              <a:rPr lang="en-US" dirty="0">
                <a:solidFill>
                  <a:schemeClr val="tx1"/>
                </a:solidFill>
              </a:rPr>
              <a:t>	</a:t>
            </a:r>
            <a:r>
              <a:rPr lang="en-US" sz="2800" dirty="0">
                <a:solidFill>
                  <a:schemeClr val="tx1"/>
                </a:solidFill>
              </a:rPr>
              <a:t>Write for </a:t>
            </a:r>
            <a:r>
              <a:rPr lang="en-US" sz="2800" dirty="0" err="1">
                <a:solidFill>
                  <a:schemeClr val="tx1"/>
                </a:solidFill>
              </a:rPr>
              <a:t>PrEP</a:t>
            </a:r>
            <a:r>
              <a:rPr lang="en-US" sz="2800" dirty="0">
                <a:solidFill>
                  <a:schemeClr val="tx1"/>
                </a:solidFill>
              </a:rPr>
              <a:t> (TDF+FTC) once daily – </a:t>
            </a:r>
          </a:p>
          <a:p>
            <a:pPr marL="0" lvl="0" indent="0" algn="ctr">
              <a:lnSpc>
                <a:spcPct val="115000"/>
              </a:lnSpc>
              <a:spcBef>
                <a:spcPts val="0"/>
              </a:spcBef>
              <a:buNone/>
            </a:pPr>
            <a:r>
              <a:rPr lang="en-US" sz="2800" dirty="0">
                <a:solidFill>
                  <a:schemeClr val="tx1"/>
                </a:solidFill>
              </a:rPr>
              <a:t>no more than 90 days</a:t>
            </a:r>
          </a:p>
          <a:p>
            <a:pPr lvl="0">
              <a:lnSpc>
                <a:spcPct val="115000"/>
              </a:lnSpc>
              <a:spcBef>
                <a:spcPts val="0"/>
              </a:spcBef>
              <a:buFont typeface="Wingdings" panose="05000000000000000000" pitchFamily="2" charset="2"/>
              <a:buChar char="§"/>
            </a:pPr>
            <a:endParaRPr lang="en-US" sz="2800" dirty="0">
              <a:solidFill>
                <a:schemeClr val="tx1">
                  <a:lumMod val="50000"/>
                  <a:lumOff val="50000"/>
                </a:schemeClr>
              </a:solidFill>
            </a:endParaRPr>
          </a:p>
          <a:p>
            <a:pPr lvl="0" algn="ctr">
              <a:lnSpc>
                <a:spcPct val="115000"/>
              </a:lnSpc>
              <a:spcBef>
                <a:spcPts val="0"/>
              </a:spcBef>
              <a:buNone/>
            </a:pPr>
            <a:r>
              <a:rPr lang="en-US" sz="2800" dirty="0"/>
              <a:t>Tenofovir (TDF) 300 mg </a:t>
            </a:r>
          </a:p>
          <a:p>
            <a:pPr lvl="0" algn="ctr">
              <a:lnSpc>
                <a:spcPct val="115000"/>
              </a:lnSpc>
              <a:spcBef>
                <a:spcPts val="0"/>
              </a:spcBef>
              <a:buNone/>
            </a:pPr>
            <a:r>
              <a:rPr lang="en-US" sz="2800" dirty="0"/>
              <a:t>plus </a:t>
            </a:r>
          </a:p>
          <a:p>
            <a:pPr lvl="0" algn="ctr">
              <a:lnSpc>
                <a:spcPct val="115000"/>
              </a:lnSpc>
              <a:spcBef>
                <a:spcPts val="0"/>
              </a:spcBef>
              <a:buNone/>
            </a:pPr>
            <a:r>
              <a:rPr lang="en-US" sz="2800" dirty="0"/>
              <a:t>Emtricitabine (FTC) 200 mg</a:t>
            </a:r>
          </a:p>
          <a:p>
            <a:pPr marL="411480" lvl="1" indent="0">
              <a:lnSpc>
                <a:spcPct val="115000"/>
              </a:lnSpc>
              <a:spcBef>
                <a:spcPts val="0"/>
              </a:spcBef>
              <a:buNone/>
            </a:pPr>
            <a:endParaRPr lang="en-US" dirty="0">
              <a:ea typeface="Calibri" panose="020F0502020204030204" pitchFamily="34" charset="0"/>
              <a:cs typeface="Times New Roman" panose="02020603050405020304" pitchFamily="18" charset="0"/>
            </a:endParaRPr>
          </a:p>
          <a:p>
            <a:pPr>
              <a:buNone/>
            </a:pPr>
            <a:endParaRPr lang="en-US" dirty="0"/>
          </a:p>
          <a:p>
            <a:endParaRPr lang="en-US" dirty="0"/>
          </a:p>
        </p:txBody>
      </p:sp>
    </p:spTree>
    <p:extLst>
      <p:ext uri="{BB962C8B-B14F-4D97-AF65-F5344CB8AC3E}">
        <p14:creationId xmlns:p14="http://schemas.microsoft.com/office/powerpoint/2010/main" val="1024137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3.xml><?xml version="1.0" encoding="utf-8"?>
<a:theme xmlns:a="http://schemas.openxmlformats.org/drawingml/2006/main" name="2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A9758CA2FA3B46B679318932C94AA8" ma:contentTypeVersion="8" ma:contentTypeDescription="Create a new document." ma:contentTypeScope="" ma:versionID="6ec11a145f069d7c49767aa49c466c67">
  <xsd:schema xmlns:xsd="http://www.w3.org/2001/XMLSchema" xmlns:xs="http://www.w3.org/2001/XMLSchema" xmlns:p="http://schemas.microsoft.com/office/2006/metadata/properties" xmlns:ns2="c98300f9-3bcd-4306-ba92-f63b56bd2dca" xmlns:ns3="3aec71d1-2d59-4bab-b338-749310350822" targetNamespace="http://schemas.microsoft.com/office/2006/metadata/properties" ma:root="true" ma:fieldsID="b3d7a7b9315a99c64a1f4695d992b06e" ns2:_="" ns3:_="">
    <xsd:import namespace="c98300f9-3bcd-4306-ba92-f63b56bd2dca"/>
    <xsd:import namespace="3aec71d1-2d59-4bab-b338-7493103508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300f9-3bcd-4306-ba92-f63b56bd2d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ec71d1-2d59-4bab-b338-74931035082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Complete Contra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AC15F8-EE1D-4A27-B4E1-A7A32FCAF493}">
  <ds:schemaRefs>
    <ds:schemaRef ds:uri="http://schemas.microsoft.com/sharepoint/v3/contenttype/forms"/>
  </ds:schemaRefs>
</ds:datastoreItem>
</file>

<file path=customXml/itemProps2.xml><?xml version="1.0" encoding="utf-8"?>
<ds:datastoreItem xmlns:ds="http://schemas.openxmlformats.org/officeDocument/2006/customXml" ds:itemID="{107AC286-FFA8-4319-B0CB-ED3FA6BF7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300f9-3bcd-4306-ba92-f63b56bd2dca"/>
    <ds:schemaRef ds:uri="3aec71d1-2d59-4bab-b338-749310350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FD97C-E50A-439D-A174-AA01BD743F6C}">
  <ds:schemaRefs>
    <ds:schemaRef ds:uri="3aec71d1-2d59-4bab-b338-749310350822"/>
    <ds:schemaRef ds:uri="http://purl.org/dc/terms/"/>
    <ds:schemaRef ds:uri="c98300f9-3bcd-4306-ba92-f63b56bd2dca"/>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19164</TotalTime>
  <Words>6918</Words>
  <Application>Microsoft Office PowerPoint</Application>
  <PresentationFormat>On-screen Show (4:3)</PresentationFormat>
  <Paragraphs>516</Paragraphs>
  <Slides>48</Slides>
  <Notes>45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48</vt:i4>
      </vt:variant>
    </vt:vector>
  </HeadingPairs>
  <TitlesOfParts>
    <vt:vector size="58" baseType="lpstr">
      <vt:lpstr>Arial</vt:lpstr>
      <vt:lpstr>Calibri</vt:lpstr>
      <vt:lpstr>Georgia</vt:lpstr>
      <vt:lpstr>Gill Sans MT</vt:lpstr>
      <vt:lpstr>Tahoma</vt:lpstr>
      <vt:lpstr>Times New Roman</vt:lpstr>
      <vt:lpstr>Wingdings</vt:lpstr>
      <vt:lpstr>Office Theme</vt:lpstr>
      <vt:lpstr>1_OASH Slide Master</vt:lpstr>
      <vt:lpstr>2_OASH Slide Master</vt:lpstr>
      <vt:lpstr>HHS Office of Population Affairs  Ready to Offer PrEP?  Implementing PrEP Services in Family Planning Sites </vt:lpstr>
      <vt:lpstr>Welcome!</vt:lpstr>
      <vt:lpstr>Outline</vt:lpstr>
      <vt:lpstr>Pre-Exposure Prophylaxis (PrEP)</vt:lpstr>
      <vt:lpstr>New Family Planning-Specific PrEP Resources from OPA</vt:lpstr>
      <vt:lpstr>Establishing Clinical Protocols</vt:lpstr>
      <vt:lpstr>Starting the Conversation: Educating Clients about PrEP</vt:lpstr>
      <vt:lpstr>Prescribing PrEP: A Review</vt:lpstr>
      <vt:lpstr>TDF + FTC</vt:lpstr>
      <vt:lpstr>Monitor: Every Three Months</vt:lpstr>
      <vt:lpstr>Follow up: Every Six Months</vt:lpstr>
      <vt:lpstr>Stopping PrEP</vt:lpstr>
      <vt:lpstr>PrEP During Preconception Period</vt:lpstr>
      <vt:lpstr>Resources for Clinical Protocols</vt:lpstr>
      <vt:lpstr>EMR PrEP Template from Planned Parenthood in Phila</vt:lpstr>
      <vt:lpstr>Protocols</vt:lpstr>
      <vt:lpstr>Example of a PrEP Protocol</vt:lpstr>
      <vt:lpstr>Example of a PrEP Protocol printed on a pocket card </vt:lpstr>
      <vt:lpstr>New York City Health Dept “On Demand” dosing schedule for PrEP</vt:lpstr>
      <vt:lpstr>Preparing Clinicians and Staff</vt:lpstr>
      <vt:lpstr>Preparing Clinicians and Staff for PrEP</vt:lpstr>
      <vt:lpstr>Consider various staff who may be involved in the PrEP program</vt:lpstr>
      <vt:lpstr>PrEP and PEP Best Practices</vt:lpstr>
      <vt:lpstr>Front Desk or Call Center Instructions</vt:lpstr>
      <vt:lpstr>Front Desk Steps for Triaging a PrEP/PEP Call</vt:lpstr>
      <vt:lpstr>PrEP: More Than HIV Prevention</vt:lpstr>
      <vt:lpstr>Training Resources for Clinician and Staff Training</vt:lpstr>
      <vt:lpstr>Financial Resources for PrEP</vt:lpstr>
      <vt:lpstr>ICD-10 Codes for PrEP Services</vt:lpstr>
      <vt:lpstr>Identifying Key Partners</vt:lpstr>
      <vt:lpstr>Identifying Key Partners for your Health Center</vt:lpstr>
      <vt:lpstr>Working with Key Partners</vt:lpstr>
      <vt:lpstr>PrEP Provider Locators www.pleaseprepme.org   www.preplocator.org</vt:lpstr>
      <vt:lpstr>Identifying HIV+ Individuals</vt:lpstr>
      <vt:lpstr>Monitoring and Evaluation</vt:lpstr>
      <vt:lpstr>Monitoring and Evaluation</vt:lpstr>
      <vt:lpstr>Resources</vt:lpstr>
      <vt:lpstr>CDC PrEP</vt:lpstr>
      <vt:lpstr>Additional Resources</vt:lpstr>
      <vt:lpstr>CDC HIV Risk Reduction Tool  https://www.cdc.gov/hivrisk/ </vt:lpstr>
      <vt:lpstr>PrEP Implementation Tools https://www.prepwatch.org/users-guide-prep-tools-use/ </vt:lpstr>
      <vt:lpstr>HIVE Clinical and Training Resources  https://hiveonline.org/old-prep4women/</vt:lpstr>
      <vt:lpstr>Videos</vt:lpstr>
      <vt:lpstr>YouTube Videos for PrEP Awareness</vt:lpstr>
      <vt:lpstr>Videos on HIV Awareness https://www.greaterthan.org/stories-empowered-women-and-hiv/</vt:lpstr>
      <vt:lpstr>Educational videos on PrEP can be used for community education. You can download copies for your waiting room or easily embed them in web pages</vt:lpstr>
      <vt:lpstr>Making PrEP Accessible</vt:lpstr>
      <vt:lpstr>THANK YOU!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PrEP Services in Family Planning Sites</dc:title>
  <dc:creator>JSI</dc:creator>
  <cp:lastModifiedBy>Mary McCrimmon</cp:lastModifiedBy>
  <cp:revision>207</cp:revision>
  <dcterms:created xsi:type="dcterms:W3CDTF">2019-08-22T13:52:11Z</dcterms:created>
  <dcterms:modified xsi:type="dcterms:W3CDTF">2019-10-03T22:20:02Z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0x010100C5A9758CA2FA3B46B679318932C94AA8</vt:lpwstr>
  </property>
</Properties>
</file>