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3" r:id="rId5"/>
  </p:sldMasterIdLst>
  <p:notesMasterIdLst>
    <p:notesMasterId r:id="rId54"/>
  </p:notesMasterIdLst>
  <p:handoutMasterIdLst>
    <p:handoutMasterId r:id="rId55"/>
  </p:handoutMasterIdLst>
  <p:sldIdLst>
    <p:sldId id="269" r:id="rId6"/>
    <p:sldId id="270" r:id="rId7"/>
    <p:sldId id="271" r:id="rId8"/>
    <p:sldId id="272" r:id="rId9"/>
    <p:sldId id="273" r:id="rId10"/>
    <p:sldId id="274" r:id="rId11"/>
    <p:sldId id="275" r:id="rId12"/>
    <p:sldId id="276" r:id="rId13"/>
    <p:sldId id="277" r:id="rId14"/>
    <p:sldId id="318" r:id="rId15"/>
    <p:sldId id="279" r:id="rId16"/>
    <p:sldId id="280" r:id="rId17"/>
    <p:sldId id="319" r:id="rId18"/>
    <p:sldId id="321" r:id="rId19"/>
    <p:sldId id="283" r:id="rId20"/>
    <p:sldId id="284" r:id="rId21"/>
    <p:sldId id="285" r:id="rId22"/>
    <p:sldId id="286" r:id="rId23"/>
    <p:sldId id="287" r:id="rId24"/>
    <p:sldId id="288" r:id="rId25"/>
    <p:sldId id="291" r:id="rId26"/>
    <p:sldId id="289" r:id="rId27"/>
    <p:sldId id="290" r:id="rId28"/>
    <p:sldId id="32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3" r:id="rId47"/>
    <p:sldId id="314" r:id="rId48"/>
    <p:sldId id="311" r:id="rId49"/>
    <p:sldId id="312" r:id="rId50"/>
    <p:sldId id="315" r:id="rId51"/>
    <p:sldId id="316" r:id="rId52"/>
    <p:sldId id="317" r:id="rId53"/>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FD0E62-AC85-42FD-AD58-609840FC5075}">
          <p14:sldIdLst>
            <p14:sldId id="269"/>
            <p14:sldId id="270"/>
            <p14:sldId id="271"/>
            <p14:sldId id="272"/>
            <p14:sldId id="273"/>
            <p14:sldId id="274"/>
            <p14:sldId id="275"/>
            <p14:sldId id="276"/>
            <p14:sldId id="277"/>
            <p14:sldId id="318"/>
            <p14:sldId id="279"/>
            <p14:sldId id="280"/>
            <p14:sldId id="319"/>
            <p14:sldId id="321"/>
            <p14:sldId id="283"/>
            <p14:sldId id="284"/>
            <p14:sldId id="285"/>
            <p14:sldId id="286"/>
            <p14:sldId id="287"/>
            <p14:sldId id="288"/>
            <p14:sldId id="291"/>
            <p14:sldId id="289"/>
            <p14:sldId id="290"/>
            <p14:sldId id="322"/>
            <p14:sldId id="293"/>
            <p14:sldId id="294"/>
            <p14:sldId id="295"/>
            <p14:sldId id="296"/>
            <p14:sldId id="297"/>
            <p14:sldId id="298"/>
            <p14:sldId id="299"/>
            <p14:sldId id="300"/>
            <p14:sldId id="301"/>
            <p14:sldId id="302"/>
            <p14:sldId id="303"/>
            <p14:sldId id="304"/>
            <p14:sldId id="305"/>
            <p14:sldId id="306"/>
            <p14:sldId id="307"/>
            <p14:sldId id="308"/>
            <p14:sldId id="309"/>
            <p14:sldId id="313"/>
            <p14:sldId id="314"/>
            <p14:sldId id="311"/>
            <p14:sldId id="312"/>
            <p14:sldId id="315"/>
            <p14:sldId id="316"/>
            <p14:sldId id="317"/>
          </p14:sldIdLst>
        </p14:section>
      </p14:sectionLst>
    </p:ext>
    <p:ext uri="{EFAFB233-063F-42B5-8137-9DF3F51BA10A}">
      <p15:sldGuideLst xmlns:p15="http://schemas.microsoft.com/office/powerpoint/2012/main" xmlns="">
        <p15:guide id="1" orient="horz">
          <p15:clr>
            <a:srgbClr val="A4A3A4"/>
          </p15:clr>
        </p15:guide>
        <p15:guide id="2" pos="1296">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imberly Aumack Yee" initials="KAY" lastIdx="10" clrIdx="6">
    <p:extLst/>
  </p:cmAuthor>
  <p:cmAuthor id="1" name="Johanna Rosenthal" initials="JR" lastIdx="17" clrIdx="0">
    <p:extLst/>
  </p:cmAuthor>
  <p:cmAuthor id="8" name="Beatriz Reyes" initials="BR [4]" lastIdx="2" clrIdx="7">
    <p:extLst/>
  </p:cmAuthor>
  <p:cmAuthor id="2" name="Karen Dluhosh" initials="KD [2]" lastIdx="4" clrIdx="1"/>
  <p:cmAuthor id="3" name="Beatriz Reyes" initials="BR" lastIdx="8" clrIdx="2">
    <p:extLst/>
  </p:cmAuthor>
  <p:cmAuthor id="4" name="Beatriz Reyes" initials="BR [2]" lastIdx="15" clrIdx="3">
    <p:extLst/>
  </p:cmAuthor>
  <p:cmAuthor id="5" name="Beatriz Reyes" initials="BR [3]" lastIdx="27" clrIdx="4">
    <p:extLst/>
  </p:cmAuthor>
  <p:cmAuthor id="6" name="Karen Dluhosh" initials="KD" lastIdx="10"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184478"/>
    <a:srgbClr val="DCEEF2"/>
    <a:srgbClr val="0830A2"/>
    <a:srgbClr val="0624A4"/>
    <a:srgbClr val="0068A9"/>
    <a:srgbClr val="E9741F"/>
    <a:srgbClr val="FFFFFF"/>
    <a:srgbClr val="FCC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1" autoAdjust="0"/>
    <p:restoredTop sz="59609" autoAdjust="0"/>
  </p:normalViewPr>
  <p:slideViewPr>
    <p:cSldViewPr showGuides="1">
      <p:cViewPr>
        <p:scale>
          <a:sx n="91" d="100"/>
          <a:sy n="91" d="100"/>
        </p:scale>
        <p:origin x="-546" y="-72"/>
      </p:cViewPr>
      <p:guideLst>
        <p:guide orient="horz"/>
        <p:guide pos="1296"/>
      </p:guideLst>
    </p:cSldViewPr>
  </p:slideViewPr>
  <p:notesTextViewPr>
    <p:cViewPr>
      <p:scale>
        <a:sx n="3" d="2"/>
        <a:sy n="3" d="2"/>
      </p:scale>
      <p:origin x="0" y="0"/>
    </p:cViewPr>
  </p:notesTextViewPr>
  <p:notesViewPr>
    <p:cSldViewPr showGuides="1">
      <p:cViewPr varScale="1">
        <p:scale>
          <a:sx n="85" d="100"/>
          <a:sy n="85" d="100"/>
        </p:scale>
        <p:origin x="-315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06803-AA87-4D67-899A-B0F9DD08F720}"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1F004CBA-25C9-4802-A85C-CE3BC806143C}" type="pres">
      <dgm:prSet presAssocID="{0FD06803-AA87-4D67-899A-B0F9DD08F720}" presName="Name0" presStyleCnt="0">
        <dgm:presLayoutVars>
          <dgm:chMax val="1"/>
          <dgm:chPref val="1"/>
          <dgm:dir/>
          <dgm:animOne val="branch"/>
          <dgm:animLvl val="lvl"/>
        </dgm:presLayoutVars>
      </dgm:prSet>
      <dgm:spPr/>
      <dgm:t>
        <a:bodyPr/>
        <a:lstStyle/>
        <a:p>
          <a:endParaRPr lang="en-US"/>
        </a:p>
      </dgm:t>
    </dgm:pt>
  </dgm:ptLst>
  <dgm:cxnLst>
    <dgm:cxn modelId="{2ABDD92A-97A3-4460-AA77-621955DBECE1}" type="presOf" srcId="{0FD06803-AA87-4D67-899A-B0F9DD08F720}" destId="{1F004CBA-25C9-4802-A85C-CE3BC806143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C9697-4A40-4AB0-B4A2-9E183E64A050}" type="doc">
      <dgm:prSet loTypeId="urn:microsoft.com/office/officeart/2005/8/layout/equation2" loCatId="relationship" qsTypeId="urn:microsoft.com/office/officeart/2005/8/quickstyle/simple3" qsCatId="simple" csTypeId="urn:microsoft.com/office/officeart/2005/8/colors/accent6_2" csCatId="accent6" phldr="1"/>
      <dgm:spPr/>
    </dgm:pt>
    <dgm:pt modelId="{8986EC99-17FA-4AD2-92CA-CF64062A5A36}">
      <dgm:prSet phldrT="[Text]"/>
      <dgm:spPr/>
      <dgm:t>
        <a:bodyPr/>
        <a:lstStyle/>
        <a:p>
          <a:r>
            <a:rPr lang="en-US" dirty="0" smtClean="0"/>
            <a:t>Contraceptive services</a:t>
          </a:r>
        </a:p>
        <a:p>
          <a:r>
            <a:rPr lang="en-US" dirty="0" smtClean="0"/>
            <a:t>Pregnancy testing &amp; counseling</a:t>
          </a:r>
        </a:p>
        <a:p>
          <a:r>
            <a:rPr lang="en-US" dirty="0" smtClean="0"/>
            <a:t>Achieving pregnancy</a:t>
          </a:r>
        </a:p>
        <a:p>
          <a:r>
            <a:rPr lang="en-US" dirty="0" smtClean="0"/>
            <a:t>Basic infertility </a:t>
          </a:r>
        </a:p>
        <a:p>
          <a:r>
            <a:rPr lang="en-US" dirty="0" smtClean="0"/>
            <a:t>Preconception health</a:t>
          </a:r>
        </a:p>
        <a:p>
          <a:r>
            <a:rPr lang="en-US" dirty="0" smtClean="0"/>
            <a:t>Sexually transmitted diseases</a:t>
          </a:r>
          <a:endParaRPr lang="en-US" dirty="0"/>
        </a:p>
      </dgm:t>
    </dgm:pt>
    <dgm:pt modelId="{CC7B502E-93EA-4740-93AD-D7E629999E16}" type="parTrans" cxnId="{01DD8E17-EC5E-4F19-864B-8B4CC5B3EBA0}">
      <dgm:prSet/>
      <dgm:spPr/>
      <dgm:t>
        <a:bodyPr/>
        <a:lstStyle/>
        <a:p>
          <a:endParaRPr lang="en-US"/>
        </a:p>
      </dgm:t>
    </dgm:pt>
    <dgm:pt modelId="{E42500BA-8544-4399-8969-B04144CC82A9}" type="sibTrans" cxnId="{01DD8E17-EC5E-4F19-864B-8B4CC5B3EBA0}">
      <dgm:prSet/>
      <dgm:spPr/>
      <dgm:t>
        <a:bodyPr/>
        <a:lstStyle/>
        <a:p>
          <a:endParaRPr lang="en-US"/>
        </a:p>
      </dgm:t>
    </dgm:pt>
    <dgm:pt modelId="{E1939FCB-FFC4-47D1-B3FE-96D7D43710F4}" type="pres">
      <dgm:prSet presAssocID="{DF5C9697-4A40-4AB0-B4A2-9E183E64A050}" presName="Name0" presStyleCnt="0">
        <dgm:presLayoutVars>
          <dgm:dir/>
          <dgm:resizeHandles val="exact"/>
        </dgm:presLayoutVars>
      </dgm:prSet>
      <dgm:spPr/>
    </dgm:pt>
    <dgm:pt modelId="{5BDED448-CC65-4000-BB06-72B614A42A29}" type="pres">
      <dgm:prSet presAssocID="{DF5C9697-4A40-4AB0-B4A2-9E183E64A050}" presName="vNodes" presStyleCnt="0"/>
      <dgm:spPr/>
    </dgm:pt>
    <dgm:pt modelId="{FD9962AA-62D5-47D7-867B-DA1944046E35}" type="pres">
      <dgm:prSet presAssocID="{DF5C9697-4A40-4AB0-B4A2-9E183E64A050}" presName="lastNode" presStyleLbl="node1" presStyleIdx="0" presStyleCnt="1" custLinFactNeighborX="7250" custLinFactNeighborY="21">
        <dgm:presLayoutVars>
          <dgm:bulletEnabled val="1"/>
        </dgm:presLayoutVars>
      </dgm:prSet>
      <dgm:spPr/>
      <dgm:t>
        <a:bodyPr/>
        <a:lstStyle/>
        <a:p>
          <a:endParaRPr lang="en-US"/>
        </a:p>
      </dgm:t>
    </dgm:pt>
  </dgm:ptLst>
  <dgm:cxnLst>
    <dgm:cxn modelId="{2FCF5627-74E7-4E8A-A503-589AD30EA558}" type="presOf" srcId="{8986EC99-17FA-4AD2-92CA-CF64062A5A36}" destId="{FD9962AA-62D5-47D7-867B-DA1944046E35}" srcOrd="0" destOrd="0" presId="urn:microsoft.com/office/officeart/2005/8/layout/equation2"/>
    <dgm:cxn modelId="{01DD8E17-EC5E-4F19-864B-8B4CC5B3EBA0}" srcId="{DF5C9697-4A40-4AB0-B4A2-9E183E64A050}" destId="{8986EC99-17FA-4AD2-92CA-CF64062A5A36}" srcOrd="0" destOrd="0" parTransId="{CC7B502E-93EA-4740-93AD-D7E629999E16}" sibTransId="{E42500BA-8544-4399-8969-B04144CC82A9}"/>
    <dgm:cxn modelId="{5643C242-E132-490E-B662-6B28AF548870}" type="presOf" srcId="{DF5C9697-4A40-4AB0-B4A2-9E183E64A050}" destId="{E1939FCB-FFC4-47D1-B3FE-96D7D43710F4}" srcOrd="0" destOrd="0" presId="urn:microsoft.com/office/officeart/2005/8/layout/equation2"/>
    <dgm:cxn modelId="{A6B018B6-1DC5-4129-989A-03C772BC11D9}" type="presParOf" srcId="{E1939FCB-FFC4-47D1-B3FE-96D7D43710F4}" destId="{5BDED448-CC65-4000-BB06-72B614A42A29}" srcOrd="0" destOrd="0" presId="urn:microsoft.com/office/officeart/2005/8/layout/equation2"/>
    <dgm:cxn modelId="{51808751-E739-4D0E-963F-F98AC5A85D75}" type="presParOf" srcId="{E1939FCB-FFC4-47D1-B3FE-96D7D43710F4}" destId="{FD9962AA-62D5-47D7-867B-DA1944046E35}" srcOrd="1"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B1DD7-8244-4F44-BD1E-5E40B69E19F7}" type="doc">
      <dgm:prSet loTypeId="urn:microsoft.com/office/officeart/2005/8/layout/hierarchy2" loCatId="hierarchy" qsTypeId="urn:microsoft.com/office/officeart/2005/8/quickstyle/simple2" qsCatId="simple" csTypeId="urn:microsoft.com/office/officeart/2005/8/colors/accent6_1" csCatId="accent6" phldr="1"/>
      <dgm:spPr/>
      <dgm:t>
        <a:bodyPr/>
        <a:lstStyle/>
        <a:p>
          <a:endParaRPr lang="en-US"/>
        </a:p>
      </dgm:t>
    </dgm:pt>
    <dgm:pt modelId="{BEA44133-487C-40C0-A97E-5D202FF39201}">
      <dgm:prSet phldrT="[Text]" custT="1"/>
      <dgm:spPr/>
      <dgm:t>
        <a:bodyPr/>
        <a:lstStyle/>
        <a:p>
          <a:r>
            <a:rPr lang="en-US" sz="2800" b="1" dirty="0" smtClean="0"/>
            <a:t>Better Health Outcomes</a:t>
          </a:r>
          <a:r>
            <a:rPr lang="en-US" sz="2800" dirty="0" smtClean="0"/>
            <a:t>: </a:t>
          </a:r>
          <a:r>
            <a:rPr lang="en-US" sz="2400" dirty="0" smtClean="0"/>
            <a:t>Plan and space births, preconception health services prevention of  unintended/teen pregnancies, </a:t>
          </a:r>
          <a:endParaRPr lang="en-US" sz="2400" dirty="0"/>
        </a:p>
      </dgm:t>
      <dgm:extLst>
        <a:ext uri="{E40237B7-FDA0-4F09-8148-C483321AD2D9}">
          <dgm14:cNvPr xmlns:dgm14="http://schemas.microsoft.com/office/drawing/2010/diagram" id="0" name="" descr="plan and space births, preconception health services, prevention of unintended/teen pregnancies" title="Better health outcomes"/>
        </a:ext>
      </dgm:extLst>
    </dgm:pt>
    <dgm:pt modelId="{A3094799-82F4-43D4-905C-A9A6E1759FB3}" type="parTrans" cxnId="{921260E5-2FF8-412F-8051-71E93674218B}">
      <dgm:prSet/>
      <dgm:spPr/>
      <dgm:t>
        <a:bodyPr/>
        <a:lstStyle/>
        <a:p>
          <a:endParaRPr lang="en-US"/>
        </a:p>
      </dgm:t>
    </dgm:pt>
    <dgm:pt modelId="{47B1D865-A3E4-4E79-8D9F-D53E209E6067}" type="sibTrans" cxnId="{921260E5-2FF8-412F-8051-71E93674218B}">
      <dgm:prSet/>
      <dgm:spPr/>
      <dgm:t>
        <a:bodyPr/>
        <a:lstStyle/>
        <a:p>
          <a:endParaRPr lang="en-US"/>
        </a:p>
      </dgm:t>
    </dgm:pt>
    <dgm:pt modelId="{8A609CAF-CC0D-42CA-8C43-904844C0304A}">
      <dgm:prSet phldrT="[Text]"/>
      <dgm:spPr/>
      <dgm:t>
        <a:bodyPr/>
        <a:lstStyle/>
        <a:p>
          <a:r>
            <a:rPr lang="en-US" dirty="0" smtClean="0"/>
            <a:t>Infants</a:t>
          </a:r>
          <a:endParaRPr lang="en-US" dirty="0"/>
        </a:p>
      </dgm:t>
    </dgm:pt>
    <dgm:pt modelId="{EA591BB3-48D7-4C16-996E-2FC473598684}" type="parTrans" cxnId="{6C58A17E-FE06-48FA-BB44-C5E3ACFB66C0}">
      <dgm:prSet/>
      <dgm:spPr/>
      <dgm:t>
        <a:bodyPr/>
        <a:lstStyle/>
        <a:p>
          <a:endParaRPr lang="en-US"/>
        </a:p>
      </dgm:t>
    </dgm:pt>
    <dgm:pt modelId="{AD7B1C62-C28D-4F05-9544-01CCD1FA21DF}" type="sibTrans" cxnId="{6C58A17E-FE06-48FA-BB44-C5E3ACFB66C0}">
      <dgm:prSet/>
      <dgm:spPr/>
      <dgm:t>
        <a:bodyPr/>
        <a:lstStyle/>
        <a:p>
          <a:endParaRPr lang="en-US"/>
        </a:p>
      </dgm:t>
    </dgm:pt>
    <dgm:pt modelId="{0C897AE3-1EDF-4686-A9A6-4D273DA19ADF}">
      <dgm:prSet phldrT="[Text]"/>
      <dgm:spPr/>
      <dgm:t>
        <a:bodyPr/>
        <a:lstStyle/>
        <a:p>
          <a:r>
            <a:rPr lang="en-US" dirty="0" smtClean="0"/>
            <a:t>Men</a:t>
          </a:r>
          <a:endParaRPr lang="en-US" dirty="0"/>
        </a:p>
      </dgm:t>
    </dgm:pt>
    <dgm:pt modelId="{2B8D1C0B-2B63-42E0-AB23-8806A4F950B9}" type="parTrans" cxnId="{AF6D5936-D107-4A26-88FA-FE844C97B881}">
      <dgm:prSet/>
      <dgm:spPr/>
      <dgm:t>
        <a:bodyPr/>
        <a:lstStyle/>
        <a:p>
          <a:endParaRPr lang="en-US"/>
        </a:p>
      </dgm:t>
    </dgm:pt>
    <dgm:pt modelId="{3C7E392D-032B-49E7-8C6F-961082A2EB85}" type="sibTrans" cxnId="{AF6D5936-D107-4A26-88FA-FE844C97B881}">
      <dgm:prSet/>
      <dgm:spPr/>
      <dgm:t>
        <a:bodyPr/>
        <a:lstStyle/>
        <a:p>
          <a:endParaRPr lang="en-US"/>
        </a:p>
      </dgm:t>
    </dgm:pt>
    <dgm:pt modelId="{5ADEB852-A221-40DE-98CB-A46E8FC4A8AD}">
      <dgm:prSet phldrT="[Text]"/>
      <dgm:spPr/>
      <dgm:t>
        <a:bodyPr/>
        <a:lstStyle/>
        <a:p>
          <a:r>
            <a:rPr lang="en-US" dirty="0" smtClean="0"/>
            <a:t>Women</a:t>
          </a:r>
          <a:endParaRPr lang="en-US" dirty="0"/>
        </a:p>
      </dgm:t>
    </dgm:pt>
    <dgm:pt modelId="{66BC8F83-E964-4BA3-8AA1-61BA5FFA6709}" type="sibTrans" cxnId="{79AD266C-1AE9-4E42-80EA-2E34D8FD9CE5}">
      <dgm:prSet/>
      <dgm:spPr/>
      <dgm:t>
        <a:bodyPr/>
        <a:lstStyle/>
        <a:p>
          <a:endParaRPr lang="en-US"/>
        </a:p>
      </dgm:t>
    </dgm:pt>
    <dgm:pt modelId="{FD32B5E1-F2D0-44AA-AFA2-13F24220FBD2}" type="parTrans" cxnId="{79AD266C-1AE9-4E42-80EA-2E34D8FD9CE5}">
      <dgm:prSet/>
      <dgm:spPr/>
      <dgm:t>
        <a:bodyPr/>
        <a:lstStyle/>
        <a:p>
          <a:endParaRPr lang="en-US"/>
        </a:p>
      </dgm:t>
    </dgm:pt>
    <dgm:pt modelId="{D44585FC-F94B-425F-AD73-144502AC3D81}" type="pres">
      <dgm:prSet presAssocID="{5E7B1DD7-8244-4F44-BD1E-5E40B69E19F7}" presName="diagram" presStyleCnt="0">
        <dgm:presLayoutVars>
          <dgm:chPref val="1"/>
          <dgm:dir/>
          <dgm:animOne val="branch"/>
          <dgm:animLvl val="lvl"/>
          <dgm:resizeHandles val="exact"/>
        </dgm:presLayoutVars>
      </dgm:prSet>
      <dgm:spPr/>
      <dgm:t>
        <a:bodyPr/>
        <a:lstStyle/>
        <a:p>
          <a:endParaRPr lang="en-US"/>
        </a:p>
      </dgm:t>
    </dgm:pt>
    <dgm:pt modelId="{6EA96AE6-135E-47B8-B4B8-31C4CD6BC8B1}" type="pres">
      <dgm:prSet presAssocID="{BEA44133-487C-40C0-A97E-5D202FF39201}" presName="root1" presStyleCnt="0"/>
      <dgm:spPr/>
      <dgm:t>
        <a:bodyPr/>
        <a:lstStyle/>
        <a:p>
          <a:endParaRPr lang="en-US"/>
        </a:p>
      </dgm:t>
    </dgm:pt>
    <dgm:pt modelId="{56B7110A-03C9-43D7-BAC5-290BC9BD3D39}" type="pres">
      <dgm:prSet presAssocID="{BEA44133-487C-40C0-A97E-5D202FF39201}" presName="LevelOneTextNode" presStyleLbl="node0" presStyleIdx="0" presStyleCnt="1" custScaleX="256334" custScaleY="373262">
        <dgm:presLayoutVars>
          <dgm:chPref val="3"/>
        </dgm:presLayoutVars>
      </dgm:prSet>
      <dgm:spPr/>
      <dgm:t>
        <a:bodyPr/>
        <a:lstStyle/>
        <a:p>
          <a:endParaRPr lang="en-US"/>
        </a:p>
      </dgm:t>
    </dgm:pt>
    <dgm:pt modelId="{EE01F287-85BC-4477-8A48-697196F4F8D2}" type="pres">
      <dgm:prSet presAssocID="{BEA44133-487C-40C0-A97E-5D202FF39201}" presName="level2hierChild" presStyleCnt="0"/>
      <dgm:spPr/>
      <dgm:t>
        <a:bodyPr/>
        <a:lstStyle/>
        <a:p>
          <a:endParaRPr lang="en-US"/>
        </a:p>
      </dgm:t>
    </dgm:pt>
    <dgm:pt modelId="{2EBAC761-4103-481D-B821-01B078D0735B}" type="pres">
      <dgm:prSet presAssocID="{EA591BB3-48D7-4C16-996E-2FC473598684}" presName="conn2-1" presStyleLbl="parChTrans1D2" presStyleIdx="0" presStyleCnt="3"/>
      <dgm:spPr/>
      <dgm:t>
        <a:bodyPr/>
        <a:lstStyle/>
        <a:p>
          <a:endParaRPr lang="en-US"/>
        </a:p>
      </dgm:t>
    </dgm:pt>
    <dgm:pt modelId="{41E5116D-8479-4232-A126-90B790CEE924}" type="pres">
      <dgm:prSet presAssocID="{EA591BB3-48D7-4C16-996E-2FC473598684}" presName="connTx" presStyleLbl="parChTrans1D2" presStyleIdx="0" presStyleCnt="3"/>
      <dgm:spPr/>
      <dgm:t>
        <a:bodyPr/>
        <a:lstStyle/>
        <a:p>
          <a:endParaRPr lang="en-US"/>
        </a:p>
      </dgm:t>
    </dgm:pt>
    <dgm:pt modelId="{8920F6A9-230F-4CEA-A254-531B62B75072}" type="pres">
      <dgm:prSet presAssocID="{8A609CAF-CC0D-42CA-8C43-904844C0304A}" presName="root2" presStyleCnt="0"/>
      <dgm:spPr/>
      <dgm:t>
        <a:bodyPr/>
        <a:lstStyle/>
        <a:p>
          <a:endParaRPr lang="en-US"/>
        </a:p>
      </dgm:t>
    </dgm:pt>
    <dgm:pt modelId="{8701C249-D334-46CA-A977-57FA424F5362}" type="pres">
      <dgm:prSet presAssocID="{8A609CAF-CC0D-42CA-8C43-904844C0304A}" presName="LevelTwoTextNode" presStyleLbl="node2" presStyleIdx="0" presStyleCnt="3" custScaleX="71671" custScaleY="69987">
        <dgm:presLayoutVars>
          <dgm:chPref val="3"/>
        </dgm:presLayoutVars>
      </dgm:prSet>
      <dgm:spPr/>
      <dgm:t>
        <a:bodyPr/>
        <a:lstStyle/>
        <a:p>
          <a:endParaRPr lang="en-US"/>
        </a:p>
      </dgm:t>
    </dgm:pt>
    <dgm:pt modelId="{640A278E-C6F4-4D2F-8544-87B409E6FE81}" type="pres">
      <dgm:prSet presAssocID="{8A609CAF-CC0D-42CA-8C43-904844C0304A}" presName="level3hierChild" presStyleCnt="0"/>
      <dgm:spPr/>
      <dgm:t>
        <a:bodyPr/>
        <a:lstStyle/>
        <a:p>
          <a:endParaRPr lang="en-US"/>
        </a:p>
      </dgm:t>
    </dgm:pt>
    <dgm:pt modelId="{96CB4DF2-BD1A-4D2F-88F8-F3DF23220221}" type="pres">
      <dgm:prSet presAssocID="{FD32B5E1-F2D0-44AA-AFA2-13F24220FBD2}" presName="conn2-1" presStyleLbl="parChTrans1D2" presStyleIdx="1" presStyleCnt="3"/>
      <dgm:spPr/>
      <dgm:t>
        <a:bodyPr/>
        <a:lstStyle/>
        <a:p>
          <a:endParaRPr lang="en-US"/>
        </a:p>
      </dgm:t>
    </dgm:pt>
    <dgm:pt modelId="{ACF1F9BC-500F-4D6B-9F63-C8A11F5686EC}" type="pres">
      <dgm:prSet presAssocID="{FD32B5E1-F2D0-44AA-AFA2-13F24220FBD2}" presName="connTx" presStyleLbl="parChTrans1D2" presStyleIdx="1" presStyleCnt="3"/>
      <dgm:spPr/>
      <dgm:t>
        <a:bodyPr/>
        <a:lstStyle/>
        <a:p>
          <a:endParaRPr lang="en-US"/>
        </a:p>
      </dgm:t>
    </dgm:pt>
    <dgm:pt modelId="{71D6D981-E8C5-43AC-A4AE-DE154634778A}" type="pres">
      <dgm:prSet presAssocID="{5ADEB852-A221-40DE-98CB-A46E8FC4A8AD}" presName="root2" presStyleCnt="0"/>
      <dgm:spPr/>
      <dgm:t>
        <a:bodyPr/>
        <a:lstStyle/>
        <a:p>
          <a:endParaRPr lang="en-US"/>
        </a:p>
      </dgm:t>
    </dgm:pt>
    <dgm:pt modelId="{41DF0651-A98F-453B-BB99-53E6F117C502}" type="pres">
      <dgm:prSet presAssocID="{5ADEB852-A221-40DE-98CB-A46E8FC4A8AD}" presName="LevelTwoTextNode" presStyleLbl="node2" presStyleIdx="1" presStyleCnt="3" custScaleX="69396" custScaleY="77473">
        <dgm:presLayoutVars>
          <dgm:chPref val="3"/>
        </dgm:presLayoutVars>
      </dgm:prSet>
      <dgm:spPr/>
      <dgm:t>
        <a:bodyPr/>
        <a:lstStyle/>
        <a:p>
          <a:endParaRPr lang="en-US"/>
        </a:p>
      </dgm:t>
    </dgm:pt>
    <dgm:pt modelId="{7A9D4052-1DF2-4ACE-831A-1D14ADB801A5}" type="pres">
      <dgm:prSet presAssocID="{5ADEB852-A221-40DE-98CB-A46E8FC4A8AD}" presName="level3hierChild" presStyleCnt="0"/>
      <dgm:spPr/>
      <dgm:t>
        <a:bodyPr/>
        <a:lstStyle/>
        <a:p>
          <a:endParaRPr lang="en-US"/>
        </a:p>
      </dgm:t>
    </dgm:pt>
    <dgm:pt modelId="{D782D890-6907-467B-83B5-158C7ACB651F}" type="pres">
      <dgm:prSet presAssocID="{2B8D1C0B-2B63-42E0-AB23-8806A4F950B9}" presName="conn2-1" presStyleLbl="parChTrans1D2" presStyleIdx="2" presStyleCnt="3"/>
      <dgm:spPr/>
      <dgm:t>
        <a:bodyPr/>
        <a:lstStyle/>
        <a:p>
          <a:endParaRPr lang="en-US"/>
        </a:p>
      </dgm:t>
    </dgm:pt>
    <dgm:pt modelId="{736A14E6-7196-4E69-A11C-0C971F34400E}" type="pres">
      <dgm:prSet presAssocID="{2B8D1C0B-2B63-42E0-AB23-8806A4F950B9}" presName="connTx" presStyleLbl="parChTrans1D2" presStyleIdx="2" presStyleCnt="3"/>
      <dgm:spPr/>
      <dgm:t>
        <a:bodyPr/>
        <a:lstStyle/>
        <a:p>
          <a:endParaRPr lang="en-US"/>
        </a:p>
      </dgm:t>
    </dgm:pt>
    <dgm:pt modelId="{2139DF42-3A0A-4B21-99FC-773DEEF45A1F}" type="pres">
      <dgm:prSet presAssocID="{0C897AE3-1EDF-4686-A9A6-4D273DA19ADF}" presName="root2" presStyleCnt="0"/>
      <dgm:spPr/>
      <dgm:t>
        <a:bodyPr/>
        <a:lstStyle/>
        <a:p>
          <a:endParaRPr lang="en-US"/>
        </a:p>
      </dgm:t>
    </dgm:pt>
    <dgm:pt modelId="{D4B912C4-5785-427C-B160-603087957507}" type="pres">
      <dgm:prSet presAssocID="{0C897AE3-1EDF-4686-A9A6-4D273DA19ADF}" presName="LevelTwoTextNode" presStyleLbl="node2" presStyleIdx="2" presStyleCnt="3" custScaleX="71121" custScaleY="63929">
        <dgm:presLayoutVars>
          <dgm:chPref val="3"/>
        </dgm:presLayoutVars>
      </dgm:prSet>
      <dgm:spPr/>
      <dgm:t>
        <a:bodyPr/>
        <a:lstStyle/>
        <a:p>
          <a:endParaRPr lang="en-US"/>
        </a:p>
      </dgm:t>
    </dgm:pt>
    <dgm:pt modelId="{0FB07865-9DD7-427C-AA29-B3C36C10C515}" type="pres">
      <dgm:prSet presAssocID="{0C897AE3-1EDF-4686-A9A6-4D273DA19ADF}" presName="level3hierChild" presStyleCnt="0"/>
      <dgm:spPr/>
      <dgm:t>
        <a:bodyPr/>
        <a:lstStyle/>
        <a:p>
          <a:endParaRPr lang="en-US"/>
        </a:p>
      </dgm:t>
    </dgm:pt>
  </dgm:ptLst>
  <dgm:cxnLst>
    <dgm:cxn modelId="{75544FCB-7D5D-4DBE-9E3A-7A76C9A6EFA5}" type="presOf" srcId="{8A609CAF-CC0D-42CA-8C43-904844C0304A}" destId="{8701C249-D334-46CA-A977-57FA424F5362}" srcOrd="0" destOrd="0" presId="urn:microsoft.com/office/officeart/2005/8/layout/hierarchy2"/>
    <dgm:cxn modelId="{B327939E-E262-439C-9629-76C9CAE76DD4}" type="presOf" srcId="{0C897AE3-1EDF-4686-A9A6-4D273DA19ADF}" destId="{D4B912C4-5785-427C-B160-603087957507}" srcOrd="0" destOrd="0" presId="urn:microsoft.com/office/officeart/2005/8/layout/hierarchy2"/>
    <dgm:cxn modelId="{C194E7DA-D5FD-4F84-855C-B9CD8279687A}" type="presOf" srcId="{2B8D1C0B-2B63-42E0-AB23-8806A4F950B9}" destId="{D782D890-6907-467B-83B5-158C7ACB651F}" srcOrd="0" destOrd="0" presId="urn:microsoft.com/office/officeart/2005/8/layout/hierarchy2"/>
    <dgm:cxn modelId="{DDE5BBF8-F2F3-49FC-A1A6-EE3CCAABB87B}" type="presOf" srcId="{BEA44133-487C-40C0-A97E-5D202FF39201}" destId="{56B7110A-03C9-43D7-BAC5-290BC9BD3D39}" srcOrd="0" destOrd="0" presId="urn:microsoft.com/office/officeart/2005/8/layout/hierarchy2"/>
    <dgm:cxn modelId="{3A0B7AA1-340D-4DB5-9340-4074DFBD2219}" type="presOf" srcId="{EA591BB3-48D7-4C16-996E-2FC473598684}" destId="{2EBAC761-4103-481D-B821-01B078D0735B}" srcOrd="0" destOrd="0" presId="urn:microsoft.com/office/officeart/2005/8/layout/hierarchy2"/>
    <dgm:cxn modelId="{79AD266C-1AE9-4E42-80EA-2E34D8FD9CE5}" srcId="{BEA44133-487C-40C0-A97E-5D202FF39201}" destId="{5ADEB852-A221-40DE-98CB-A46E8FC4A8AD}" srcOrd="1" destOrd="0" parTransId="{FD32B5E1-F2D0-44AA-AFA2-13F24220FBD2}" sibTransId="{66BC8F83-E964-4BA3-8AA1-61BA5FFA6709}"/>
    <dgm:cxn modelId="{921260E5-2FF8-412F-8051-71E93674218B}" srcId="{5E7B1DD7-8244-4F44-BD1E-5E40B69E19F7}" destId="{BEA44133-487C-40C0-A97E-5D202FF39201}" srcOrd="0" destOrd="0" parTransId="{A3094799-82F4-43D4-905C-A9A6E1759FB3}" sibTransId="{47B1D865-A3E4-4E79-8D9F-D53E209E6067}"/>
    <dgm:cxn modelId="{790E82F4-2121-4E4E-8FE5-9C65FCC5E263}" type="presOf" srcId="{FD32B5E1-F2D0-44AA-AFA2-13F24220FBD2}" destId="{96CB4DF2-BD1A-4D2F-88F8-F3DF23220221}" srcOrd="0" destOrd="0" presId="urn:microsoft.com/office/officeart/2005/8/layout/hierarchy2"/>
    <dgm:cxn modelId="{E853F562-27B6-44E0-BCC7-E2985BD9B20D}" type="presOf" srcId="{EA591BB3-48D7-4C16-996E-2FC473598684}" destId="{41E5116D-8479-4232-A126-90B790CEE924}" srcOrd="1" destOrd="0" presId="urn:microsoft.com/office/officeart/2005/8/layout/hierarchy2"/>
    <dgm:cxn modelId="{45D62DEE-C72B-48DA-9484-7F0A49926FEB}" type="presOf" srcId="{2B8D1C0B-2B63-42E0-AB23-8806A4F950B9}" destId="{736A14E6-7196-4E69-A11C-0C971F34400E}" srcOrd="1" destOrd="0" presId="urn:microsoft.com/office/officeart/2005/8/layout/hierarchy2"/>
    <dgm:cxn modelId="{5454A832-853C-4750-AFAE-5547674FC9A8}" type="presOf" srcId="{FD32B5E1-F2D0-44AA-AFA2-13F24220FBD2}" destId="{ACF1F9BC-500F-4D6B-9F63-C8A11F5686EC}" srcOrd="1" destOrd="0" presId="urn:microsoft.com/office/officeart/2005/8/layout/hierarchy2"/>
    <dgm:cxn modelId="{6C58A17E-FE06-48FA-BB44-C5E3ACFB66C0}" srcId="{BEA44133-487C-40C0-A97E-5D202FF39201}" destId="{8A609CAF-CC0D-42CA-8C43-904844C0304A}" srcOrd="0" destOrd="0" parTransId="{EA591BB3-48D7-4C16-996E-2FC473598684}" sibTransId="{AD7B1C62-C28D-4F05-9544-01CCD1FA21DF}"/>
    <dgm:cxn modelId="{AF6D5936-D107-4A26-88FA-FE844C97B881}" srcId="{BEA44133-487C-40C0-A97E-5D202FF39201}" destId="{0C897AE3-1EDF-4686-A9A6-4D273DA19ADF}" srcOrd="2" destOrd="0" parTransId="{2B8D1C0B-2B63-42E0-AB23-8806A4F950B9}" sibTransId="{3C7E392D-032B-49E7-8C6F-961082A2EB85}"/>
    <dgm:cxn modelId="{648D316B-9249-4E01-B7F5-CFEB5E725083}" type="presOf" srcId="{5E7B1DD7-8244-4F44-BD1E-5E40B69E19F7}" destId="{D44585FC-F94B-425F-AD73-144502AC3D81}" srcOrd="0" destOrd="0" presId="urn:microsoft.com/office/officeart/2005/8/layout/hierarchy2"/>
    <dgm:cxn modelId="{E2EB1EEA-112D-4084-86C1-44E023FF9C83}" type="presOf" srcId="{5ADEB852-A221-40DE-98CB-A46E8FC4A8AD}" destId="{41DF0651-A98F-453B-BB99-53E6F117C502}" srcOrd="0" destOrd="0" presId="urn:microsoft.com/office/officeart/2005/8/layout/hierarchy2"/>
    <dgm:cxn modelId="{E1799B74-BD9E-42D1-8916-A63AB1F0E875}" type="presParOf" srcId="{D44585FC-F94B-425F-AD73-144502AC3D81}" destId="{6EA96AE6-135E-47B8-B4B8-31C4CD6BC8B1}" srcOrd="0" destOrd="0" presId="urn:microsoft.com/office/officeart/2005/8/layout/hierarchy2"/>
    <dgm:cxn modelId="{4A6B9B43-AA8F-4354-9858-E629EAC7511E}" type="presParOf" srcId="{6EA96AE6-135E-47B8-B4B8-31C4CD6BC8B1}" destId="{56B7110A-03C9-43D7-BAC5-290BC9BD3D39}" srcOrd="0" destOrd="0" presId="urn:microsoft.com/office/officeart/2005/8/layout/hierarchy2"/>
    <dgm:cxn modelId="{EAA0A552-0A47-4230-9B05-6D737BF806D9}" type="presParOf" srcId="{6EA96AE6-135E-47B8-B4B8-31C4CD6BC8B1}" destId="{EE01F287-85BC-4477-8A48-697196F4F8D2}" srcOrd="1" destOrd="0" presId="urn:microsoft.com/office/officeart/2005/8/layout/hierarchy2"/>
    <dgm:cxn modelId="{81315784-3292-49B4-82B9-47ABAC80D20A}" type="presParOf" srcId="{EE01F287-85BC-4477-8A48-697196F4F8D2}" destId="{2EBAC761-4103-481D-B821-01B078D0735B}" srcOrd="0" destOrd="0" presId="urn:microsoft.com/office/officeart/2005/8/layout/hierarchy2"/>
    <dgm:cxn modelId="{E388C711-0EAC-47A6-ABAA-4A4FE92F7AB4}" type="presParOf" srcId="{2EBAC761-4103-481D-B821-01B078D0735B}" destId="{41E5116D-8479-4232-A126-90B790CEE924}" srcOrd="0" destOrd="0" presId="urn:microsoft.com/office/officeart/2005/8/layout/hierarchy2"/>
    <dgm:cxn modelId="{F3F5E3DB-3C6F-4DF3-802A-50339D65ECD0}" type="presParOf" srcId="{EE01F287-85BC-4477-8A48-697196F4F8D2}" destId="{8920F6A9-230F-4CEA-A254-531B62B75072}" srcOrd="1" destOrd="0" presId="urn:microsoft.com/office/officeart/2005/8/layout/hierarchy2"/>
    <dgm:cxn modelId="{CAF27F2F-E7BD-4AAB-B681-CDC1D79F2E93}" type="presParOf" srcId="{8920F6A9-230F-4CEA-A254-531B62B75072}" destId="{8701C249-D334-46CA-A977-57FA424F5362}" srcOrd="0" destOrd="0" presId="urn:microsoft.com/office/officeart/2005/8/layout/hierarchy2"/>
    <dgm:cxn modelId="{4A81441D-CE0A-4959-A32F-6C8ABC05A0EC}" type="presParOf" srcId="{8920F6A9-230F-4CEA-A254-531B62B75072}" destId="{640A278E-C6F4-4D2F-8544-87B409E6FE81}" srcOrd="1" destOrd="0" presId="urn:microsoft.com/office/officeart/2005/8/layout/hierarchy2"/>
    <dgm:cxn modelId="{EDB2260E-39EC-4A81-B589-B68225F948FF}" type="presParOf" srcId="{EE01F287-85BC-4477-8A48-697196F4F8D2}" destId="{96CB4DF2-BD1A-4D2F-88F8-F3DF23220221}" srcOrd="2" destOrd="0" presId="urn:microsoft.com/office/officeart/2005/8/layout/hierarchy2"/>
    <dgm:cxn modelId="{9A42ABE2-DEE5-40B0-99D7-F956DDB44255}" type="presParOf" srcId="{96CB4DF2-BD1A-4D2F-88F8-F3DF23220221}" destId="{ACF1F9BC-500F-4D6B-9F63-C8A11F5686EC}" srcOrd="0" destOrd="0" presId="urn:microsoft.com/office/officeart/2005/8/layout/hierarchy2"/>
    <dgm:cxn modelId="{62AB43AE-F069-4BED-B5D5-38C394310980}" type="presParOf" srcId="{EE01F287-85BC-4477-8A48-697196F4F8D2}" destId="{71D6D981-E8C5-43AC-A4AE-DE154634778A}" srcOrd="3" destOrd="0" presId="urn:microsoft.com/office/officeart/2005/8/layout/hierarchy2"/>
    <dgm:cxn modelId="{BF04B6F9-8BA7-4964-BDE1-4669FCF8A465}" type="presParOf" srcId="{71D6D981-E8C5-43AC-A4AE-DE154634778A}" destId="{41DF0651-A98F-453B-BB99-53E6F117C502}" srcOrd="0" destOrd="0" presId="urn:microsoft.com/office/officeart/2005/8/layout/hierarchy2"/>
    <dgm:cxn modelId="{A422E4B3-722D-43E0-A640-F5538CCCCCB4}" type="presParOf" srcId="{71D6D981-E8C5-43AC-A4AE-DE154634778A}" destId="{7A9D4052-1DF2-4ACE-831A-1D14ADB801A5}" srcOrd="1" destOrd="0" presId="urn:microsoft.com/office/officeart/2005/8/layout/hierarchy2"/>
    <dgm:cxn modelId="{66BA513B-D019-469A-81F0-23FA617F5DB0}" type="presParOf" srcId="{EE01F287-85BC-4477-8A48-697196F4F8D2}" destId="{D782D890-6907-467B-83B5-158C7ACB651F}" srcOrd="4" destOrd="0" presId="urn:microsoft.com/office/officeart/2005/8/layout/hierarchy2"/>
    <dgm:cxn modelId="{4F6B0653-80FC-4417-8060-A366AE7C50CC}" type="presParOf" srcId="{D782D890-6907-467B-83B5-158C7ACB651F}" destId="{736A14E6-7196-4E69-A11C-0C971F34400E}" srcOrd="0" destOrd="0" presId="urn:microsoft.com/office/officeart/2005/8/layout/hierarchy2"/>
    <dgm:cxn modelId="{8ECEFF7A-7A5E-4737-9723-BA178194F009}" type="presParOf" srcId="{EE01F287-85BC-4477-8A48-697196F4F8D2}" destId="{2139DF42-3A0A-4B21-99FC-773DEEF45A1F}" srcOrd="5" destOrd="0" presId="urn:microsoft.com/office/officeart/2005/8/layout/hierarchy2"/>
    <dgm:cxn modelId="{6CFA6024-0324-485B-B869-74C9CAAFED8E}" type="presParOf" srcId="{2139DF42-3A0A-4B21-99FC-773DEEF45A1F}" destId="{D4B912C4-5785-427C-B160-603087957507}" srcOrd="0" destOrd="0" presId="urn:microsoft.com/office/officeart/2005/8/layout/hierarchy2"/>
    <dgm:cxn modelId="{C81BABDE-80BD-4F46-AA39-420BAEBE1301}" type="presParOf" srcId="{2139DF42-3A0A-4B21-99FC-773DEEF45A1F}" destId="{0FB07865-9DD7-427C-AA29-B3C36C10C51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962AA-62D5-47D7-867B-DA1944046E35}">
      <dsp:nvSpPr>
        <dsp:cNvPr id="0" name=""/>
        <dsp:cNvSpPr/>
      </dsp:nvSpPr>
      <dsp:spPr>
        <a:xfrm>
          <a:off x="1371609" y="1358"/>
          <a:ext cx="3275241" cy="3275241"/>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Contraceptive services</a:t>
          </a:r>
        </a:p>
        <a:p>
          <a:pPr lvl="0" algn="ctr" defTabSz="711200">
            <a:lnSpc>
              <a:spcPct val="90000"/>
            </a:lnSpc>
            <a:spcBef>
              <a:spcPct val="0"/>
            </a:spcBef>
            <a:spcAft>
              <a:spcPct val="35000"/>
            </a:spcAft>
          </a:pPr>
          <a:r>
            <a:rPr lang="en-US" sz="1600" kern="1200" dirty="0" smtClean="0"/>
            <a:t>Pregnancy testing &amp; counseling</a:t>
          </a:r>
        </a:p>
        <a:p>
          <a:pPr lvl="0" algn="ctr" defTabSz="711200">
            <a:lnSpc>
              <a:spcPct val="90000"/>
            </a:lnSpc>
            <a:spcBef>
              <a:spcPct val="0"/>
            </a:spcBef>
            <a:spcAft>
              <a:spcPct val="35000"/>
            </a:spcAft>
          </a:pPr>
          <a:r>
            <a:rPr lang="en-US" sz="1600" kern="1200" dirty="0" smtClean="0"/>
            <a:t>Achieving pregnancy</a:t>
          </a:r>
        </a:p>
        <a:p>
          <a:pPr lvl="0" algn="ctr" defTabSz="711200">
            <a:lnSpc>
              <a:spcPct val="90000"/>
            </a:lnSpc>
            <a:spcBef>
              <a:spcPct val="0"/>
            </a:spcBef>
            <a:spcAft>
              <a:spcPct val="35000"/>
            </a:spcAft>
          </a:pPr>
          <a:r>
            <a:rPr lang="en-US" sz="1600" kern="1200" dirty="0" smtClean="0"/>
            <a:t>Basic infertility </a:t>
          </a:r>
        </a:p>
        <a:p>
          <a:pPr lvl="0" algn="ctr" defTabSz="711200">
            <a:lnSpc>
              <a:spcPct val="90000"/>
            </a:lnSpc>
            <a:spcBef>
              <a:spcPct val="0"/>
            </a:spcBef>
            <a:spcAft>
              <a:spcPct val="35000"/>
            </a:spcAft>
          </a:pPr>
          <a:r>
            <a:rPr lang="en-US" sz="1600" kern="1200" dirty="0" smtClean="0"/>
            <a:t>Preconception health</a:t>
          </a:r>
        </a:p>
        <a:p>
          <a:pPr lvl="0" algn="ctr" defTabSz="711200">
            <a:lnSpc>
              <a:spcPct val="90000"/>
            </a:lnSpc>
            <a:spcBef>
              <a:spcPct val="0"/>
            </a:spcBef>
            <a:spcAft>
              <a:spcPct val="35000"/>
            </a:spcAft>
          </a:pPr>
          <a:r>
            <a:rPr lang="en-US" sz="1600" kern="1200" dirty="0" smtClean="0"/>
            <a:t>Sexually transmitted diseases</a:t>
          </a:r>
          <a:endParaRPr lang="en-US" sz="1600" kern="1200" dirty="0"/>
        </a:p>
      </dsp:txBody>
      <dsp:txXfrm>
        <a:off x="1851257" y="481006"/>
        <a:ext cx="2315945" cy="2315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110A-03C9-43D7-BAC5-290BC9BD3D39}">
      <dsp:nvSpPr>
        <dsp:cNvPr id="0" name=""/>
        <dsp:cNvSpPr/>
      </dsp:nvSpPr>
      <dsp:spPr>
        <a:xfrm>
          <a:off x="8002" y="11543"/>
          <a:ext cx="4102329" cy="2986813"/>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Better Health Outcomes</a:t>
          </a:r>
          <a:r>
            <a:rPr lang="en-US" sz="2800" kern="1200" dirty="0" smtClean="0"/>
            <a:t>: </a:t>
          </a:r>
          <a:r>
            <a:rPr lang="en-US" sz="2400" kern="1200" dirty="0" smtClean="0"/>
            <a:t>Plan and space births, preconception health services prevention of  unintended/teen pregnancies, </a:t>
          </a:r>
          <a:endParaRPr lang="en-US" sz="2400" kern="1200" dirty="0"/>
        </a:p>
      </dsp:txBody>
      <dsp:txXfrm>
        <a:off x="95483" y="99024"/>
        <a:ext cx="3927367" cy="2811851"/>
      </dsp:txXfrm>
    </dsp:sp>
    <dsp:sp modelId="{2EBAC761-4103-481D-B821-01B078D0735B}">
      <dsp:nvSpPr>
        <dsp:cNvPr id="0" name=""/>
        <dsp:cNvSpPr/>
      </dsp:nvSpPr>
      <dsp:spPr>
        <a:xfrm rot="18781770">
          <a:off x="3961345" y="1138136"/>
          <a:ext cx="938126" cy="47853"/>
        </a:xfrm>
        <a:custGeom>
          <a:avLst/>
          <a:gdLst/>
          <a:ahLst/>
          <a:cxnLst/>
          <a:rect l="0" t="0" r="0" b="0"/>
          <a:pathLst>
            <a:path>
              <a:moveTo>
                <a:pt x="0" y="23926"/>
              </a:moveTo>
              <a:lnTo>
                <a:pt x="938126" y="239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6955" y="1138610"/>
        <a:ext cx="46906" cy="46906"/>
      </dsp:txXfrm>
    </dsp:sp>
    <dsp:sp modelId="{8701C249-D334-46CA-A977-57FA424F5362}">
      <dsp:nvSpPr>
        <dsp:cNvPr id="0" name=""/>
        <dsp:cNvSpPr/>
      </dsp:nvSpPr>
      <dsp:spPr>
        <a:xfrm>
          <a:off x="4750485" y="539162"/>
          <a:ext cx="1147011" cy="560030"/>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Infants</a:t>
          </a:r>
          <a:endParaRPr lang="en-US" sz="2500" kern="1200" dirty="0"/>
        </a:p>
      </dsp:txBody>
      <dsp:txXfrm>
        <a:off x="4766888" y="555565"/>
        <a:ext cx="1114205" cy="527224"/>
      </dsp:txXfrm>
    </dsp:sp>
    <dsp:sp modelId="{96CB4DF2-BD1A-4D2F-88F8-F3DF23220221}">
      <dsp:nvSpPr>
        <dsp:cNvPr id="0" name=""/>
        <dsp:cNvSpPr/>
      </dsp:nvSpPr>
      <dsp:spPr>
        <a:xfrm rot="130100">
          <a:off x="4110102" y="1493142"/>
          <a:ext cx="640612" cy="47853"/>
        </a:xfrm>
        <a:custGeom>
          <a:avLst/>
          <a:gdLst/>
          <a:ahLst/>
          <a:cxnLst/>
          <a:rect l="0" t="0" r="0" b="0"/>
          <a:pathLst>
            <a:path>
              <a:moveTo>
                <a:pt x="0" y="23926"/>
              </a:moveTo>
              <a:lnTo>
                <a:pt x="640612" y="239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4393" y="1501053"/>
        <a:ext cx="32030" cy="32030"/>
      </dsp:txXfrm>
    </dsp:sp>
    <dsp:sp modelId="{41DF0651-A98F-453B-BB99-53E6F117C502}">
      <dsp:nvSpPr>
        <dsp:cNvPr id="0" name=""/>
        <dsp:cNvSpPr/>
      </dsp:nvSpPr>
      <dsp:spPr>
        <a:xfrm>
          <a:off x="4750485" y="1219221"/>
          <a:ext cx="1110602" cy="619932"/>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Women</a:t>
          </a:r>
          <a:endParaRPr lang="en-US" sz="2500" kern="1200" dirty="0"/>
        </a:p>
      </dsp:txBody>
      <dsp:txXfrm>
        <a:off x="4768642" y="1237378"/>
        <a:ext cx="1074288" cy="583618"/>
      </dsp:txXfrm>
    </dsp:sp>
    <dsp:sp modelId="{D782D890-6907-467B-83B5-158C7ACB651F}">
      <dsp:nvSpPr>
        <dsp:cNvPr id="0" name=""/>
        <dsp:cNvSpPr/>
      </dsp:nvSpPr>
      <dsp:spPr>
        <a:xfrm rot="2877709">
          <a:off x="3952415" y="1836028"/>
          <a:ext cx="955987" cy="47853"/>
        </a:xfrm>
        <a:custGeom>
          <a:avLst/>
          <a:gdLst/>
          <a:ahLst/>
          <a:cxnLst/>
          <a:rect l="0" t="0" r="0" b="0"/>
          <a:pathLst>
            <a:path>
              <a:moveTo>
                <a:pt x="0" y="23926"/>
              </a:moveTo>
              <a:lnTo>
                <a:pt x="955987" y="239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6509" y="1836055"/>
        <a:ext cx="47799" cy="47799"/>
      </dsp:txXfrm>
    </dsp:sp>
    <dsp:sp modelId="{D4B912C4-5785-427C-B160-603087957507}">
      <dsp:nvSpPr>
        <dsp:cNvPr id="0" name=""/>
        <dsp:cNvSpPr/>
      </dsp:nvSpPr>
      <dsp:spPr>
        <a:xfrm>
          <a:off x="4750485" y="1959183"/>
          <a:ext cx="1138209" cy="511554"/>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Men</a:t>
          </a:r>
          <a:endParaRPr lang="en-US" sz="2500" kern="1200" dirty="0"/>
        </a:p>
      </dsp:txBody>
      <dsp:txXfrm>
        <a:off x="4765468" y="1974166"/>
        <a:ext cx="1108243" cy="48158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721DA8D-01D1-48BF-8EEC-17509866A846}" type="datetimeFigureOut">
              <a:rPr lang="en-US" smtClean="0"/>
              <a:pPr/>
              <a:t>2/15/2018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5148A02-453C-4BA0-9EEA-6C732326E813}" type="slidenum">
              <a:rPr lang="en-US" smtClean="0"/>
              <a:pPr/>
              <a:t>‹#›</a:t>
            </a:fld>
            <a:endParaRPr lang="en-US"/>
          </a:p>
        </p:txBody>
      </p:sp>
    </p:spTree>
    <p:extLst>
      <p:ext uri="{BB962C8B-B14F-4D97-AF65-F5344CB8AC3E}">
        <p14:creationId xmlns:p14="http://schemas.microsoft.com/office/powerpoint/2010/main" val="323403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FE2F72F-804B-4C74-8D53-E3D9AA75D6EC}" type="datetimeFigureOut">
              <a:rPr lang="en-US" smtClean="0"/>
              <a:pPr/>
              <a:t>2/15/2018</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4A9A86E-087E-4924-85E2-105D7DCE6583}" type="slidenum">
              <a:rPr lang="en-US" smtClean="0"/>
              <a:pPr/>
              <a:t>‹#›</a:t>
            </a:fld>
            <a:endParaRPr lang="en-US"/>
          </a:p>
        </p:txBody>
      </p:sp>
    </p:spTree>
    <p:extLst>
      <p:ext uri="{BB962C8B-B14F-4D97-AF65-F5344CB8AC3E}">
        <p14:creationId xmlns:p14="http://schemas.microsoft.com/office/powerpoint/2010/main" val="7912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c.gov/preconception/documents/rlphealthprovider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68288" y="690563"/>
            <a:ext cx="6132512"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
            </a:r>
            <a:br>
              <a:rPr lang="en-US" dirty="0"/>
            </a:br>
            <a:endParaRPr lang="en-US" dirty="0"/>
          </a:p>
          <a:p>
            <a:r>
              <a:rPr lang="en-US" b="1" dirty="0"/>
              <a:t>Bea: </a:t>
            </a:r>
            <a:r>
              <a:rPr lang="en-US" dirty="0"/>
              <a:t>Good afternoon and welcome to today’s presentation. This is the second webinar of the Putting the QFP into Practice Series, Integrating Reproductive Life Planning into your family planning session.  My name is Beatriz Reyes and I will be your moderator today.</a:t>
            </a:r>
          </a:p>
          <a:p>
            <a:pPr marL="168398" indent="-168398">
              <a:buFont typeface="Arial" panose="020B0604020202020204" pitchFamily="34" charset="0"/>
              <a:buChar char="•"/>
            </a:pPr>
            <a:r>
              <a:rPr lang="en-US" dirty="0"/>
              <a:t>At this time, everyone should be able to see the welcome slide. Due to the large number of participants, all participant lines have been muted. Today’s webinar is being recorded and will be posted on the FPNTC webpage.</a:t>
            </a:r>
          </a:p>
          <a:p>
            <a:pPr marL="168398" indent="-168398">
              <a:buFont typeface="Arial" panose="020B0604020202020204" pitchFamily="34" charset="0"/>
              <a:buChar char="•"/>
            </a:pPr>
            <a:r>
              <a:rPr lang="en-US" dirty="0"/>
              <a:t> </a:t>
            </a:r>
            <a:r>
              <a:rPr lang="en-US" altLang="en-US" baseline="0" dirty="0"/>
              <a:t>If you are experiencing any technical problems or have urgent problems, please contact our office at 510-835-3700.</a:t>
            </a:r>
          </a:p>
          <a:p>
            <a:pPr marL="168398" indent="-168398">
              <a:buFont typeface="Arial" panose="020B0604020202020204" pitchFamily="34" charset="0"/>
              <a:buChar char="•"/>
            </a:pPr>
            <a:r>
              <a:rPr lang="en-US" altLang="en-US" baseline="0" dirty="0"/>
              <a:t>Audio streaming has been enabled for this webinar to allow you to listen to today’s presentation through your computer’s speakers.</a:t>
            </a:r>
          </a:p>
          <a:p>
            <a:pPr marL="168398" indent="-168398">
              <a:buFont typeface="Arial" panose="020B0604020202020204" pitchFamily="34" charset="0"/>
              <a:buChar char="•"/>
            </a:pPr>
            <a:r>
              <a:rPr lang="en-US" altLang="en-US" baseline="0" dirty="0" smtClean="0"/>
              <a:t>You </a:t>
            </a:r>
            <a:r>
              <a:rPr lang="en-US" altLang="en-US" baseline="0" dirty="0"/>
              <a:t>can also listen to this webinar by calling the toll-free number listed at the bottom of the screen.</a:t>
            </a:r>
            <a:br>
              <a:rPr lang="en-US" altLang="en-US" baseline="0" dirty="0"/>
            </a:br>
            <a:r>
              <a:rPr lang="en-US" altLang="en-US" baseline="0" dirty="0"/>
              <a:t/>
            </a:r>
            <a:br>
              <a:rPr lang="en-US" altLang="en-US" baseline="0" dirty="0"/>
            </a:br>
            <a:endParaRPr lang="en-US" dirty="0" smtClean="0"/>
          </a:p>
          <a:p>
            <a:endParaRPr lang="en-US" dirty="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29635" indent="-280629" eaLnBrk="0" hangingPunct="0">
              <a:defRPr>
                <a:solidFill>
                  <a:schemeClr val="tx1"/>
                </a:solidFill>
                <a:latin typeface="Calibri" panose="020F0502020204030204" pitchFamily="34" charset="0"/>
                <a:cs typeface="Arial" panose="020B0604020202020204" pitchFamily="34" charset="0"/>
              </a:defRPr>
            </a:lvl2pPr>
            <a:lvl3pPr marL="1122515" indent="-224503" eaLnBrk="0" hangingPunct="0">
              <a:defRPr>
                <a:solidFill>
                  <a:schemeClr val="tx1"/>
                </a:solidFill>
                <a:latin typeface="Calibri" panose="020F0502020204030204" pitchFamily="34" charset="0"/>
                <a:cs typeface="Arial" panose="020B0604020202020204" pitchFamily="34" charset="0"/>
              </a:defRPr>
            </a:lvl3pPr>
            <a:lvl4pPr marL="1571521" indent="-224503" eaLnBrk="0" hangingPunct="0">
              <a:defRPr>
                <a:solidFill>
                  <a:schemeClr val="tx1"/>
                </a:solidFill>
                <a:latin typeface="Calibri" panose="020F0502020204030204" pitchFamily="34" charset="0"/>
                <a:cs typeface="Arial" panose="020B0604020202020204" pitchFamily="34" charset="0"/>
              </a:defRPr>
            </a:lvl4pPr>
            <a:lvl5pPr marL="2020528" indent="-224503" eaLnBrk="0" hangingPunct="0">
              <a:defRPr>
                <a:solidFill>
                  <a:schemeClr val="tx1"/>
                </a:solidFill>
                <a:latin typeface="Calibri" panose="020F0502020204030204" pitchFamily="34" charset="0"/>
                <a:cs typeface="Arial" panose="020B0604020202020204" pitchFamily="34" charset="0"/>
              </a:defRPr>
            </a:lvl5pPr>
            <a:lvl6pPr marL="2469534"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18540"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67545"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16551"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C3005CC-8122-4A72-AB33-4756B83020E2}"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107141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Bea:</a:t>
            </a:r>
          </a:p>
          <a:p>
            <a:pPr defTabSz="898124" eaLnBrk="1" fontAlgn="auto" hangingPunct="1">
              <a:spcBef>
                <a:spcPts val="0"/>
              </a:spcBef>
              <a:spcAft>
                <a:spcPts val="0"/>
              </a:spcAft>
              <a:defRPr/>
            </a:pPr>
            <a:r>
              <a:rPr lang="en-US" dirty="0" smtClean="0"/>
              <a:t>I would now like to introduce our wonderful presenter for today, </a:t>
            </a:r>
            <a:r>
              <a:rPr lang="en-US" dirty="0" err="1" smtClean="0"/>
              <a:t>Alvina</a:t>
            </a:r>
            <a:r>
              <a:rPr lang="en-US" dirty="0" smtClean="0"/>
              <a:t> Long Valentin. </a:t>
            </a:r>
            <a:r>
              <a:rPr lang="en-US" dirty="0" err="1" smtClean="0"/>
              <a:t>Alvina</a:t>
            </a:r>
            <a:r>
              <a:rPr lang="en-US" dirty="0" smtClean="0"/>
              <a:t> is the Perinatal Health Unit Supervisor in the Women’s Health Branch – Division of Public Health at the North Carolina Department of Health and Human Services. She provides fiscal and programmatic oversight to perinatal health clinical and community programs.  She previously served as the Women’s Health Network Supervisor and focused on integrating preconception health and reproductive life planning into clinical and community programs.  Ms. Long Valentin has 20 years of public health nursing, clinic management and program development experience in the areas of women's health, pediatrics, adult medicine and home-based visiting. </a:t>
            </a:r>
            <a:r>
              <a:rPr lang="en-US" dirty="0" err="1" smtClean="0"/>
              <a:t>Alvina</a:t>
            </a:r>
            <a:r>
              <a:rPr lang="en-US" dirty="0" smtClean="0"/>
              <a:t> received her MPH from Johns Hopkins School of Hygiene and Public Health, her BSN from Johns Hopkins School of Nursing.  </a:t>
            </a:r>
          </a:p>
          <a:p>
            <a:pPr defTabSz="898124" eaLnBrk="1" fontAlgn="auto" hangingPunct="1">
              <a:spcBef>
                <a:spcPts val="0"/>
              </a:spcBef>
              <a:spcAft>
                <a:spcPts val="0"/>
              </a:spcAft>
              <a:defRPr/>
            </a:pPr>
            <a:endParaRPr lang="en-US" dirty="0" smtClean="0"/>
          </a:p>
          <a:p>
            <a:pPr defTabSz="898124" eaLnBrk="1" fontAlgn="auto" hangingPunct="1">
              <a:spcBef>
                <a:spcPts val="0"/>
              </a:spcBef>
              <a:spcAft>
                <a:spcPts val="0"/>
              </a:spcAft>
              <a:defRPr/>
            </a:pPr>
            <a:r>
              <a:rPr lang="en-US" dirty="0" smtClean="0"/>
              <a:t>Welcome, </a:t>
            </a:r>
            <a:r>
              <a:rPr lang="en-US" dirty="0" err="1" smtClean="0"/>
              <a:t>Alvina</a:t>
            </a:r>
            <a:r>
              <a:rPr lang="en-US" dirty="0" smtClean="0"/>
              <a:t>. </a:t>
            </a:r>
          </a:p>
          <a:p>
            <a:pPr defTabSz="898124" eaLnBrk="1" fontAlgn="auto" hangingPunct="1">
              <a:spcBef>
                <a:spcPts val="0"/>
              </a:spcBef>
              <a:spcAft>
                <a:spcPts val="0"/>
              </a:spcAf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10</a:t>
            </a:fld>
            <a:endParaRPr lang="en-US" dirty="0"/>
          </a:p>
        </p:txBody>
      </p:sp>
    </p:spTree>
    <p:extLst>
      <p:ext uri="{BB962C8B-B14F-4D97-AF65-F5344CB8AC3E}">
        <p14:creationId xmlns:p14="http://schemas.microsoft.com/office/powerpoint/2010/main" val="333936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an overview…and discuss the benefits</a:t>
            </a:r>
            <a:r>
              <a:rPr lang="en-US" baseline="0" dirty="0" smtClean="0"/>
              <a:t> of family planning and the reproductive life plan</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11</a:t>
            </a:fld>
            <a:endParaRPr lang="en-US" dirty="0"/>
          </a:p>
        </p:txBody>
      </p:sp>
    </p:spTree>
    <p:extLst>
      <p:ext uri="{BB962C8B-B14F-4D97-AF65-F5344CB8AC3E}">
        <p14:creationId xmlns:p14="http://schemas.microsoft.com/office/powerpoint/2010/main" val="235006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08025"/>
            <a:ext cx="7004050" cy="39401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smtClean="0">
                <a:solidFill>
                  <a:schemeClr val="tx1"/>
                </a:solidFill>
                <a:effectLst/>
                <a:latin typeface="+mn-lt"/>
                <a:ea typeface="+mn-ea"/>
                <a:cs typeface="+mn-cs"/>
              </a:rPr>
              <a:t>FP services are a suite of services designed to help couples and individuals achieve their desired number and spacing of healthy children. </a:t>
            </a:r>
            <a:r>
              <a:rPr lang="en-US" sz="1200" kern="1200" baseline="0" dirty="0" smtClean="0">
                <a:solidFill>
                  <a:schemeClr val="tx1"/>
                </a:solidFill>
                <a:effectLst/>
                <a:latin typeface="+mn-lt"/>
                <a:ea typeface="+mn-ea"/>
                <a:cs typeface="+mn-cs"/>
              </a:rPr>
              <a:t>These services, as listed on this slide, include: </a:t>
            </a:r>
            <a:r>
              <a:rPr lang="en-US" sz="1200" u="none" kern="1200" baseline="0" dirty="0" smtClean="0">
                <a:solidFill>
                  <a:schemeClr val="tx1"/>
                </a:solidFill>
                <a:effectLst/>
                <a:latin typeface="+mn-lt"/>
                <a:ea typeface="+mn-ea"/>
                <a:cs typeface="+mn-cs"/>
              </a:rPr>
              <a:t>contraceptive services, pregnancy testing and counseling, achieving pregnancy, basic infertility, preconception health and STD services.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STD services are also part</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preconception health services –in  the QFP</a:t>
            </a:r>
            <a:r>
              <a:rPr lang="en-US" sz="1200" kern="1200" baseline="0" dirty="0" smtClean="0">
                <a:solidFill>
                  <a:schemeClr val="tx1"/>
                </a:solidFill>
                <a:effectLst/>
                <a:latin typeface="+mn-lt"/>
                <a:ea typeface="+mn-ea"/>
                <a:cs typeface="+mn-cs"/>
              </a:rPr>
              <a:t> we find </a:t>
            </a:r>
            <a:r>
              <a:rPr lang="en-US" sz="1200" kern="1200" dirty="0" smtClean="0">
                <a:solidFill>
                  <a:schemeClr val="tx1"/>
                </a:solidFill>
                <a:effectLst/>
                <a:latin typeface="+mn-lt"/>
                <a:ea typeface="+mn-ea"/>
                <a:cs typeface="+mn-cs"/>
              </a:rPr>
              <a:t>STDs is a separate section</a:t>
            </a:r>
            <a:r>
              <a:rPr lang="en-US" sz="1200" kern="1200" baseline="0" dirty="0" smtClean="0">
                <a:solidFill>
                  <a:schemeClr val="tx1"/>
                </a:solidFill>
                <a:effectLst/>
                <a:latin typeface="+mn-lt"/>
                <a:ea typeface="+mn-ea"/>
                <a:cs typeface="+mn-cs"/>
              </a:rPr>
              <a:t> of the document. </a:t>
            </a:r>
            <a:r>
              <a:rPr lang="en-US" sz="1200" kern="1200" dirty="0" smtClean="0">
                <a:solidFill>
                  <a:schemeClr val="tx1"/>
                </a:solidFill>
                <a:effectLst/>
                <a:latin typeface="+mn-lt"/>
                <a:ea typeface="+mn-ea"/>
                <a:cs typeface="+mn-cs"/>
              </a:rPr>
              <a:t>So when</a:t>
            </a:r>
            <a:r>
              <a:rPr lang="en-US" sz="1200" kern="1200" baseline="0" dirty="0" smtClean="0">
                <a:solidFill>
                  <a:schemeClr val="tx1"/>
                </a:solidFill>
                <a:effectLst/>
                <a:latin typeface="+mn-lt"/>
                <a:ea typeface="+mn-ea"/>
                <a:cs typeface="+mn-cs"/>
              </a:rPr>
              <a:t> we talk about </a:t>
            </a:r>
            <a:r>
              <a:rPr lang="en-US" sz="1200" kern="1200" dirty="0" smtClean="0">
                <a:solidFill>
                  <a:schemeClr val="tx1"/>
                </a:solidFill>
                <a:effectLst/>
                <a:latin typeface="+mn-lt"/>
                <a:ea typeface="+mn-ea"/>
                <a:cs typeface="+mn-cs"/>
              </a:rPr>
              <a:t>“preconception”  health services</a:t>
            </a:r>
            <a:r>
              <a:rPr lang="en-US" sz="1200" kern="1200" baseline="0" dirty="0" smtClean="0">
                <a:solidFill>
                  <a:schemeClr val="tx1"/>
                </a:solidFill>
                <a:effectLst/>
                <a:latin typeface="+mn-lt"/>
                <a:ea typeface="+mn-ea"/>
                <a:cs typeface="+mn-cs"/>
              </a:rPr>
              <a:t> we also </a:t>
            </a:r>
            <a:r>
              <a:rPr lang="en-US" sz="1200" kern="1200" dirty="0" smtClean="0">
                <a:solidFill>
                  <a:schemeClr val="tx1"/>
                </a:solidFill>
                <a:effectLst/>
                <a:latin typeface="+mn-lt"/>
                <a:ea typeface="+mn-ea"/>
                <a:cs typeface="+mn-cs"/>
              </a:rPr>
              <a:t>include STD services.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smtClean="0">
              <a:solidFill>
                <a:schemeClr val="tx1"/>
              </a:solidFill>
              <a:effectLst/>
              <a:latin typeface="+mn-lt"/>
              <a:ea typeface="+mn-ea"/>
              <a:cs typeface="+mn-cs"/>
            </a:endParaRPr>
          </a:p>
          <a:p>
            <a:endParaRPr lang="en-US" sz="1200" u="non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9A86E-087E-4924-85E2-105D7DCE6583}" type="slidenum">
              <a:rPr lang="en-US" smtClean="0"/>
              <a:pPr/>
              <a:t>12</a:t>
            </a:fld>
            <a:endParaRPr lang="en-US"/>
          </a:p>
        </p:txBody>
      </p:sp>
    </p:spTree>
    <p:extLst>
      <p:ext uri="{BB962C8B-B14F-4D97-AF65-F5344CB8AC3E}">
        <p14:creationId xmlns:p14="http://schemas.microsoft.com/office/powerpoint/2010/main" val="396305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24">
              <a:defRPr/>
            </a:pPr>
            <a:r>
              <a:rPr lang="en-US" dirty="0" smtClean="0"/>
              <a:t>The health benefits of family planning are many— for women, men AND infants. </a:t>
            </a:r>
          </a:p>
          <a:p>
            <a:pPr defTabSz="898124">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Family planning services help women and men plan and space the births of their children, prevent unintended pregnancies, reduce the number of abortions,</a:t>
            </a:r>
            <a:r>
              <a:rPr lang="en-US" baseline="0" dirty="0" smtClean="0"/>
              <a:t> and prevent or treat STDs that can cause infertility. FP helps women have healthier pregnancies and births, </a:t>
            </a:r>
            <a:r>
              <a:rPr lang="en-US" sz="1200" u="none" kern="1200" baseline="0" dirty="0" smtClean="0">
                <a:solidFill>
                  <a:schemeClr val="tx1"/>
                </a:solidFill>
                <a:effectLst/>
                <a:latin typeface="+mn-lt"/>
                <a:ea typeface="+mn-ea"/>
                <a:cs typeface="+mn-cs"/>
              </a:rPr>
              <a:t>FP helps women and men live healthier lives and have healthier children. </a:t>
            </a:r>
          </a:p>
          <a:p>
            <a:pPr defTabSz="898124">
              <a:defRPr/>
            </a:pPr>
            <a:endParaRPr lang="en-US" dirty="0" smtClean="0"/>
          </a:p>
          <a:p>
            <a:pPr defTabSz="898124">
              <a:defRPr/>
            </a:pPr>
            <a:r>
              <a:rPr lang="en-US" baseline="0" dirty="0" smtClean="0"/>
              <a:t>The benefits of preconception care, birth spacing of at least 18 months between </a:t>
            </a:r>
            <a:r>
              <a:rPr lang="en-US" i="1" baseline="0" dirty="0" smtClean="0"/>
              <a:t>delivery and next conception</a:t>
            </a:r>
            <a:r>
              <a:rPr lang="en-US" baseline="0" dirty="0" smtClean="0"/>
              <a:t>, and reduction of </a:t>
            </a:r>
            <a:r>
              <a:rPr lang="en-US" dirty="0" smtClean="0"/>
              <a:t>teen/unintended not only</a:t>
            </a:r>
            <a:r>
              <a:rPr lang="en-US" baseline="0" dirty="0" smtClean="0"/>
              <a:t> contribute to healthier parents, but the infant also has better health outcomes. </a:t>
            </a:r>
            <a:r>
              <a:rPr lang="en-US" altLang="en-US" dirty="0" smtClean="0"/>
              <a:t>The risk of adverse birth outcomes is lower</a:t>
            </a:r>
            <a:r>
              <a:rPr lang="en-US" altLang="en-US" baseline="0" dirty="0" smtClean="0"/>
              <a:t> when there is at least 18 months between delivery and next conception.</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13</a:t>
            </a:fld>
            <a:endParaRPr lang="en-US" dirty="0"/>
          </a:p>
        </p:txBody>
      </p:sp>
    </p:spTree>
    <p:extLst>
      <p:ext uri="{BB962C8B-B14F-4D97-AF65-F5344CB8AC3E}">
        <p14:creationId xmlns:p14="http://schemas.microsoft.com/office/powerpoint/2010/main" val="1850543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An </a:t>
            </a:r>
            <a:r>
              <a:rPr lang="en-US" b="0" i="1" dirty="0" smtClean="0"/>
              <a:t>unintended pregnancy </a:t>
            </a:r>
            <a:r>
              <a:rPr lang="en-US" b="0" dirty="0" smtClean="0"/>
              <a:t>is a pregnancy that is mistimed or unwanted at the time of conception. </a:t>
            </a:r>
            <a:r>
              <a:rPr lang="en-US" altLang="en-US" sz="800" dirty="0" smtClean="0"/>
              <a:t>About</a:t>
            </a:r>
            <a:r>
              <a:rPr lang="en-US" altLang="en-US" sz="800" baseline="0" dirty="0" smtClean="0"/>
              <a:t> half of the pregnancies in the U.S. are unintended, 29% mistimed and 19% unwanted at the time of conception.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QFP recommendations address women’s risk behaviors regardless of their pregnancy intention.</a:t>
            </a:r>
            <a:r>
              <a:rPr lang="en-US" sz="1200" kern="1200" baseline="0" dirty="0" smtClean="0">
                <a:solidFill>
                  <a:schemeClr val="tx1"/>
                </a:solidFill>
                <a:effectLst/>
                <a:latin typeface="+mn-lt"/>
                <a:ea typeface="+mn-ea"/>
                <a:cs typeface="+mn-cs"/>
              </a:rPr>
              <a:t> However we do know that w</a:t>
            </a:r>
            <a:r>
              <a:rPr lang="en-US" altLang="en-US" dirty="0" smtClean="0"/>
              <a:t>omen</a:t>
            </a:r>
            <a:r>
              <a:rPr lang="en-US" altLang="en-US" baseline="0" dirty="0" smtClean="0"/>
              <a:t> who have an unintended pregnancy may be more likely to engage in risk behaviors, like smoking, for example.  </a:t>
            </a:r>
            <a:r>
              <a:rPr lang="en-US" altLang="en-US" dirty="0" smtClean="0"/>
              <a:t>Smoking nearly doubles a woman’s</a:t>
            </a:r>
            <a:r>
              <a:rPr lang="en-US" altLang="en-US" baseline="0" dirty="0" smtClean="0"/>
              <a:t> </a:t>
            </a:r>
            <a:r>
              <a:rPr lang="en-US" altLang="en-US" dirty="0" smtClean="0"/>
              <a:t>risk of having a low-birth weight</a:t>
            </a:r>
            <a:r>
              <a:rPr lang="en-US" altLang="en-US" b="1" dirty="0" smtClean="0"/>
              <a:t> </a:t>
            </a:r>
            <a:r>
              <a:rPr lang="en-US" altLang="en-US" dirty="0" smtClean="0"/>
              <a:t>baby.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There is also some evidence that unintended pregnancy is associated with a greater likelihood of the mother smoking while pregnant and of the child being born low </a:t>
            </a:r>
            <a:r>
              <a:rPr lang="en-US" i="1" dirty="0" err="1" smtClean="0"/>
              <a:t>birthweight</a:t>
            </a:r>
            <a:r>
              <a:rPr lang="en-US" i="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Another example is women with chronic</a:t>
            </a:r>
            <a:r>
              <a:rPr lang="en-US" altLang="en-US" baseline="0" dirty="0" smtClean="0"/>
              <a:t> conditions like </a:t>
            </a:r>
            <a:r>
              <a:rPr lang="en-US" altLang="en-US" dirty="0" smtClean="0"/>
              <a:t>diabetes, who have an unintended pregnancy. These women are at an increased risk for having a child with birth defects, delivering preterm, and </a:t>
            </a:r>
            <a:r>
              <a:rPr lang="en-US" altLang="en-US" dirty="0" err="1" smtClean="0"/>
              <a:t>macrosomia</a:t>
            </a:r>
            <a:r>
              <a:rPr lang="en-US" altLang="en-US" dirty="0" smtClean="0"/>
              <a:t>. </a:t>
            </a:r>
            <a:r>
              <a:rPr lang="en-US" altLang="en-US" strike="noStrike" baseline="0" dirty="0" smtClean="0"/>
              <a:t>Many risk behaviors have the most detrimental effect on the fetus in the first few weeks of pregnancy, before a woman may realize she is pregnant.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Overall, the findings from</a:t>
            </a:r>
            <a:r>
              <a:rPr lang="en-US" i="1" baseline="0" dirty="0" smtClean="0"/>
              <a:t> a White Paper done by the National Campaign to Prevent Teen and Unplanned Pregnancies found the following:  E</a:t>
            </a:r>
            <a:r>
              <a:rPr lang="en-US" i="1" dirty="0" smtClean="0"/>
              <a:t>xperiencing a birth or pregnancy that was unintended by the mother, is associated with an array of negative outcomes, including delayed prenatal care, reduced likelihood of breastfeeding, poorer mental and physical health during childhood, poorer educational and behavioral outcomes of the child, poorer maternal mental health, lower mother-child relationship quality, and an increased risk of the mother experiencing physical violence during pregnancy.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Children born of unintended pregnancies have poorer mental and physical health, less close </a:t>
            </a:r>
            <a:r>
              <a:rPr lang="en-US" i="1" dirty="0" err="1" smtClean="0"/>
              <a:t>motherchild</a:t>
            </a:r>
            <a:r>
              <a:rPr lang="en-US" i="1" dirty="0" smtClean="0"/>
              <a:t> relationships, and poorer educational and behavioral outcomes. Most studies indicate that women who experience unintended births are at a greater risk of negative mental health outcomes during and after pregnancy and experiencing physical abuse while pregnant.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baseline="0" dirty="0" smtClean="0"/>
              <a:t>References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baseline="0" dirty="0" smtClean="0"/>
              <a:t>White Paper on the Consequences of Unintended Childbearing (literature review)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baseline="0" dirty="0" smtClean="0"/>
              <a:t>https://thenationalcampaign.org/sites/default/files/resource-primary-download/consequences.pdf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1" baseline="0" dirty="0" smtClean="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14</a:t>
            </a:fld>
            <a:endParaRPr lang="en-US" dirty="0"/>
          </a:p>
        </p:txBody>
      </p:sp>
    </p:spTree>
    <p:extLst>
      <p:ext uri="{BB962C8B-B14F-4D97-AF65-F5344CB8AC3E}">
        <p14:creationId xmlns:p14="http://schemas.microsoft.com/office/powerpoint/2010/main" val="382058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dirty="0" smtClean="0">
              <a:latin typeface="Times New Roman" panose="02020603050405020304" pitchFamily="18" charset="0"/>
              <a:cs typeface="Times New Roman" panose="02020603050405020304" pitchFamily="18" charset="0"/>
            </a:endParaRPr>
          </a:p>
          <a:p>
            <a:r>
              <a:rPr lang="en-US" dirty="0" smtClean="0"/>
              <a:t>The </a:t>
            </a:r>
            <a:r>
              <a:rPr lang="en-US" dirty="0"/>
              <a:t>public investment in family planning programs and providers not only helps women and couples avoid unintended pregnancy and abortion, but also helps many thousands avoid cervical cancer, </a:t>
            </a:r>
            <a:r>
              <a:rPr lang="en-US" dirty="0" smtClean="0"/>
              <a:t>HIV and </a:t>
            </a:r>
            <a:r>
              <a:rPr lang="en-US" dirty="0"/>
              <a:t>other sexually transmitted </a:t>
            </a:r>
            <a:r>
              <a:rPr lang="en-US" dirty="0" smtClean="0"/>
              <a:t>diseases.</a:t>
            </a:r>
            <a:r>
              <a:rPr lang="en-US" baseline="0" dirty="0" smtClean="0"/>
              <a:t>  These programs also help women and couples avoid </a:t>
            </a:r>
            <a:r>
              <a:rPr lang="en-US" dirty="0" smtClean="0"/>
              <a:t> </a:t>
            </a:r>
            <a:r>
              <a:rPr lang="en-US" dirty="0"/>
              <a:t>infertility, and preterm and low birth weight births. </a:t>
            </a:r>
            <a:r>
              <a:rPr lang="en-US" dirty="0" smtClean="0"/>
              <a:t>It helps both women and men live healthier lives. And, this  public investment </a:t>
            </a:r>
            <a:r>
              <a:rPr lang="en-US" dirty="0"/>
              <a:t>resulted in net government savings of $13.6 billion in 2010, or $7.09 for every public dollar spent</a:t>
            </a:r>
            <a:r>
              <a:rPr lang="en-US" dirty="0" smtClean="0"/>
              <a:t>.</a:t>
            </a:r>
          </a:p>
          <a:p>
            <a:endParaRPr lang="en-US" altLang="en-US" sz="1400" dirty="0">
              <a:solidFill>
                <a:srgbClr val="703800"/>
              </a:solidFill>
              <a:latin typeface="Candara" panose="020E0502030303020204" pitchFamily="34" charset="0"/>
            </a:endParaRPr>
          </a:p>
          <a:p>
            <a:r>
              <a:rPr lang="en-US" dirty="0" smtClean="0"/>
              <a:t>Source:  http://www.guttmacher.org/pubs/journals/MQ-Frost_1468-0009.12080.pdf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15</a:t>
            </a:fld>
            <a:endParaRPr lang="en-US" dirty="0"/>
          </a:p>
        </p:txBody>
      </p:sp>
    </p:spTree>
    <p:extLst>
      <p:ext uri="{BB962C8B-B14F-4D97-AF65-F5344CB8AC3E}">
        <p14:creationId xmlns:p14="http://schemas.microsoft.com/office/powerpoint/2010/main" val="4178436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txBox="1">
            <a:spLocks noGrp="1" noChangeArrowheads="1"/>
          </p:cNvSpPr>
          <p:nvPr/>
        </p:nvSpPr>
        <p:spPr bwMode="auto">
          <a:xfrm>
            <a:off x="3967695" y="8978776"/>
            <a:ext cx="3041086" cy="47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sz="3100">
                <a:solidFill>
                  <a:srgbClr val="10253F"/>
                </a:solidFill>
                <a:latin typeface="Candara" pitchFamily="34" charset="0"/>
              </a:defRPr>
            </a:lvl1pPr>
            <a:lvl2pPr marL="742950" indent="-285750" defTabSz="409575">
              <a:tabLst>
                <a:tab pos="649288" algn="l"/>
                <a:tab pos="1298575" algn="l"/>
                <a:tab pos="1949450" algn="l"/>
                <a:tab pos="2598738" algn="l"/>
              </a:tabLst>
              <a:defRPr sz="3100">
                <a:solidFill>
                  <a:srgbClr val="10253F"/>
                </a:solidFill>
                <a:latin typeface="Candara" pitchFamily="34" charset="0"/>
              </a:defRPr>
            </a:lvl2pPr>
            <a:lvl3pPr marL="1143000" indent="-228600" defTabSz="409575">
              <a:tabLst>
                <a:tab pos="649288" algn="l"/>
                <a:tab pos="1298575" algn="l"/>
                <a:tab pos="1949450" algn="l"/>
                <a:tab pos="2598738" algn="l"/>
              </a:tabLst>
              <a:defRPr sz="3100">
                <a:solidFill>
                  <a:srgbClr val="10253F"/>
                </a:solidFill>
                <a:latin typeface="Candara" pitchFamily="34" charset="0"/>
              </a:defRPr>
            </a:lvl3pPr>
            <a:lvl4pPr marL="1600200" indent="-228600" defTabSz="409575">
              <a:tabLst>
                <a:tab pos="649288" algn="l"/>
                <a:tab pos="1298575" algn="l"/>
                <a:tab pos="1949450" algn="l"/>
                <a:tab pos="2598738" algn="l"/>
              </a:tabLst>
              <a:defRPr sz="3100">
                <a:solidFill>
                  <a:srgbClr val="10253F"/>
                </a:solidFill>
                <a:latin typeface="Candara" pitchFamily="34" charset="0"/>
              </a:defRPr>
            </a:lvl4pPr>
            <a:lvl5pPr marL="2057400" indent="-228600" defTabSz="409575">
              <a:tabLst>
                <a:tab pos="649288" algn="l"/>
                <a:tab pos="1298575" algn="l"/>
                <a:tab pos="1949450" algn="l"/>
                <a:tab pos="2598738" algn="l"/>
              </a:tabLst>
              <a:defRPr sz="3100">
                <a:solidFill>
                  <a:srgbClr val="10253F"/>
                </a:solidFill>
                <a:latin typeface="Candara" pitchFamily="34" charset="0"/>
              </a:defRPr>
            </a:lvl5pPr>
            <a:lvl6pPr marL="25146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6pPr>
            <a:lvl7pPr marL="29718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7pPr>
            <a:lvl8pPr marL="34290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8pPr>
            <a:lvl9pPr marL="38862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9pPr>
          </a:lstStyle>
          <a:p>
            <a:pPr algn="r" hangingPunct="0">
              <a:lnSpc>
                <a:spcPct val="95000"/>
              </a:lnSpc>
              <a:buClr>
                <a:srgbClr val="000000"/>
              </a:buClr>
              <a:buSzPct val="100000"/>
              <a:buFont typeface="Times New Roman" pitchFamily="18" charset="0"/>
              <a:buNone/>
            </a:pPr>
            <a:fld id="{20AA9D4B-CB88-400A-A716-3DE99731F813}" type="slidenum">
              <a:rPr lang="en-US" altLang="en-US" sz="1400">
                <a:solidFill>
                  <a:srgbClr val="000000"/>
                </a:solidFill>
                <a:latin typeface="Times New Roman" pitchFamily="18" charset="0"/>
                <a:ea typeface="Arial Unicode MS" pitchFamily="34" charset="-128"/>
                <a:cs typeface="Arial Unicode MS" pitchFamily="34" charset="-128"/>
              </a:rPr>
              <a:pPr algn="r" hangingPunct="0">
                <a:lnSpc>
                  <a:spcPct val="95000"/>
                </a:lnSpc>
                <a:buClr>
                  <a:srgbClr val="000000"/>
                </a:buClr>
                <a:buSzPct val="100000"/>
                <a:buFont typeface="Times New Roman" pitchFamily="18" charset="0"/>
                <a:buNone/>
              </a:pPr>
              <a:t>16</a:t>
            </a:fld>
            <a:endParaRPr lang="en-US" altLang="en-US" sz="1400" dirty="0">
              <a:solidFill>
                <a:srgbClr val="000000"/>
              </a:solidFill>
              <a:latin typeface="Times New Roman" pitchFamily="18" charset="0"/>
              <a:ea typeface="Arial Unicode MS" pitchFamily="34" charset="-128"/>
              <a:cs typeface="Arial Unicode MS" pitchFamily="34" charset="-128"/>
            </a:endParaRPr>
          </a:p>
        </p:txBody>
      </p:sp>
      <p:sp>
        <p:nvSpPr>
          <p:cNvPr id="27651" name="Rectangle 6"/>
          <p:cNvSpPr txBox="1">
            <a:spLocks noGrp="1" noChangeArrowheads="1"/>
          </p:cNvSpPr>
          <p:nvPr/>
        </p:nvSpPr>
        <p:spPr bwMode="auto">
          <a:xfrm>
            <a:off x="3967695" y="8978776"/>
            <a:ext cx="3041086" cy="47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sz="3100">
                <a:solidFill>
                  <a:srgbClr val="10253F"/>
                </a:solidFill>
                <a:latin typeface="Candara" pitchFamily="34" charset="0"/>
              </a:defRPr>
            </a:lvl1pPr>
            <a:lvl2pPr marL="742950" indent="-285750" defTabSz="409575">
              <a:tabLst>
                <a:tab pos="649288" algn="l"/>
                <a:tab pos="1298575" algn="l"/>
                <a:tab pos="1949450" algn="l"/>
                <a:tab pos="2598738" algn="l"/>
              </a:tabLst>
              <a:defRPr sz="3100">
                <a:solidFill>
                  <a:srgbClr val="10253F"/>
                </a:solidFill>
                <a:latin typeface="Candara" pitchFamily="34" charset="0"/>
              </a:defRPr>
            </a:lvl2pPr>
            <a:lvl3pPr marL="1143000" indent="-228600" defTabSz="409575">
              <a:tabLst>
                <a:tab pos="649288" algn="l"/>
                <a:tab pos="1298575" algn="l"/>
                <a:tab pos="1949450" algn="l"/>
                <a:tab pos="2598738" algn="l"/>
              </a:tabLst>
              <a:defRPr sz="3100">
                <a:solidFill>
                  <a:srgbClr val="10253F"/>
                </a:solidFill>
                <a:latin typeface="Candara" pitchFamily="34" charset="0"/>
              </a:defRPr>
            </a:lvl3pPr>
            <a:lvl4pPr marL="1600200" indent="-228600" defTabSz="409575">
              <a:tabLst>
                <a:tab pos="649288" algn="l"/>
                <a:tab pos="1298575" algn="l"/>
                <a:tab pos="1949450" algn="l"/>
                <a:tab pos="2598738" algn="l"/>
              </a:tabLst>
              <a:defRPr sz="3100">
                <a:solidFill>
                  <a:srgbClr val="10253F"/>
                </a:solidFill>
                <a:latin typeface="Candara" pitchFamily="34" charset="0"/>
              </a:defRPr>
            </a:lvl4pPr>
            <a:lvl5pPr marL="2057400" indent="-228600" defTabSz="409575">
              <a:tabLst>
                <a:tab pos="649288" algn="l"/>
                <a:tab pos="1298575" algn="l"/>
                <a:tab pos="1949450" algn="l"/>
                <a:tab pos="2598738" algn="l"/>
              </a:tabLst>
              <a:defRPr sz="3100">
                <a:solidFill>
                  <a:srgbClr val="10253F"/>
                </a:solidFill>
                <a:latin typeface="Candara" pitchFamily="34" charset="0"/>
              </a:defRPr>
            </a:lvl5pPr>
            <a:lvl6pPr marL="25146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6pPr>
            <a:lvl7pPr marL="29718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7pPr>
            <a:lvl8pPr marL="34290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8pPr>
            <a:lvl9pPr marL="38862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9pPr>
          </a:lstStyle>
          <a:p>
            <a:pPr algn="r" hangingPunct="0">
              <a:lnSpc>
                <a:spcPct val="95000"/>
              </a:lnSpc>
              <a:buClr>
                <a:srgbClr val="000000"/>
              </a:buClr>
              <a:buSzPct val="100000"/>
              <a:buFont typeface="Times New Roman" pitchFamily="18" charset="0"/>
              <a:buNone/>
            </a:pPr>
            <a:fld id="{5AEE9B81-F2BD-40D4-BF46-EB7412678B58}" type="slidenum">
              <a:rPr lang="en-US" altLang="en-US" sz="1400">
                <a:solidFill>
                  <a:srgbClr val="000000"/>
                </a:solidFill>
                <a:latin typeface="Times New Roman" pitchFamily="18" charset="0"/>
                <a:ea typeface="Arial Unicode MS" pitchFamily="34" charset="-128"/>
                <a:cs typeface="Arial Unicode MS" pitchFamily="34" charset="-128"/>
              </a:rPr>
              <a:pPr algn="r" hangingPunct="0">
                <a:lnSpc>
                  <a:spcPct val="95000"/>
                </a:lnSpc>
                <a:buClr>
                  <a:srgbClr val="000000"/>
                </a:buClr>
                <a:buSzPct val="100000"/>
                <a:buFont typeface="Times New Roman" pitchFamily="18" charset="0"/>
                <a:buNone/>
              </a:pPr>
              <a:t>16</a:t>
            </a:fld>
            <a:endParaRPr lang="en-US" altLang="en-US" sz="1400" dirty="0">
              <a:solidFill>
                <a:srgbClr val="000000"/>
              </a:solidFill>
              <a:latin typeface="Times New Roman" pitchFamily="18" charset="0"/>
              <a:ea typeface="Arial Unicode MS" pitchFamily="34" charset="-128"/>
              <a:cs typeface="Arial Unicode MS" pitchFamily="34" charset="-128"/>
            </a:endParaRPr>
          </a:p>
        </p:txBody>
      </p:sp>
      <p:sp>
        <p:nvSpPr>
          <p:cNvPr id="27652" name="Rectangle 6"/>
          <p:cNvSpPr txBox="1">
            <a:spLocks noGrp="1" noChangeArrowheads="1"/>
          </p:cNvSpPr>
          <p:nvPr/>
        </p:nvSpPr>
        <p:spPr bwMode="auto">
          <a:xfrm>
            <a:off x="3967695" y="8978776"/>
            <a:ext cx="3041086" cy="47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sz="3100">
                <a:solidFill>
                  <a:srgbClr val="10253F"/>
                </a:solidFill>
                <a:latin typeface="Candara" pitchFamily="34" charset="0"/>
              </a:defRPr>
            </a:lvl1pPr>
            <a:lvl2pPr marL="742950" indent="-285750" defTabSz="409575">
              <a:tabLst>
                <a:tab pos="649288" algn="l"/>
                <a:tab pos="1298575" algn="l"/>
                <a:tab pos="1949450" algn="l"/>
                <a:tab pos="2598738" algn="l"/>
              </a:tabLst>
              <a:defRPr sz="3100">
                <a:solidFill>
                  <a:srgbClr val="10253F"/>
                </a:solidFill>
                <a:latin typeface="Candara" pitchFamily="34" charset="0"/>
              </a:defRPr>
            </a:lvl2pPr>
            <a:lvl3pPr marL="1143000" indent="-228600" defTabSz="409575">
              <a:tabLst>
                <a:tab pos="649288" algn="l"/>
                <a:tab pos="1298575" algn="l"/>
                <a:tab pos="1949450" algn="l"/>
                <a:tab pos="2598738" algn="l"/>
              </a:tabLst>
              <a:defRPr sz="3100">
                <a:solidFill>
                  <a:srgbClr val="10253F"/>
                </a:solidFill>
                <a:latin typeface="Candara" pitchFamily="34" charset="0"/>
              </a:defRPr>
            </a:lvl3pPr>
            <a:lvl4pPr marL="1600200" indent="-228600" defTabSz="409575">
              <a:tabLst>
                <a:tab pos="649288" algn="l"/>
                <a:tab pos="1298575" algn="l"/>
                <a:tab pos="1949450" algn="l"/>
                <a:tab pos="2598738" algn="l"/>
              </a:tabLst>
              <a:defRPr sz="3100">
                <a:solidFill>
                  <a:srgbClr val="10253F"/>
                </a:solidFill>
                <a:latin typeface="Candara" pitchFamily="34" charset="0"/>
              </a:defRPr>
            </a:lvl4pPr>
            <a:lvl5pPr marL="2057400" indent="-228600" defTabSz="409575">
              <a:tabLst>
                <a:tab pos="649288" algn="l"/>
                <a:tab pos="1298575" algn="l"/>
                <a:tab pos="1949450" algn="l"/>
                <a:tab pos="2598738" algn="l"/>
              </a:tabLst>
              <a:defRPr sz="3100">
                <a:solidFill>
                  <a:srgbClr val="10253F"/>
                </a:solidFill>
                <a:latin typeface="Candara" pitchFamily="34" charset="0"/>
              </a:defRPr>
            </a:lvl5pPr>
            <a:lvl6pPr marL="25146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6pPr>
            <a:lvl7pPr marL="29718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7pPr>
            <a:lvl8pPr marL="34290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8pPr>
            <a:lvl9pPr marL="38862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9pPr>
          </a:lstStyle>
          <a:p>
            <a:pPr algn="r" hangingPunct="0">
              <a:lnSpc>
                <a:spcPct val="95000"/>
              </a:lnSpc>
              <a:buClr>
                <a:srgbClr val="000000"/>
              </a:buClr>
              <a:buSzPct val="100000"/>
              <a:buFont typeface="Times New Roman" pitchFamily="18" charset="0"/>
              <a:buNone/>
            </a:pPr>
            <a:fld id="{2C82641B-D8CC-49C9-94EB-2535DAB096C0}" type="slidenum">
              <a:rPr lang="en-US" altLang="en-US" sz="1400">
                <a:solidFill>
                  <a:srgbClr val="000000"/>
                </a:solidFill>
                <a:latin typeface="Times New Roman" pitchFamily="18" charset="0"/>
                <a:ea typeface="Arial Unicode MS" pitchFamily="34" charset="-128"/>
                <a:cs typeface="Arial Unicode MS" pitchFamily="34" charset="-128"/>
              </a:rPr>
              <a:pPr algn="r" hangingPunct="0">
                <a:lnSpc>
                  <a:spcPct val="95000"/>
                </a:lnSpc>
                <a:buClr>
                  <a:srgbClr val="000000"/>
                </a:buClr>
                <a:buSzPct val="100000"/>
                <a:buFont typeface="Times New Roman" pitchFamily="18" charset="0"/>
                <a:buNone/>
              </a:pPr>
              <a:t>16</a:t>
            </a:fld>
            <a:endParaRPr lang="en-US" altLang="en-US" sz="1400" dirty="0">
              <a:solidFill>
                <a:srgbClr val="000000"/>
              </a:solidFill>
              <a:latin typeface="Times New Roman" pitchFamily="18" charset="0"/>
              <a:ea typeface="Arial Unicode MS" pitchFamily="34" charset="-128"/>
              <a:cs typeface="Arial Unicode MS" pitchFamily="34" charset="-128"/>
            </a:endParaRPr>
          </a:p>
        </p:txBody>
      </p:sp>
      <p:sp>
        <p:nvSpPr>
          <p:cNvPr id="27653" name="Rectangle 1"/>
          <p:cNvSpPr>
            <a:spLocks noGrp="1" noRot="1" noChangeAspect="1" noChangeArrowheads="1" noTextEdit="1"/>
          </p:cNvSpPr>
          <p:nvPr>
            <p:ph type="sldImg"/>
          </p:nvPr>
        </p:nvSpPr>
        <p:spPr>
          <a:xfrm>
            <a:off x="357188" y="717550"/>
            <a:ext cx="6299200" cy="3544888"/>
          </a:xfrm>
          <a:ln/>
        </p:spPr>
      </p:sp>
      <p:sp>
        <p:nvSpPr>
          <p:cNvPr id="27654" name="Rectangle 2"/>
          <p:cNvSpPr>
            <a:spLocks noGrp="1" noChangeArrowheads="1"/>
          </p:cNvSpPr>
          <p:nvPr>
            <p:ph type="body" idx="1"/>
          </p:nvPr>
        </p:nvSpPr>
        <p:spPr>
          <a:xfrm>
            <a:off x="730252" y="4425630"/>
            <a:ext cx="5609943" cy="18002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fontScale="92500" lnSpcReduction="10000"/>
          </a:bodyPr>
          <a:lstStyle/>
          <a:p>
            <a:pPr eaLnBrk="1" hangingPunct="1"/>
            <a:r>
              <a:rPr lang="en-US" altLang="en-US" dirty="0" smtClean="0"/>
              <a:t>Reproductive life planning is a technical term for asking people to contemplate their life goals related to their childbearing goals. </a:t>
            </a:r>
            <a:r>
              <a:rPr lang="en-US" altLang="en-US" baseline="0" dirty="0" smtClean="0"/>
              <a:t>It helps with planning the timing and spacing of healthy pregnancies, identifying and addressing a wide range of factors that can negatively affect  pregnancy, as well as managing pre-existing conditions. </a:t>
            </a:r>
            <a:endParaRPr lang="en-US" altLang="en-US" strike="sngStrike" baseline="0" dirty="0" smtClean="0"/>
          </a:p>
          <a:p>
            <a:pPr eaLnBrk="1" hangingPunct="1"/>
            <a:endParaRPr lang="en-US" altLang="en-US" strike="sngStrike" dirty="0" smtClean="0"/>
          </a:p>
          <a:p>
            <a:pPr eaLnBrk="1" hangingPunct="1"/>
            <a:r>
              <a:rPr lang="en-US" altLang="en-US" b="0" dirty="0" smtClean="0">
                <a:solidFill>
                  <a:schemeClr val="accent2"/>
                </a:solidFill>
              </a:rPr>
              <a:t>It is important</a:t>
            </a:r>
            <a:r>
              <a:rPr lang="en-US" altLang="en-US" b="0" baseline="0" dirty="0" smtClean="0">
                <a:solidFill>
                  <a:schemeClr val="accent2"/>
                </a:solidFill>
              </a:rPr>
              <a:t> to ask all clients about reproductive life planning and not make any assumptions about the client’s needs based on </a:t>
            </a:r>
          </a:p>
          <a:p>
            <a:pPr eaLnBrk="1" hangingPunct="1"/>
            <a:r>
              <a:rPr lang="en-US" altLang="en-US" b="0" baseline="0" dirty="0" smtClean="0">
                <a:solidFill>
                  <a:schemeClr val="accent2"/>
                </a:solidFill>
              </a:rPr>
              <a:t>his/her sexual orientation or disabilities. </a:t>
            </a:r>
          </a:p>
          <a:p>
            <a:pPr eaLnBrk="1" hangingPunct="1"/>
            <a:endParaRPr lang="en-US" altLang="en-US" b="0" baseline="0" dirty="0" smtClean="0">
              <a:solidFill>
                <a:schemeClr val="accent2"/>
              </a:solidFill>
            </a:endParaRPr>
          </a:p>
          <a:p>
            <a:pPr eaLnBrk="1" hangingPunct="1"/>
            <a:r>
              <a:rPr lang="en-US" altLang="en-US" b="0" baseline="0" dirty="0" smtClean="0">
                <a:solidFill>
                  <a:schemeClr val="accent2"/>
                </a:solidFill>
              </a:rPr>
              <a:t>CDC recommends that all women and men receive reproductive life planning</a:t>
            </a:r>
          </a:p>
          <a:p>
            <a:pPr eaLnBrk="1" hangingPunct="1"/>
            <a:endParaRPr lang="en-US" altLang="en-US" b="0" dirty="0" smtClean="0">
              <a:solidFill>
                <a:schemeClr val="accent2"/>
              </a:solidFill>
            </a:endParaRPr>
          </a:p>
          <a:p>
            <a:pPr eaLnBrk="1" hangingPunct="1"/>
            <a:r>
              <a:rPr lang="en-US" altLang="en-US" b="0" dirty="0" smtClean="0">
                <a:solidFill>
                  <a:schemeClr val="accent2"/>
                </a:solidFill>
              </a:rPr>
              <a:t>RLP </a:t>
            </a:r>
            <a:r>
              <a:rPr lang="en-US" altLang="en-US" b="0" baseline="0" dirty="0" smtClean="0">
                <a:solidFill>
                  <a:schemeClr val="accent2"/>
                </a:solidFill>
              </a:rPr>
              <a:t>takes place along a c</a:t>
            </a:r>
            <a:r>
              <a:rPr lang="en-US" altLang="en-US" b="0" dirty="0" smtClean="0">
                <a:solidFill>
                  <a:schemeClr val="accent2"/>
                </a:solidFill>
              </a:rPr>
              <a:t>ontinuum</a:t>
            </a:r>
            <a:r>
              <a:rPr lang="en-US" altLang="en-US" b="0" baseline="0" dirty="0" smtClean="0">
                <a:solidFill>
                  <a:schemeClr val="accent2"/>
                </a:solidFill>
              </a:rPr>
              <a:t>, and it may take a team approach in your clinic to cover the 4 bullets listed here.  RLP may happen</a:t>
            </a:r>
          </a:p>
          <a:p>
            <a:pPr eaLnBrk="1" hangingPunct="1"/>
            <a:r>
              <a:rPr lang="en-US" altLang="en-US" b="0" baseline="0" dirty="0" smtClean="0">
                <a:solidFill>
                  <a:schemeClr val="accent2"/>
                </a:solidFill>
              </a:rPr>
              <a:t>differently depending on who is talking to the client. A nurse or MA may take on topics related to the planning and spacing of </a:t>
            </a:r>
          </a:p>
          <a:p>
            <a:pPr eaLnBrk="1" hangingPunct="1"/>
            <a:r>
              <a:rPr lang="en-US" altLang="en-US" b="0" baseline="0" dirty="0" smtClean="0">
                <a:solidFill>
                  <a:schemeClr val="accent2"/>
                </a:solidFill>
              </a:rPr>
              <a:t>pregnancies discussion, while a nurse, nurse practitioner, physician’s assistant or physician may take on more of the preconception</a:t>
            </a:r>
          </a:p>
          <a:p>
            <a:pPr eaLnBrk="1" hangingPunct="1"/>
            <a:r>
              <a:rPr lang="en-US" altLang="en-US" b="0" baseline="0" dirty="0" smtClean="0">
                <a:solidFill>
                  <a:schemeClr val="accent2"/>
                </a:solidFill>
              </a:rPr>
              <a:t>and interconception care listed in the last two bullets here. </a:t>
            </a:r>
            <a:endParaRPr lang="en-US" altLang="en-US" b="0" i="0" dirty="0" smtClean="0">
              <a:solidFill>
                <a:schemeClr val="accent2"/>
              </a:solidFill>
            </a:endParaRPr>
          </a:p>
        </p:txBody>
      </p:sp>
    </p:spTree>
    <p:extLst>
      <p:ext uri="{BB962C8B-B14F-4D97-AF65-F5344CB8AC3E}">
        <p14:creationId xmlns:p14="http://schemas.microsoft.com/office/powerpoint/2010/main" val="562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lnSpc>
                <a:spcPct val="100000"/>
              </a:lnSpc>
              <a:spcBef>
                <a:spcPct val="30000"/>
              </a:spcBef>
              <a:spcAft>
                <a:spcPct val="0"/>
              </a:spcAft>
              <a:buFont typeface="Arial" panose="020B0604020202020204" pitchFamily="34" charset="0"/>
              <a:buNone/>
              <a:defRPr/>
            </a:pPr>
            <a:r>
              <a:rPr lang="en-US" b="0" dirty="0" smtClean="0"/>
              <a:t>Overall, the purpose of integrating RLP into your family planning setting is to </a:t>
            </a:r>
            <a:r>
              <a:rPr lang="en-US" sz="1200" b="0" dirty="0" smtClean="0">
                <a:solidFill>
                  <a:schemeClr val="tx1"/>
                </a:solidFill>
              </a:rPr>
              <a:t>guide the care you provide to clients</a:t>
            </a:r>
            <a:r>
              <a:rPr lang="en-US" sz="1200" b="0" baseline="0" dirty="0" smtClean="0">
                <a:solidFill>
                  <a:schemeClr val="tx1"/>
                </a:solidFill>
              </a:rPr>
              <a:t> in order to promote </a:t>
            </a:r>
            <a:r>
              <a:rPr lang="en-US" sz="1200" b="0" dirty="0" smtClean="0">
                <a:solidFill>
                  <a:schemeClr val="tx1"/>
                </a:solidFill>
              </a:rPr>
              <a:t>planned, healthy pregnancies, positive birth outcomes, and overall health and well-being for women, men and infants.</a:t>
            </a:r>
          </a:p>
          <a:p>
            <a:pPr defTabSz="874413">
              <a:defRPr/>
            </a:pPr>
            <a:endParaRPr lang="en-US" b="0" strike="noStrike"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17</a:t>
            </a:fld>
            <a:endParaRPr lang="en-US" dirty="0"/>
          </a:p>
        </p:txBody>
      </p:sp>
    </p:spTree>
    <p:extLst>
      <p:ext uri="{BB962C8B-B14F-4D97-AF65-F5344CB8AC3E}">
        <p14:creationId xmlns:p14="http://schemas.microsoft.com/office/powerpoint/2010/main" val="106780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purpose, why should</a:t>
            </a:r>
            <a:r>
              <a:rPr lang="en-US" baseline="0" dirty="0"/>
              <a:t> we care about RLP as a part of FP? Why is it important? </a:t>
            </a:r>
          </a:p>
          <a:p>
            <a:r>
              <a:rPr lang="en-US" baseline="0" dirty="0"/>
              <a:t/>
            </a:r>
            <a:br>
              <a:rPr lang="en-US" baseline="0" dirty="0"/>
            </a:br>
            <a:r>
              <a:rPr lang="en-US" baseline="0" dirty="0" smtClean="0"/>
              <a:t>During </a:t>
            </a:r>
            <a:r>
              <a:rPr lang="en-US" baseline="0" dirty="0"/>
              <a:t>a busy clinic you may </a:t>
            </a:r>
            <a:r>
              <a:rPr lang="en-US" baseline="0" dirty="0" smtClean="0"/>
              <a:t>find </a:t>
            </a:r>
            <a:r>
              <a:rPr lang="en-US" baseline="0" dirty="0"/>
              <a:t>yourself prioritizing what is essential….thinking about what is really important to focus on and what to minimize…Staff may feel like they don’t have enough time to add reproductive life planning into the </a:t>
            </a:r>
            <a:r>
              <a:rPr lang="en-US" baseline="0" dirty="0" smtClean="0">
                <a:solidFill>
                  <a:srgbClr val="FF0000"/>
                </a:solidFill>
              </a:rPr>
              <a:t>RLP </a:t>
            </a:r>
            <a:r>
              <a:rPr lang="en-US" baseline="0" dirty="0">
                <a:solidFill>
                  <a:srgbClr val="FF0000"/>
                </a:solidFill>
              </a:rPr>
              <a:t>can motivate and improve health behaviors. RLP also helps staff determine and prioritize the FP services to provide that day.</a:t>
            </a:r>
          </a:p>
          <a:p>
            <a:r>
              <a:rPr lang="en-US" baseline="0" dirty="0"/>
              <a:t/>
            </a:r>
            <a:br>
              <a:rPr lang="en-US" baseline="0" dirty="0"/>
            </a:br>
            <a:endParaRPr lang="en-US" baseline="0"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18</a:t>
            </a:fld>
            <a:endParaRPr lang="en-US" dirty="0"/>
          </a:p>
        </p:txBody>
      </p:sp>
    </p:spTree>
    <p:extLst>
      <p:ext uri="{BB962C8B-B14F-4D97-AF65-F5344CB8AC3E}">
        <p14:creationId xmlns:p14="http://schemas.microsoft.com/office/powerpoint/2010/main" val="356300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move on to the reproductive life plan assessment and delivery of care.</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19</a:t>
            </a:fld>
            <a:endParaRPr lang="en-US" dirty="0"/>
          </a:p>
        </p:txBody>
      </p:sp>
    </p:spTree>
    <p:extLst>
      <p:ext uri="{BB962C8B-B14F-4D97-AF65-F5344CB8AC3E}">
        <p14:creationId xmlns:p14="http://schemas.microsoft.com/office/powerpoint/2010/main" val="146957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24" eaLnBrk="1" fontAlgn="auto" hangingPunct="1">
              <a:spcBef>
                <a:spcPts val="0"/>
              </a:spcBef>
              <a:spcAft>
                <a:spcPts val="0"/>
              </a:spcAft>
              <a:defRPr/>
            </a:pPr>
            <a:r>
              <a:rPr lang="en-US" b="1" dirty="0"/>
              <a:t>Bea: </a:t>
            </a:r>
            <a:r>
              <a:rPr lang="en-US" dirty="0"/>
              <a:t>We will be using the Q and A window, the Chat </a:t>
            </a:r>
            <a:r>
              <a:rPr lang="en-US" dirty="0" smtClean="0"/>
              <a:t>window, and </a:t>
            </a:r>
            <a:r>
              <a:rPr lang="en-US" b="0" dirty="0" smtClean="0"/>
              <a:t>the polling panel.</a:t>
            </a:r>
            <a:r>
              <a:rPr lang="en-US" b="1" dirty="0" smtClean="0"/>
              <a:t> </a:t>
            </a:r>
            <a:r>
              <a:rPr lang="en-US" dirty="0" smtClean="0"/>
              <a:t>You </a:t>
            </a:r>
            <a:r>
              <a:rPr lang="en-US" dirty="0"/>
              <a:t>can open or expand these panels by clicking on the </a:t>
            </a:r>
            <a:r>
              <a:rPr lang="en-US" u="sng" dirty="0"/>
              <a:t>arrow</a:t>
            </a:r>
            <a:r>
              <a:rPr lang="en-US" dirty="0"/>
              <a:t> next to the panel’s name in the light grey bar on the top left. To close a panel, click the “X” in the corner on the right side.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74849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The </a:t>
            </a:r>
            <a:r>
              <a:rPr lang="en-US" b="0" baseline="0" dirty="0"/>
              <a:t>way we assess RLP is by asking some key questions…..These questions help to:</a:t>
            </a:r>
          </a:p>
          <a:p>
            <a:r>
              <a:rPr lang="en-US" b="1" baseline="0" dirty="0"/>
              <a:t/>
            </a:r>
            <a:br>
              <a:rPr lang="en-US" b="1" baseline="0" dirty="0"/>
            </a:br>
            <a:r>
              <a:rPr lang="en-US" dirty="0" smtClean="0"/>
              <a:t>Assess </a:t>
            </a:r>
            <a:r>
              <a:rPr lang="en-US" dirty="0"/>
              <a:t>the client’s </a:t>
            </a:r>
            <a:r>
              <a:rPr lang="en-US" dirty="0" smtClean="0"/>
              <a:t>RLP, </a:t>
            </a:r>
            <a:r>
              <a:rPr lang="en-US" dirty="0"/>
              <a:t>including personal goals about becoming pregnant</a:t>
            </a:r>
          </a:p>
          <a:p>
            <a:pPr marL="342900" indent="-342900">
              <a:buFont typeface="Arial" panose="020B0604020202020204" pitchFamily="34" charset="0"/>
              <a:buChar char="•"/>
            </a:pPr>
            <a:r>
              <a:rPr lang="en-US" dirty="0"/>
              <a:t>Identify unmet contraceptive and other preconception health care needs</a:t>
            </a:r>
          </a:p>
          <a:p>
            <a:pPr marL="342900" indent="-342900">
              <a:buFont typeface="Arial" panose="020B0604020202020204" pitchFamily="34" charset="0"/>
              <a:buChar char="•"/>
            </a:pPr>
            <a:r>
              <a:rPr lang="en-US" dirty="0"/>
              <a:t>Get specific information from the client to help guide the next questions to ask</a:t>
            </a:r>
            <a:r>
              <a:rPr lang="en-US" b="0" dirty="0"/>
              <a:t>, </a:t>
            </a:r>
            <a:r>
              <a:rPr lang="en-US" b="0" dirty="0" smtClean="0"/>
              <a:t>assist the</a:t>
            </a:r>
            <a:r>
              <a:rPr lang="en-US" b="0" baseline="0" dirty="0" smtClean="0"/>
              <a:t> client in thinking and acting on behalf of their reproductive plan</a:t>
            </a:r>
            <a:r>
              <a:rPr lang="en-US" b="1" baseline="0" dirty="0" smtClean="0"/>
              <a:t>, </a:t>
            </a:r>
            <a:r>
              <a:rPr lang="en-US" dirty="0" smtClean="0"/>
              <a:t>and </a:t>
            </a:r>
            <a:r>
              <a:rPr lang="en-US" dirty="0"/>
              <a:t>ultimately guide </a:t>
            </a:r>
            <a:r>
              <a:rPr lang="en-US" dirty="0" smtClean="0"/>
              <a:t>care. </a:t>
            </a:r>
            <a:endParaRPr lang="en-US" b="1" dirty="0"/>
          </a:p>
          <a:p>
            <a:r>
              <a:rPr lang="en-US" baseline="0" dirty="0"/>
              <a:t>Sample questions are available as a guide, to trigger </a:t>
            </a:r>
            <a:r>
              <a:rPr lang="en-US" baseline="0" dirty="0" smtClean="0"/>
              <a:t>a conversation and </a:t>
            </a:r>
            <a:r>
              <a:rPr lang="en-US" baseline="0" dirty="0"/>
              <a:t>can be tailored to fit the circumstance and staff person’s way of </a:t>
            </a:r>
            <a:r>
              <a:rPr lang="en-US" baseline="0" dirty="0" smtClean="0"/>
              <a:t>speaking.</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a:r>
            <a:br>
              <a:rPr lang="en-US" dirty="0"/>
            </a:b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Staff </a:t>
            </a:r>
            <a:r>
              <a:rPr lang="en-US" dirty="0" smtClean="0"/>
              <a:t>should ask </a:t>
            </a:r>
            <a:r>
              <a:rPr lang="en-US" dirty="0"/>
              <a:t>relevant questions, building on previous questions asked by other staff to guide the services provided for the client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a:r>
            <a:br>
              <a:rPr lang="en-US" dirty="0"/>
            </a:br>
            <a:endParaRPr lang="en-US" sz="1200" b="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a:r>
            <a:br>
              <a:rPr lang="en-US" dirty="0"/>
            </a:br>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20</a:t>
            </a:fld>
            <a:endParaRPr lang="en-US" dirty="0"/>
          </a:p>
        </p:txBody>
      </p:sp>
    </p:spTree>
    <p:extLst>
      <p:ext uri="{BB962C8B-B14F-4D97-AF65-F5344CB8AC3E}">
        <p14:creationId xmlns:p14="http://schemas.microsoft.com/office/powerpoint/2010/main" val="128785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bringing</a:t>
            </a:r>
            <a:r>
              <a:rPr lang="en-US" baseline="0" dirty="0" smtClean="0"/>
              <a:t> up the Reproductive Life Planning questions, it can be helpful to have a statement to introduce the RLP topic, especially if the person comes in for a visit that is not related to achieving  pregnancy. Remember RLP  is related to the reason for visit, as it helps the provider determine how to best serve the patient.</a:t>
            </a:r>
          </a:p>
          <a:p>
            <a:endParaRPr lang="en-US" baseline="0" dirty="0" smtClean="0"/>
          </a:p>
          <a:p>
            <a:r>
              <a:rPr lang="en-US" baseline="0" dirty="0" smtClean="0"/>
              <a:t>For example, an </a:t>
            </a:r>
            <a:r>
              <a:rPr lang="en-US" b="0" baseline="0" dirty="0" smtClean="0"/>
              <a:t>opening </a:t>
            </a:r>
            <a:r>
              <a:rPr lang="en-US" baseline="0" dirty="0" smtClean="0"/>
              <a:t>statement could be: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 like to ask you some questions, that you</a:t>
            </a:r>
            <a:r>
              <a:rPr lang="en-US" baseline="0" dirty="0" smtClean="0"/>
              <a:t> may feel are</a:t>
            </a:r>
            <a:r>
              <a:rPr lang="en-US" dirty="0" smtClean="0"/>
              <a:t> unrelated to the reason of your visit. Some of them may feel personal, however we ask these questions of all our clients to help us provide quality, preventive health care.</a:t>
            </a:r>
          </a:p>
          <a:p>
            <a:endParaRPr lang="en-US" dirty="0" smtClean="0"/>
          </a:p>
          <a:p>
            <a:r>
              <a:rPr lang="en-US" sz="1200" b="0" kern="1200" baseline="0" dirty="0" smtClean="0">
                <a:solidFill>
                  <a:schemeClr val="tx1"/>
                </a:solidFill>
                <a:effectLst/>
                <a:latin typeface="+mn-lt"/>
                <a:ea typeface="+mn-ea"/>
                <a:cs typeface="+mn-cs"/>
              </a:rPr>
              <a:t>It let’s the client know that the questions to come may feel personal, and explains WHY we ask these questions— because we want to provide the person with the best care possible.</a:t>
            </a:r>
          </a:p>
          <a:p>
            <a:r>
              <a:rPr lang="en-US" sz="1200" b="0" kern="1200" baseline="0" dirty="0" smtClean="0">
                <a:solidFill>
                  <a:schemeClr val="tx1"/>
                </a:solidFill>
                <a:effectLst/>
                <a:latin typeface="+mn-lt"/>
                <a:ea typeface="+mn-ea"/>
                <a:cs typeface="+mn-cs"/>
              </a:rPr>
              <a:t>Then you go on to ask your RLP questions.</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21</a:t>
            </a:fld>
            <a:endParaRPr lang="en-US" dirty="0"/>
          </a:p>
        </p:txBody>
      </p:sp>
    </p:spTree>
    <p:extLst>
      <p:ext uri="{BB962C8B-B14F-4D97-AF65-F5344CB8AC3E}">
        <p14:creationId xmlns:p14="http://schemas.microsoft.com/office/powerpoint/2010/main" val="174224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RLP questions were originally developed in 2006.</a:t>
            </a:r>
            <a:r>
              <a:rPr lang="en-US" baseline="0" dirty="0" smtClean="0"/>
              <a:t> There is no single “set of questions” that you must ask – but tailor your questions to your client’s needs and offer health education as it fits your client’s health status and future goals. </a:t>
            </a:r>
          </a:p>
          <a:p>
            <a:r>
              <a:rPr lang="en-US" baseline="0" dirty="0" smtClean="0"/>
              <a:t/>
            </a:r>
            <a:br>
              <a:rPr lang="en-US" baseline="0" dirty="0" smtClean="0"/>
            </a:br>
            <a:r>
              <a:rPr lang="en-US" dirty="0" smtClean="0"/>
              <a:t>As </a:t>
            </a:r>
            <a:r>
              <a:rPr lang="en-US" dirty="0"/>
              <a:t>you discuss RLP with your clients, you will find that you may incorporate other questions, points of discussion, based on each individual client’s situation.  </a:t>
            </a:r>
            <a:endParaRPr lang="en-US" dirty="0" smtClean="0"/>
          </a:p>
          <a:p>
            <a:pPr marL="0" lvl="1" defTabSz="874413">
              <a:defRPr/>
            </a:pPr>
            <a:endParaRPr lang="en-US" dirty="0" smtClean="0"/>
          </a:p>
          <a:p>
            <a:pPr marL="0" marR="0" lvl="1" indent="0" algn="l" defTabSz="874413"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Remember,</a:t>
            </a:r>
            <a:r>
              <a:rPr lang="en-US" sz="1200" kern="1200" baseline="0" dirty="0" smtClean="0">
                <a:solidFill>
                  <a:schemeClr val="tx1"/>
                </a:solidFill>
                <a:latin typeface="+mn-lt"/>
                <a:ea typeface="+mn-ea"/>
                <a:cs typeface="+mn-cs"/>
              </a:rPr>
              <a:t> it is important to ask the reproductive life plan questions of both men and women.</a:t>
            </a:r>
          </a:p>
          <a:p>
            <a:pPr marL="0" marR="0" lvl="1" indent="0" algn="l" defTabSz="874413"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874413" rtl="0" eaLnBrk="0" fontAlgn="base" latinLnBrk="0" hangingPunct="0">
              <a:lnSpc>
                <a:spcPct val="100000"/>
              </a:lnSpc>
              <a:spcBef>
                <a:spcPct val="30000"/>
              </a:spcBef>
              <a:spcAft>
                <a:spcPct val="0"/>
              </a:spcAft>
              <a:buClrTx/>
              <a:buSzTx/>
              <a:buFontTx/>
              <a:buNone/>
              <a:tabLst/>
              <a:defRPr/>
            </a:pPr>
            <a:r>
              <a:rPr lang="en-US" baseline="0" dirty="0" smtClean="0"/>
              <a:t>The CDC has augmented these reproductive life planning questions.  </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22</a:t>
            </a:fld>
            <a:endParaRPr lang="en-US" dirty="0"/>
          </a:p>
        </p:txBody>
      </p:sp>
    </p:spTree>
    <p:extLst>
      <p:ext uri="{BB962C8B-B14F-4D97-AF65-F5344CB8AC3E}">
        <p14:creationId xmlns:p14="http://schemas.microsoft.com/office/powerpoint/2010/main" val="388172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CDC’s recommendation is that </a:t>
            </a:r>
            <a:r>
              <a:rPr lang="en-US" dirty="0"/>
              <a:t> </a:t>
            </a:r>
            <a:r>
              <a:rPr lang="en-US" dirty="0" smtClean="0"/>
              <a:t>all persons capable of having a child should have a reproductive life plan.  </a:t>
            </a:r>
          </a:p>
          <a:p>
            <a:endParaRPr lang="en-US" dirty="0"/>
          </a:p>
          <a:p>
            <a:r>
              <a:rPr lang="en-US" dirty="0" smtClean="0"/>
              <a:t>Basically, do you want to have children, the timing and spacing of healthy children and what can I do to help you achieve these goals.</a:t>
            </a:r>
          </a:p>
          <a:p>
            <a:endParaRPr lang="en-US" dirty="0" smtClean="0"/>
          </a:p>
          <a:p>
            <a:r>
              <a:rPr lang="en-US" dirty="0" smtClean="0"/>
              <a:t>The additional two</a:t>
            </a:r>
            <a:r>
              <a:rPr lang="en-US" baseline="0" dirty="0" smtClean="0"/>
              <a:t> questions, #4 and #5 on this slide are asked if pregnancy is NOT desired.</a:t>
            </a:r>
          </a:p>
          <a:p>
            <a:endParaRPr lang="en-US" baseline="0" dirty="0" smtClean="0"/>
          </a:p>
          <a:p>
            <a:endParaRPr lang="en-US" dirty="0" smtClean="0"/>
          </a:p>
          <a:p>
            <a:endParaRPr lang="en-US" dirty="0" smtClean="0"/>
          </a:p>
          <a:p>
            <a:r>
              <a:rPr lang="en-US" dirty="0" smtClean="0"/>
              <a:t>PUT REFERENCE AT THE BACK SLIDE: </a:t>
            </a:r>
            <a:r>
              <a:rPr lang="en-US" sz="1200" kern="1200" dirty="0" smtClean="0">
                <a:solidFill>
                  <a:schemeClr val="tx1"/>
                </a:solidFill>
                <a:latin typeface="+mn-lt"/>
                <a:ea typeface="+mn-ea"/>
                <a:cs typeface="+mn-cs"/>
                <a:hlinkClick r:id="rId3"/>
              </a:rPr>
              <a:t>http://www.cdc.gov/preconception/documents/rlphealthproviders.pdf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23</a:t>
            </a:fld>
            <a:endParaRPr lang="en-US" dirty="0"/>
          </a:p>
        </p:txBody>
      </p:sp>
    </p:spTree>
    <p:extLst>
      <p:ext uri="{BB962C8B-B14F-4D97-AF65-F5344CB8AC3E}">
        <p14:creationId xmlns:p14="http://schemas.microsoft.com/office/powerpoint/2010/main" val="231447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txBox="1">
            <a:spLocks noGrp="1" noChangeArrowheads="1"/>
          </p:cNvSpPr>
          <p:nvPr/>
        </p:nvSpPr>
        <p:spPr bwMode="auto">
          <a:xfrm>
            <a:off x="3967695" y="8831582"/>
            <a:ext cx="3041086"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sz="3100">
                <a:solidFill>
                  <a:srgbClr val="10253F"/>
                </a:solidFill>
                <a:latin typeface="Candara" pitchFamily="34" charset="0"/>
              </a:defRPr>
            </a:lvl1pPr>
            <a:lvl2pPr marL="742950" indent="-285750" defTabSz="409575">
              <a:tabLst>
                <a:tab pos="649288" algn="l"/>
                <a:tab pos="1298575" algn="l"/>
                <a:tab pos="1949450" algn="l"/>
                <a:tab pos="2598738" algn="l"/>
              </a:tabLst>
              <a:defRPr sz="3100">
                <a:solidFill>
                  <a:srgbClr val="10253F"/>
                </a:solidFill>
                <a:latin typeface="Candara" pitchFamily="34" charset="0"/>
              </a:defRPr>
            </a:lvl2pPr>
            <a:lvl3pPr marL="1143000" indent="-228600" defTabSz="409575">
              <a:tabLst>
                <a:tab pos="649288" algn="l"/>
                <a:tab pos="1298575" algn="l"/>
                <a:tab pos="1949450" algn="l"/>
                <a:tab pos="2598738" algn="l"/>
              </a:tabLst>
              <a:defRPr sz="3100">
                <a:solidFill>
                  <a:srgbClr val="10253F"/>
                </a:solidFill>
                <a:latin typeface="Candara" pitchFamily="34" charset="0"/>
              </a:defRPr>
            </a:lvl3pPr>
            <a:lvl4pPr marL="1600200" indent="-228600" defTabSz="409575">
              <a:tabLst>
                <a:tab pos="649288" algn="l"/>
                <a:tab pos="1298575" algn="l"/>
                <a:tab pos="1949450" algn="l"/>
                <a:tab pos="2598738" algn="l"/>
              </a:tabLst>
              <a:defRPr sz="3100">
                <a:solidFill>
                  <a:srgbClr val="10253F"/>
                </a:solidFill>
                <a:latin typeface="Candara" pitchFamily="34" charset="0"/>
              </a:defRPr>
            </a:lvl4pPr>
            <a:lvl5pPr marL="2057400" indent="-228600" defTabSz="409575">
              <a:tabLst>
                <a:tab pos="649288" algn="l"/>
                <a:tab pos="1298575" algn="l"/>
                <a:tab pos="1949450" algn="l"/>
                <a:tab pos="2598738" algn="l"/>
              </a:tabLst>
              <a:defRPr sz="3100">
                <a:solidFill>
                  <a:srgbClr val="10253F"/>
                </a:solidFill>
                <a:latin typeface="Candara" pitchFamily="34" charset="0"/>
              </a:defRPr>
            </a:lvl5pPr>
            <a:lvl6pPr marL="25146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6pPr>
            <a:lvl7pPr marL="29718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7pPr>
            <a:lvl8pPr marL="34290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8pPr>
            <a:lvl9pPr marL="38862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9pPr>
          </a:lstStyle>
          <a:p>
            <a:pPr algn="r" hangingPunct="0">
              <a:lnSpc>
                <a:spcPct val="95000"/>
              </a:lnSpc>
              <a:buClr>
                <a:srgbClr val="000000"/>
              </a:buClr>
              <a:buSzPct val="100000"/>
              <a:buFont typeface="Times New Roman" pitchFamily="18" charset="0"/>
              <a:buNone/>
            </a:pPr>
            <a:fld id="{D0C5E3AD-31A3-4A4D-88FE-362F52D7E4CC}" type="slidenum">
              <a:rPr lang="en-US" altLang="en-US" sz="1400">
                <a:solidFill>
                  <a:srgbClr val="000000"/>
                </a:solidFill>
                <a:latin typeface="Times New Roman" pitchFamily="18" charset="0"/>
                <a:ea typeface="Arial Unicode MS" pitchFamily="34" charset="-128"/>
                <a:cs typeface="Arial Unicode MS" pitchFamily="34" charset="-128"/>
              </a:rPr>
              <a:pPr algn="r" hangingPunct="0">
                <a:lnSpc>
                  <a:spcPct val="95000"/>
                </a:lnSpc>
                <a:buClr>
                  <a:srgbClr val="000000"/>
                </a:buClr>
                <a:buSzPct val="100000"/>
                <a:buFont typeface="Times New Roman" pitchFamily="18" charset="0"/>
                <a:buNone/>
              </a:pPr>
              <a:t>24</a:t>
            </a:fld>
            <a:endParaRPr lang="en-US" altLang="en-US" sz="1400" dirty="0">
              <a:solidFill>
                <a:srgbClr val="000000"/>
              </a:solidFill>
              <a:latin typeface="Times New Roman" pitchFamily="18" charset="0"/>
              <a:ea typeface="Arial Unicode MS" pitchFamily="34" charset="-128"/>
              <a:cs typeface="Arial Unicode MS" pitchFamily="34" charset="-128"/>
            </a:endParaRPr>
          </a:p>
        </p:txBody>
      </p:sp>
      <p:sp>
        <p:nvSpPr>
          <p:cNvPr id="90115" name="Rectangle 6"/>
          <p:cNvSpPr txBox="1">
            <a:spLocks noGrp="1" noChangeArrowheads="1"/>
          </p:cNvSpPr>
          <p:nvPr/>
        </p:nvSpPr>
        <p:spPr bwMode="auto">
          <a:xfrm>
            <a:off x="3967695" y="8831582"/>
            <a:ext cx="3041086"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sz="3100">
                <a:solidFill>
                  <a:srgbClr val="10253F"/>
                </a:solidFill>
                <a:latin typeface="Candara" pitchFamily="34" charset="0"/>
              </a:defRPr>
            </a:lvl1pPr>
            <a:lvl2pPr marL="742950" indent="-285750" defTabSz="409575">
              <a:tabLst>
                <a:tab pos="649288" algn="l"/>
                <a:tab pos="1298575" algn="l"/>
                <a:tab pos="1949450" algn="l"/>
                <a:tab pos="2598738" algn="l"/>
              </a:tabLst>
              <a:defRPr sz="3100">
                <a:solidFill>
                  <a:srgbClr val="10253F"/>
                </a:solidFill>
                <a:latin typeface="Candara" pitchFamily="34" charset="0"/>
              </a:defRPr>
            </a:lvl2pPr>
            <a:lvl3pPr marL="1143000" indent="-228600" defTabSz="409575">
              <a:tabLst>
                <a:tab pos="649288" algn="l"/>
                <a:tab pos="1298575" algn="l"/>
                <a:tab pos="1949450" algn="l"/>
                <a:tab pos="2598738" algn="l"/>
              </a:tabLst>
              <a:defRPr sz="3100">
                <a:solidFill>
                  <a:srgbClr val="10253F"/>
                </a:solidFill>
                <a:latin typeface="Candara" pitchFamily="34" charset="0"/>
              </a:defRPr>
            </a:lvl3pPr>
            <a:lvl4pPr marL="1600200" indent="-228600" defTabSz="409575">
              <a:tabLst>
                <a:tab pos="649288" algn="l"/>
                <a:tab pos="1298575" algn="l"/>
                <a:tab pos="1949450" algn="l"/>
                <a:tab pos="2598738" algn="l"/>
              </a:tabLst>
              <a:defRPr sz="3100">
                <a:solidFill>
                  <a:srgbClr val="10253F"/>
                </a:solidFill>
                <a:latin typeface="Candara" pitchFamily="34" charset="0"/>
              </a:defRPr>
            </a:lvl4pPr>
            <a:lvl5pPr marL="2057400" indent="-228600" defTabSz="409575">
              <a:tabLst>
                <a:tab pos="649288" algn="l"/>
                <a:tab pos="1298575" algn="l"/>
                <a:tab pos="1949450" algn="l"/>
                <a:tab pos="2598738" algn="l"/>
              </a:tabLst>
              <a:defRPr sz="3100">
                <a:solidFill>
                  <a:srgbClr val="10253F"/>
                </a:solidFill>
                <a:latin typeface="Candara" pitchFamily="34" charset="0"/>
              </a:defRPr>
            </a:lvl5pPr>
            <a:lvl6pPr marL="25146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6pPr>
            <a:lvl7pPr marL="29718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7pPr>
            <a:lvl8pPr marL="34290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8pPr>
            <a:lvl9pPr marL="38862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9pPr>
          </a:lstStyle>
          <a:p>
            <a:pPr algn="r" hangingPunct="0">
              <a:lnSpc>
                <a:spcPct val="95000"/>
              </a:lnSpc>
              <a:buClr>
                <a:srgbClr val="000000"/>
              </a:buClr>
              <a:buSzPct val="100000"/>
              <a:buFont typeface="Times New Roman" pitchFamily="18" charset="0"/>
              <a:buNone/>
            </a:pPr>
            <a:fld id="{5097167D-98EA-4422-8F92-7410176BF8D5}" type="slidenum">
              <a:rPr lang="en-US" altLang="en-US" sz="1400">
                <a:solidFill>
                  <a:srgbClr val="000000"/>
                </a:solidFill>
                <a:latin typeface="Times New Roman" pitchFamily="18" charset="0"/>
                <a:ea typeface="Arial Unicode MS" pitchFamily="34" charset="-128"/>
                <a:cs typeface="Arial Unicode MS" pitchFamily="34" charset="-128"/>
              </a:rPr>
              <a:pPr algn="r" hangingPunct="0">
                <a:lnSpc>
                  <a:spcPct val="95000"/>
                </a:lnSpc>
                <a:buClr>
                  <a:srgbClr val="000000"/>
                </a:buClr>
                <a:buSzPct val="100000"/>
                <a:buFont typeface="Times New Roman" pitchFamily="18" charset="0"/>
                <a:buNone/>
              </a:pPr>
              <a:t>24</a:t>
            </a:fld>
            <a:endParaRPr lang="en-US" altLang="en-US" sz="1400" dirty="0">
              <a:solidFill>
                <a:srgbClr val="000000"/>
              </a:solidFill>
              <a:latin typeface="Times New Roman" pitchFamily="18" charset="0"/>
              <a:ea typeface="Arial Unicode MS" pitchFamily="34" charset="-128"/>
              <a:cs typeface="Arial Unicode MS" pitchFamily="34" charset="-128"/>
            </a:endParaRPr>
          </a:p>
        </p:txBody>
      </p:sp>
      <p:sp>
        <p:nvSpPr>
          <p:cNvPr id="90116" name="Rectangle 6"/>
          <p:cNvSpPr txBox="1">
            <a:spLocks noGrp="1" noChangeArrowheads="1"/>
          </p:cNvSpPr>
          <p:nvPr/>
        </p:nvSpPr>
        <p:spPr bwMode="auto">
          <a:xfrm>
            <a:off x="3967695" y="8831582"/>
            <a:ext cx="3041086"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sz="3100">
                <a:solidFill>
                  <a:srgbClr val="10253F"/>
                </a:solidFill>
                <a:latin typeface="Candara" pitchFamily="34" charset="0"/>
              </a:defRPr>
            </a:lvl1pPr>
            <a:lvl2pPr marL="742950" indent="-285750" defTabSz="409575">
              <a:tabLst>
                <a:tab pos="649288" algn="l"/>
                <a:tab pos="1298575" algn="l"/>
                <a:tab pos="1949450" algn="l"/>
                <a:tab pos="2598738" algn="l"/>
              </a:tabLst>
              <a:defRPr sz="3100">
                <a:solidFill>
                  <a:srgbClr val="10253F"/>
                </a:solidFill>
                <a:latin typeface="Candara" pitchFamily="34" charset="0"/>
              </a:defRPr>
            </a:lvl2pPr>
            <a:lvl3pPr marL="1143000" indent="-228600" defTabSz="409575">
              <a:tabLst>
                <a:tab pos="649288" algn="l"/>
                <a:tab pos="1298575" algn="l"/>
                <a:tab pos="1949450" algn="l"/>
                <a:tab pos="2598738" algn="l"/>
              </a:tabLst>
              <a:defRPr sz="3100">
                <a:solidFill>
                  <a:srgbClr val="10253F"/>
                </a:solidFill>
                <a:latin typeface="Candara" pitchFamily="34" charset="0"/>
              </a:defRPr>
            </a:lvl3pPr>
            <a:lvl4pPr marL="1600200" indent="-228600" defTabSz="409575">
              <a:tabLst>
                <a:tab pos="649288" algn="l"/>
                <a:tab pos="1298575" algn="l"/>
                <a:tab pos="1949450" algn="l"/>
                <a:tab pos="2598738" algn="l"/>
              </a:tabLst>
              <a:defRPr sz="3100">
                <a:solidFill>
                  <a:srgbClr val="10253F"/>
                </a:solidFill>
                <a:latin typeface="Candara" pitchFamily="34" charset="0"/>
              </a:defRPr>
            </a:lvl4pPr>
            <a:lvl5pPr marL="2057400" indent="-228600" defTabSz="409575">
              <a:tabLst>
                <a:tab pos="649288" algn="l"/>
                <a:tab pos="1298575" algn="l"/>
                <a:tab pos="1949450" algn="l"/>
                <a:tab pos="2598738" algn="l"/>
              </a:tabLst>
              <a:defRPr sz="3100">
                <a:solidFill>
                  <a:srgbClr val="10253F"/>
                </a:solidFill>
                <a:latin typeface="Candara" pitchFamily="34" charset="0"/>
              </a:defRPr>
            </a:lvl5pPr>
            <a:lvl6pPr marL="25146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6pPr>
            <a:lvl7pPr marL="29718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7pPr>
            <a:lvl8pPr marL="34290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8pPr>
            <a:lvl9pPr marL="3886200" indent="-228600" defTabSz="409575" fontAlgn="base">
              <a:spcBef>
                <a:spcPct val="0"/>
              </a:spcBef>
              <a:spcAft>
                <a:spcPct val="0"/>
              </a:spcAft>
              <a:tabLst>
                <a:tab pos="649288" algn="l"/>
                <a:tab pos="1298575" algn="l"/>
                <a:tab pos="1949450" algn="l"/>
                <a:tab pos="2598738" algn="l"/>
              </a:tabLst>
              <a:defRPr sz="3100">
                <a:solidFill>
                  <a:srgbClr val="10253F"/>
                </a:solidFill>
                <a:latin typeface="Candara" pitchFamily="34" charset="0"/>
              </a:defRPr>
            </a:lvl9pPr>
          </a:lstStyle>
          <a:p>
            <a:pPr algn="r" hangingPunct="0">
              <a:lnSpc>
                <a:spcPct val="95000"/>
              </a:lnSpc>
              <a:buClr>
                <a:srgbClr val="000000"/>
              </a:buClr>
              <a:buSzPct val="100000"/>
              <a:buFont typeface="Times New Roman" pitchFamily="18" charset="0"/>
              <a:buNone/>
            </a:pPr>
            <a:fld id="{3DEA1711-28C1-47F0-BA5D-7084CB8C6DBD}" type="slidenum">
              <a:rPr lang="en-US" altLang="en-US" sz="1400">
                <a:solidFill>
                  <a:srgbClr val="000000"/>
                </a:solidFill>
                <a:latin typeface="Times New Roman" pitchFamily="18" charset="0"/>
                <a:ea typeface="Arial Unicode MS" pitchFamily="34" charset="-128"/>
                <a:cs typeface="Arial Unicode MS" pitchFamily="34" charset="-128"/>
              </a:rPr>
              <a:pPr algn="r" hangingPunct="0">
                <a:lnSpc>
                  <a:spcPct val="95000"/>
                </a:lnSpc>
                <a:buClr>
                  <a:srgbClr val="000000"/>
                </a:buClr>
                <a:buSzPct val="100000"/>
                <a:buFont typeface="Times New Roman" pitchFamily="18" charset="0"/>
                <a:buNone/>
              </a:pPr>
              <a:t>24</a:t>
            </a:fld>
            <a:endParaRPr lang="en-US" altLang="en-US" sz="1400" dirty="0">
              <a:solidFill>
                <a:srgbClr val="000000"/>
              </a:solidFill>
              <a:latin typeface="Times New Roman" pitchFamily="18" charset="0"/>
              <a:ea typeface="Arial Unicode MS" pitchFamily="34" charset="-128"/>
              <a:cs typeface="Arial Unicode MS" pitchFamily="34" charset="-128"/>
            </a:endParaRPr>
          </a:p>
        </p:txBody>
      </p:sp>
      <p:sp>
        <p:nvSpPr>
          <p:cNvPr id="90117" name="Rectangle 1"/>
          <p:cNvSpPr>
            <a:spLocks noGrp="1" noRot="1" noChangeAspect="1" noChangeArrowheads="1" noTextEdit="1"/>
          </p:cNvSpPr>
          <p:nvPr>
            <p:ph type="sldImg"/>
          </p:nvPr>
        </p:nvSpPr>
        <p:spPr>
          <a:xfrm>
            <a:off x="407988" y="706438"/>
            <a:ext cx="6197600" cy="3486150"/>
          </a:xfrm>
          <a:ln/>
        </p:spPr>
      </p:sp>
      <p:sp>
        <p:nvSpPr>
          <p:cNvPr id="90118" name="Rectangle 2"/>
          <p:cNvSpPr>
            <a:spLocks noGrp="1" noChangeArrowheads="1"/>
          </p:cNvSpPr>
          <p:nvPr>
            <p:ph type="body" idx="1"/>
          </p:nvPr>
        </p:nvSpPr>
        <p:spPr>
          <a:xfrm>
            <a:off x="701040" y="4414179"/>
            <a:ext cx="5609943" cy="1709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en-US" altLang="en-US" dirty="0" smtClean="0"/>
              <a:t>You can add some more specific questions – how old would you like to be?  What type of job do you plan to have? Could you support a baby now – emotionally, </a:t>
            </a:r>
          </a:p>
          <a:p>
            <a:pPr eaLnBrk="1" hangingPunct="1"/>
            <a:r>
              <a:rPr lang="en-US" altLang="en-US" dirty="0" smtClean="0"/>
              <a:t>physically, financially.  How will having a baby affect your relationship with your partner, etc.</a:t>
            </a:r>
          </a:p>
          <a:p>
            <a:pPr eaLnBrk="1" hangingPunct="1"/>
            <a:endParaRPr lang="en-US" altLang="en-US" dirty="0" smtClean="0"/>
          </a:p>
          <a:p>
            <a:pPr eaLnBrk="1" hangingPunct="1"/>
            <a:r>
              <a:rPr lang="en-US" altLang="en-US" dirty="0" smtClean="0"/>
              <a:t>How is your</a:t>
            </a:r>
            <a:r>
              <a:rPr lang="en-US" altLang="en-US" baseline="0" dirty="0" smtClean="0"/>
              <a:t> health now?  Do you have any chronic conditions like diabetes?  What about your medical history?  Does anything run in your family?</a:t>
            </a:r>
          </a:p>
          <a:p>
            <a:pPr eaLnBrk="1" hangingPunct="1"/>
            <a:r>
              <a:rPr lang="en-US" altLang="en-US" baseline="0" dirty="0" smtClean="0"/>
              <a:t>Do you have any health risk behaviors like tobacco use?  Are you currently using contraception?  Are you able to use your </a:t>
            </a:r>
            <a:r>
              <a:rPr lang="en-US" altLang="en-US" baseline="0" smtClean="0"/>
              <a:t>method consistently?</a:t>
            </a:r>
            <a:endParaRPr lang="en-US" altLang="en-US" dirty="0" smtClean="0"/>
          </a:p>
          <a:p>
            <a:pPr eaLnBrk="1" hangingPunct="1"/>
            <a:endParaRPr lang="en-US" altLang="en-US" dirty="0" smtClean="0"/>
          </a:p>
          <a:p>
            <a:pPr eaLnBrk="1" hangingPunct="1"/>
            <a:endParaRPr lang="en-US" altLang="en-US" b="1" dirty="0" smtClean="0"/>
          </a:p>
        </p:txBody>
      </p:sp>
    </p:spTree>
    <p:extLst>
      <p:ext uri="{BB962C8B-B14F-4D97-AF65-F5344CB8AC3E}">
        <p14:creationId xmlns:p14="http://schemas.microsoft.com/office/powerpoint/2010/main" val="315640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Whether</a:t>
            </a:r>
            <a:r>
              <a:rPr lang="en-US" sz="1200" kern="1200" baseline="0" dirty="0" smtClean="0">
                <a:solidFill>
                  <a:schemeClr val="tx1"/>
                </a:solidFill>
                <a:effectLst/>
                <a:latin typeface="+mn-lt"/>
                <a:ea typeface="+mn-ea"/>
                <a:cs typeface="+mn-cs"/>
              </a:rPr>
              <a:t> the client is seeking pregnancy, not seeking pregnancy or unsure, a</a:t>
            </a:r>
            <a:r>
              <a:rPr lang="en-US" sz="1200" kern="1200" dirty="0" smtClean="0">
                <a:solidFill>
                  <a:schemeClr val="tx1"/>
                </a:solidFill>
                <a:effectLst/>
                <a:latin typeface="+mn-lt"/>
                <a:ea typeface="+mn-ea"/>
                <a:cs typeface="+mn-cs"/>
              </a:rPr>
              <a:t> client’s  RLP can be used to guide care .  It represents an opportunity to discuss the client’s need for assistance in planning pregnancy and for other preconception health services.</a:t>
            </a:r>
            <a:r>
              <a:rPr lang="en-US" sz="120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So what information and care do you deliver? Let’s look at what the QFP recommends.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trike="sngStrike"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25</a:t>
            </a:fld>
            <a:endParaRPr lang="en-US" dirty="0"/>
          </a:p>
        </p:txBody>
      </p:sp>
    </p:spTree>
    <p:extLst>
      <p:ext uri="{BB962C8B-B14F-4D97-AF65-F5344CB8AC3E}">
        <p14:creationId xmlns:p14="http://schemas.microsoft.com/office/powerpoint/2010/main" val="3417349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Women/men who are currently seeking pregnancy need preconception</a:t>
            </a:r>
            <a:r>
              <a:rPr lang="en-US" sz="1200" kern="1200" baseline="0" dirty="0">
                <a:solidFill>
                  <a:schemeClr val="tx1"/>
                </a:solidFill>
                <a:effectLst/>
                <a:latin typeface="+mn-lt"/>
                <a:ea typeface="+mn-ea"/>
                <a:cs typeface="+mn-cs"/>
              </a:rPr>
              <a:t> health and </a:t>
            </a:r>
            <a:r>
              <a:rPr lang="en-US" sz="1200" kern="1200" dirty="0">
                <a:solidFill>
                  <a:schemeClr val="tx1"/>
                </a:solidFill>
                <a:effectLst/>
                <a:latin typeface="+mn-lt"/>
                <a:ea typeface="+mn-ea"/>
                <a:cs typeface="+mn-cs"/>
              </a:rPr>
              <a:t>STD </a:t>
            </a:r>
            <a:r>
              <a:rPr lang="en-US" sz="1200" kern="1200" dirty="0" smtClean="0">
                <a:solidFill>
                  <a:schemeClr val="tx1"/>
                </a:solidFill>
                <a:effectLst/>
                <a:latin typeface="+mn-lt"/>
                <a:ea typeface="+mn-ea"/>
                <a:cs typeface="+mn-cs"/>
              </a:rPr>
              <a:t>services </a:t>
            </a:r>
            <a:r>
              <a:rPr lang="en-US" sz="1200" b="0" kern="1200" dirty="0" smtClean="0">
                <a:solidFill>
                  <a:schemeClr val="tx1"/>
                </a:solidFill>
                <a:effectLst/>
                <a:latin typeface="+mn-lt"/>
                <a:ea typeface="+mn-ea"/>
                <a:cs typeface="+mn-cs"/>
              </a:rPr>
              <a:t>as well as counseling on</a:t>
            </a:r>
            <a:r>
              <a:rPr lang="en-US" sz="1200" b="0" kern="1200" baseline="0" dirty="0" smtClean="0">
                <a:solidFill>
                  <a:schemeClr val="tx1"/>
                </a:solidFill>
                <a:effectLst/>
                <a:latin typeface="+mn-lt"/>
                <a:ea typeface="+mn-ea"/>
                <a:cs typeface="+mn-cs"/>
              </a:rPr>
              <a:t> how to achieve pregnancy</a:t>
            </a:r>
            <a:r>
              <a:rPr lang="en-US" sz="1200" b="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 This is a high priority population!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For addressing “achieving pregnancy” and “possible basic infertility services”- Providers should ask the client (or couple) how </a:t>
            </a:r>
            <a:r>
              <a:rPr lang="en-US" sz="1200" kern="1200" baseline="0" dirty="0" smtClean="0">
                <a:solidFill>
                  <a:schemeClr val="tx1"/>
                </a:solidFill>
                <a:effectLst/>
                <a:latin typeface="+mn-lt"/>
                <a:ea typeface="+mn-ea"/>
                <a:cs typeface="+mn-cs"/>
              </a:rPr>
              <a:t>long </a:t>
            </a:r>
            <a:r>
              <a:rPr lang="en-US" sz="1200" kern="1200" baseline="0" dirty="0">
                <a:solidFill>
                  <a:schemeClr val="tx1"/>
                </a:solidFill>
                <a:effectLst/>
                <a:latin typeface="+mn-lt"/>
                <a:ea typeface="+mn-ea"/>
                <a:cs typeface="+mn-cs"/>
              </a:rPr>
              <a:t>they have been trying to get pregnant, and when she hopes to get </a:t>
            </a:r>
            <a:r>
              <a:rPr lang="en-US" sz="1200" kern="1200" baseline="0" dirty="0" smtClean="0">
                <a:solidFill>
                  <a:schemeClr val="tx1"/>
                </a:solidFill>
                <a:effectLst/>
                <a:latin typeface="+mn-lt"/>
                <a:ea typeface="+mn-ea"/>
                <a:cs typeface="+mn-cs"/>
              </a:rPr>
              <a:t>pregnant. </a:t>
            </a:r>
            <a:r>
              <a:rPr lang="en-US" sz="1200" kern="1200" baseline="0" dirty="0">
                <a:solidFill>
                  <a:schemeClr val="tx1"/>
                </a:solidFill>
                <a:effectLst/>
                <a:latin typeface="+mn-lt"/>
                <a:ea typeface="+mn-ea"/>
                <a:cs typeface="+mn-cs"/>
              </a:rPr>
              <a:t>If the client’s situation does not meet one of the standard definitions of </a:t>
            </a:r>
            <a:r>
              <a:rPr lang="en-US" sz="1200" kern="1200" baseline="0" dirty="0" smtClean="0">
                <a:solidFill>
                  <a:schemeClr val="tx1"/>
                </a:solidFill>
                <a:effectLst/>
                <a:latin typeface="+mn-lt"/>
                <a:ea typeface="+mn-ea"/>
                <a:cs typeface="+mn-cs"/>
              </a:rPr>
              <a:t>infertility, </a:t>
            </a:r>
            <a:r>
              <a:rPr lang="en-US" sz="1200" kern="1200" baseline="0" dirty="0">
                <a:solidFill>
                  <a:schemeClr val="tx1"/>
                </a:solidFill>
                <a:effectLst/>
                <a:latin typeface="+mn-lt"/>
                <a:ea typeface="+mn-ea"/>
                <a:cs typeface="+mn-cs"/>
              </a:rPr>
              <a:t>then counseling about how to maximize fertility should occur</a:t>
            </a:r>
            <a:r>
              <a:rPr lang="en-US" sz="1200" kern="1200" baseline="0" dirty="0" smtClean="0">
                <a:solidFill>
                  <a:schemeClr val="tx1"/>
                </a:solidFill>
                <a:effectLst/>
                <a:latin typeface="+mn-lt"/>
                <a:ea typeface="+mn-ea"/>
                <a:cs typeface="+mn-cs"/>
              </a:rPr>
              <a:t>. If a couple needs basic infertility care, the provider focuses on  determining potential causes of their inability to achieve pregnancy and make referrals to specialists.</a:t>
            </a:r>
            <a:endParaRPr lang="en-US" sz="1200" kern="1200" baseline="0" dirty="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strike="sngStrike" kern="1200" baseline="0" dirty="0">
                <a:solidFill>
                  <a:schemeClr val="tx1"/>
                </a:solidFill>
                <a:effectLst/>
                <a:latin typeface="+mn-lt"/>
                <a:ea typeface="+mn-ea"/>
                <a:cs typeface="+mn-cs"/>
              </a:rPr>
              <a:t/>
            </a:r>
            <a:br>
              <a:rPr lang="en-US" sz="1200" strike="sngStrike" kern="1200" baseline="0" dirty="0">
                <a:solidFill>
                  <a:schemeClr val="tx1"/>
                </a:solidFill>
                <a:effectLst/>
                <a:latin typeface="+mn-lt"/>
                <a:ea typeface="+mn-ea"/>
                <a:cs typeface="+mn-cs"/>
              </a:rPr>
            </a:br>
            <a:r>
              <a:rPr lang="en-US" sz="1200" strike="noStrike" kern="1200" baseline="0" dirty="0" smtClean="0">
                <a:solidFill>
                  <a:schemeClr val="tx1"/>
                </a:solidFill>
                <a:effectLst/>
                <a:latin typeface="+mn-lt"/>
                <a:ea typeface="+mn-ea"/>
                <a:cs typeface="+mn-cs"/>
              </a:rPr>
              <a:t>Preconception </a:t>
            </a:r>
            <a:r>
              <a:rPr lang="en-US" sz="1200" strike="noStrike" kern="1200" baseline="0" dirty="0">
                <a:solidFill>
                  <a:schemeClr val="tx1"/>
                </a:solidFill>
                <a:effectLst/>
                <a:latin typeface="+mn-lt"/>
                <a:ea typeface="+mn-ea"/>
                <a:cs typeface="+mn-cs"/>
              </a:rPr>
              <a:t>health services should be offered to male </a:t>
            </a:r>
            <a:r>
              <a:rPr lang="en-US" sz="1200" strike="noStrike" kern="1200" baseline="0" dirty="0" smtClean="0">
                <a:solidFill>
                  <a:schemeClr val="tx1"/>
                </a:solidFill>
                <a:effectLst/>
                <a:latin typeface="+mn-lt"/>
                <a:ea typeface="+mn-ea"/>
                <a:cs typeface="+mn-cs"/>
              </a:rPr>
              <a:t>and </a:t>
            </a:r>
            <a:r>
              <a:rPr lang="en-US" sz="1200" strike="noStrike" kern="1200" baseline="0" dirty="0">
                <a:solidFill>
                  <a:schemeClr val="tx1"/>
                </a:solidFill>
                <a:effectLst/>
                <a:latin typeface="+mn-lt"/>
                <a:ea typeface="+mn-ea"/>
                <a:cs typeface="+mn-cs"/>
              </a:rPr>
              <a:t>female </a:t>
            </a:r>
            <a:r>
              <a:rPr lang="en-US" sz="1200" strike="noStrike" kern="1200" baseline="0" dirty="0" smtClean="0">
                <a:solidFill>
                  <a:schemeClr val="tx1"/>
                </a:solidFill>
                <a:effectLst/>
                <a:latin typeface="+mn-lt"/>
                <a:ea typeface="+mn-ea"/>
                <a:cs typeface="+mn-cs"/>
              </a:rPr>
              <a:t>clients</a:t>
            </a:r>
            <a:r>
              <a:rPr lang="en-US" sz="1200" b="1" strike="noStrike" kern="1200" baseline="0" dirty="0" smtClean="0">
                <a:solidFill>
                  <a:schemeClr val="tx1"/>
                </a:solidFill>
                <a:effectLst/>
                <a:latin typeface="+mn-lt"/>
                <a:ea typeface="+mn-ea"/>
                <a:cs typeface="+mn-cs"/>
              </a:rPr>
              <a:t>. </a:t>
            </a:r>
            <a:r>
              <a:rPr lang="en-US" sz="1200" b="0" strike="noStrike" kern="1200" baseline="0" dirty="0" smtClean="0">
                <a:solidFill>
                  <a:schemeClr val="tx1"/>
                </a:solidFill>
                <a:effectLst/>
                <a:latin typeface="+mn-lt"/>
                <a:ea typeface="+mn-ea"/>
                <a:cs typeface="+mn-cs"/>
              </a:rPr>
              <a:t>This </a:t>
            </a:r>
            <a:r>
              <a:rPr lang="en-US" sz="1200" b="0" strike="noStrike" kern="1200" baseline="0" dirty="0">
                <a:solidFill>
                  <a:schemeClr val="tx1"/>
                </a:solidFill>
                <a:effectLst/>
                <a:latin typeface="+mn-lt"/>
                <a:ea typeface="+mn-ea"/>
                <a:cs typeface="+mn-cs"/>
              </a:rPr>
              <a:t>includes medical </a:t>
            </a:r>
            <a:r>
              <a:rPr lang="en-US" sz="1200" b="0" strike="noStrike" kern="1200" baseline="0" dirty="0" smtClean="0">
                <a:solidFill>
                  <a:schemeClr val="tx1"/>
                </a:solidFill>
                <a:effectLst/>
                <a:latin typeface="+mn-lt"/>
                <a:ea typeface="+mn-ea"/>
                <a:cs typeface="+mn-cs"/>
              </a:rPr>
              <a:t>history and sexual health assessment; </a:t>
            </a:r>
            <a:r>
              <a:rPr lang="en-US" sz="1200" b="0" strike="noStrike" kern="1200" baseline="0" dirty="0">
                <a:solidFill>
                  <a:schemeClr val="tx1"/>
                </a:solidFill>
                <a:effectLst/>
                <a:latin typeface="+mn-lt"/>
                <a:ea typeface="+mn-ea"/>
                <a:cs typeface="+mn-cs"/>
              </a:rPr>
              <a:t>intimate partner violence; alcohol and drug use; tobacco use; immunizations; </a:t>
            </a:r>
            <a:r>
              <a:rPr lang="en-US" sz="1200" b="0" strike="noStrike" kern="1200" baseline="0" dirty="0" smtClean="0">
                <a:solidFill>
                  <a:schemeClr val="tx1"/>
                </a:solidFill>
                <a:effectLst/>
                <a:latin typeface="+mn-lt"/>
                <a:ea typeface="+mn-ea"/>
                <a:cs typeface="+mn-cs"/>
              </a:rPr>
              <a:t>depression; nutrition including folic acid (for women only); height, </a:t>
            </a:r>
            <a:r>
              <a:rPr lang="en-US" sz="1200" b="0" strike="noStrike" kern="1200" baseline="0" dirty="0">
                <a:solidFill>
                  <a:schemeClr val="tx1"/>
                </a:solidFill>
                <a:effectLst/>
                <a:latin typeface="+mn-lt"/>
                <a:ea typeface="+mn-ea"/>
                <a:cs typeface="+mn-cs"/>
              </a:rPr>
              <a:t>weight, and body mass index; blood pressure; diabetes; and of course STD testing </a:t>
            </a:r>
            <a:r>
              <a:rPr lang="en-US" sz="1200" b="0" strike="noStrike" kern="1200" baseline="0" dirty="0" smtClean="0">
                <a:solidFill>
                  <a:schemeClr val="tx1"/>
                </a:solidFill>
                <a:effectLst/>
                <a:latin typeface="+mn-lt"/>
                <a:ea typeface="+mn-ea"/>
                <a:cs typeface="+mn-cs"/>
              </a:rPr>
              <a:t>services.</a:t>
            </a:r>
            <a:endParaRPr lang="en-US" sz="1200" b="0" strike="noStrike" kern="1200" baseline="0" dirty="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Related preventive health services should also be delivered, as appropriate</a:t>
            </a: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26</a:t>
            </a:fld>
            <a:endParaRPr lang="en-US" dirty="0"/>
          </a:p>
        </p:txBody>
      </p:sp>
    </p:spTree>
    <p:extLst>
      <p:ext uri="{BB962C8B-B14F-4D97-AF65-F5344CB8AC3E}">
        <p14:creationId xmlns:p14="http://schemas.microsoft.com/office/powerpoint/2010/main" val="2365780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woman in this picture is someone who has decided she is not ready for children now</a:t>
            </a:r>
            <a:r>
              <a:rPr lang="en-US" dirty="0"/>
              <a:t>!</a:t>
            </a:r>
          </a:p>
          <a:p>
            <a:endParaRPr lang="en-US" sz="1200" kern="1200" baseline="0" dirty="0">
              <a:solidFill>
                <a:schemeClr val="tx1"/>
              </a:solidFill>
              <a:effectLst/>
              <a:latin typeface="+mn-lt"/>
            </a:endParaRPr>
          </a:p>
          <a:p>
            <a:r>
              <a:rPr lang="en-US" sz="1200" kern="1200" dirty="0" smtClean="0">
                <a:solidFill>
                  <a:schemeClr val="tx1"/>
                </a:solidFill>
                <a:effectLst/>
                <a:latin typeface="+mn-lt"/>
                <a:ea typeface="+mn-ea"/>
                <a:cs typeface="+mn-cs"/>
              </a:rPr>
              <a:t>If </a:t>
            </a:r>
            <a:r>
              <a:rPr lang="en-US" sz="1200" kern="1200" dirty="0">
                <a:solidFill>
                  <a:schemeClr val="tx1"/>
                </a:solidFill>
                <a:effectLst/>
                <a:latin typeface="+mn-lt"/>
                <a:ea typeface="+mn-ea"/>
                <a:cs typeface="+mn-cs"/>
              </a:rPr>
              <a:t>this woman’s answers to the reproductive</a:t>
            </a:r>
            <a:r>
              <a:rPr lang="en-US" sz="1200" kern="1200" baseline="0" dirty="0">
                <a:solidFill>
                  <a:schemeClr val="tx1"/>
                </a:solidFill>
                <a:effectLst/>
                <a:latin typeface="+mn-lt"/>
                <a:ea typeface="+mn-ea"/>
                <a:cs typeface="+mn-cs"/>
              </a:rPr>
              <a:t> life planning</a:t>
            </a:r>
            <a:r>
              <a:rPr lang="en-US" sz="1200" kern="1200" dirty="0">
                <a:solidFill>
                  <a:schemeClr val="tx1"/>
                </a:solidFill>
                <a:effectLst/>
                <a:latin typeface="+mn-lt"/>
                <a:ea typeface="+mn-ea"/>
                <a:cs typeface="+mn-cs"/>
              </a:rPr>
              <a:t> questions indicate she is sexually</a:t>
            </a:r>
            <a:r>
              <a:rPr lang="en-US" sz="1200" kern="1200" baseline="0" dirty="0">
                <a:solidFill>
                  <a:schemeClr val="tx1"/>
                </a:solidFill>
                <a:effectLst/>
                <a:latin typeface="+mn-lt"/>
                <a:ea typeface="+mn-ea"/>
                <a:cs typeface="+mn-cs"/>
              </a:rPr>
              <a:t> active, and doesn’t want to get pregnant now, this would lead to a discussion of contraceptive services, beginning with the most effective </a:t>
            </a:r>
            <a:r>
              <a:rPr lang="en-US" sz="1200" kern="1200" baseline="0" dirty="0" smtClean="0">
                <a:solidFill>
                  <a:schemeClr val="tx1"/>
                </a:solidFill>
                <a:effectLst/>
                <a:latin typeface="+mn-lt"/>
                <a:ea typeface="+mn-ea"/>
                <a:cs typeface="+mn-cs"/>
              </a:rPr>
              <a:t>methods first, such as IUDs or implants. </a:t>
            </a:r>
            <a:r>
              <a:rPr lang="en-US" sz="1200" b="1" kern="1200" baseline="0" dirty="0" smtClean="0">
                <a:solidFill>
                  <a:schemeClr val="tx1"/>
                </a:solidFill>
                <a:effectLst/>
                <a:latin typeface="+mn-lt"/>
                <a:ea typeface="+mn-ea"/>
                <a:cs typeface="+mn-cs"/>
              </a:rPr>
              <a:t>Preconception health services should also be offered</a:t>
            </a:r>
            <a:r>
              <a:rPr lang="en-US" sz="1200" strike="sngStrike"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especially true for those using the less effective methods or inconsistent method use, as this puts them at a higher risk of pregnancy.</a:t>
            </a:r>
            <a:r>
              <a:rPr lang="en-US" sz="1200" strike="sngStrike" kern="1200" baseline="0" dirty="0">
                <a:solidFill>
                  <a:schemeClr val="tx1"/>
                </a:solidFill>
                <a:effectLst/>
                <a:latin typeface="+mn-lt"/>
              </a:rPr>
              <a:t/>
            </a:r>
            <a:br>
              <a:rPr lang="en-US" sz="1200" strike="sngStrike" kern="1200" baseline="0" dirty="0">
                <a:solidFill>
                  <a:schemeClr val="tx1"/>
                </a:solidFill>
                <a:effectLst/>
                <a:latin typeface="+mn-lt"/>
              </a:rPr>
            </a:br>
            <a:endParaRPr lang="en-US" sz="1200" strike="sngStrike" kern="1200" baseline="0" dirty="0">
              <a:solidFill>
                <a:schemeClr val="tx1"/>
              </a:solidFill>
              <a:effectLst/>
              <a:latin typeface="+mn-lt"/>
            </a:endParaRPr>
          </a:p>
          <a:p>
            <a:r>
              <a:rPr lang="en-US" dirty="0"/>
              <a:t/>
            </a:r>
            <a:br>
              <a:rPr lang="en-US" dirty="0"/>
            </a:br>
            <a:endParaRPr lang="en-US" dirty="0"/>
          </a:p>
          <a:p>
            <a:r>
              <a:rPr lang="en-US" dirty="0"/>
              <a:t/>
            </a:r>
            <a:br>
              <a:rPr lang="en-US" dirty="0"/>
            </a:br>
            <a:endParaRPr lang="en-US" dirty="0"/>
          </a:p>
          <a:p>
            <a:r>
              <a:rPr lang="en-US" dirty="0"/>
              <a:t/>
            </a:r>
            <a:br>
              <a:rPr lang="en-US" dirty="0"/>
            </a:br>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27</a:t>
            </a:fld>
            <a:endParaRPr lang="en-US" dirty="0"/>
          </a:p>
        </p:txBody>
      </p:sp>
    </p:spTree>
    <p:extLst>
      <p:ext uri="{BB962C8B-B14F-4D97-AF65-F5344CB8AC3E}">
        <p14:creationId xmlns:p14="http://schemas.microsoft.com/office/powerpoint/2010/main" val="974096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smtClean="0"/>
              <a:t>This </a:t>
            </a:r>
            <a:r>
              <a:rPr lang="en-US" sz="1300" b="0" baseline="0" dirty="0"/>
              <a:t>graph comes from </a:t>
            </a:r>
            <a:r>
              <a:rPr lang="en-US" sz="1300" b="0" baseline="0" dirty="0" err="1"/>
              <a:t>Guttmacher</a:t>
            </a:r>
            <a:r>
              <a:rPr lang="en-US" sz="1300" b="0" baseline="0" dirty="0"/>
              <a:t> and it highlights the number of unintended pregnancies in the US by consistency of contraceptive use.</a:t>
            </a:r>
          </a:p>
          <a:p>
            <a:endParaRPr lang="en-US" sz="1300" b="1" dirty="0"/>
          </a:p>
          <a:p>
            <a:r>
              <a:rPr lang="en-US" sz="1300" b="0" baseline="0" dirty="0"/>
              <a:t>When we look at the data on unintended pregnancy we know that 43% of the unintended pregnancies are among women who are using contraception, but inconsistently or incorrectly.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a:t>52% of unintended pregnancies are among women who didn’t intend to get pregnant, but were not using any method at all.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a:t>And only 5% of pregnancies are among women who are consistently using a method.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smtClean="0"/>
              <a:t/>
            </a:r>
            <a:br>
              <a:rPr lang="en-US" sz="1300" b="0" baseline="0" dirty="0" smtClean="0"/>
            </a:br>
            <a:endParaRPr lang="en-US" sz="13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smtClean="0"/>
              <a:t>What </a:t>
            </a:r>
            <a:r>
              <a:rPr lang="en-US" sz="1300" b="0" baseline="0" dirty="0"/>
              <a:t>does this tell us?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a:t>-Effective use of methods, and highly effective methods work extremely well at preventing unintended </a:t>
            </a:r>
            <a:r>
              <a:rPr lang="en-US" sz="1300" b="0" strike="noStrike" baseline="0" dirty="0" smtClean="0"/>
              <a:t>pregnancies.</a:t>
            </a:r>
            <a:r>
              <a:rPr lang="en-US" sz="1300" b="0" strike="sngStrike" baseline="0" dirty="0" smtClean="0"/>
              <a:t> </a:t>
            </a:r>
            <a:endParaRPr lang="en-US" sz="1300" b="0" strike="sngStrik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a:t>-Women not using their method consistently </a:t>
            </a:r>
            <a:r>
              <a:rPr lang="en-US" sz="1300" b="0" baseline="0" dirty="0" smtClean="0"/>
              <a:t>or correctly are </a:t>
            </a:r>
            <a:r>
              <a:rPr lang="en-US" sz="1300" b="0" baseline="0" dirty="0"/>
              <a:t>at higher risk of pregnancy, </a:t>
            </a:r>
            <a:endParaRPr lang="en-US" sz="13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smtClean="0"/>
              <a:t>-</a:t>
            </a:r>
            <a:r>
              <a:rPr lang="en-US" sz="1300" b="0" baseline="0" dirty="0"/>
              <a:t>Women using no method….about 85% will become pregnant in a year’s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a:t/>
            </a:r>
            <a:br>
              <a:rPr lang="en-US" sz="1300" b="0" baseline="0" dirty="0"/>
            </a:br>
            <a:r>
              <a:rPr lang="en-US" sz="1300" b="0" baseline="0" dirty="0" smtClean="0"/>
              <a:t>For </a:t>
            </a:r>
            <a:r>
              <a:rPr lang="en-US" sz="1300" b="0" baseline="0" dirty="0"/>
              <a:t>all of these women (and their partners), asking the RLP questions can help them think about and </a:t>
            </a:r>
            <a:r>
              <a:rPr lang="en-US" sz="1300" b="0" baseline="0" dirty="0" smtClean="0"/>
              <a:t>get </a:t>
            </a:r>
            <a:r>
              <a:rPr lang="en-US" sz="1300" b="0" baseline="0" dirty="0"/>
              <a:t>clarity on whether or not they want to become pregnant </a:t>
            </a:r>
            <a:r>
              <a:rPr lang="en-US" sz="1300" b="0" baseline="0" dirty="0" smtClean="0"/>
              <a:t>BEFORE </a:t>
            </a:r>
            <a:r>
              <a:rPr lang="en-US" sz="1300" b="0" baseline="0" dirty="0"/>
              <a:t>pregnancy occurs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0" baseline="0" dirty="0"/>
              <a:t/>
            </a:r>
            <a:br>
              <a:rPr lang="en-US" sz="1300" b="0" baseline="0" dirty="0"/>
            </a:br>
            <a:endParaRPr lang="en-US" sz="13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1" baseline="0" dirty="0"/>
              <a:t/>
            </a:r>
            <a:br>
              <a:rPr lang="en-US" sz="1300" b="1" baseline="0" dirty="0"/>
            </a:br>
            <a:endParaRPr lang="en-US" sz="1300" b="1" baseline="0" dirty="0"/>
          </a:p>
          <a:p>
            <a:r>
              <a:rPr lang="en-US" sz="1300" b="1" dirty="0"/>
              <a:t/>
            </a:r>
            <a:br>
              <a:rPr lang="en-US" sz="1300" b="1" dirty="0"/>
            </a:br>
            <a:endParaRPr lang="en-US" sz="1300" b="1" dirty="0"/>
          </a:p>
          <a:p>
            <a:r>
              <a:rPr lang="en-US" sz="1300" dirty="0"/>
              <a:t/>
            </a:r>
            <a:br>
              <a:rPr lang="en-US" sz="1300" dirty="0"/>
            </a:br>
            <a:endParaRPr lang="en-US" sz="1300"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28</a:t>
            </a:fld>
            <a:endParaRPr lang="en-US" dirty="0"/>
          </a:p>
        </p:txBody>
      </p:sp>
    </p:spTree>
    <p:extLst>
      <p:ext uri="{BB962C8B-B14F-4D97-AF65-F5344CB8AC3E}">
        <p14:creationId xmlns:p14="http://schemas.microsoft.com/office/powerpoint/2010/main" val="2975127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Some people may not have thought about RLP</a:t>
            </a:r>
            <a:r>
              <a:rPr lang="en-US" strike="noStrike" baseline="0" dirty="0" smtClean="0"/>
              <a:t> </a:t>
            </a:r>
            <a:r>
              <a:rPr lang="en-US" baseline="0" dirty="0" smtClean="0"/>
              <a:t>very concretely, not thought of their individual/personal risk of pregnancy and what that would mean to them now</a:t>
            </a:r>
            <a:r>
              <a:rPr lang="en-US" strike="noStrike" baseline="0" dirty="0" smtClean="0"/>
              <a:t>, or, for a man, what it would mean to father a child at this point in his life.</a:t>
            </a:r>
          </a:p>
          <a:p>
            <a:endParaRPr lang="en-US" baseline="0" dirty="0" smtClean="0"/>
          </a:p>
          <a:p>
            <a:r>
              <a:rPr lang="en-US" baseline="0" dirty="0" smtClean="0"/>
              <a:t>Some people underestimate their risk of pregnancy and overestimate the risks/side effects of the many safe and effective contraceptive methods available.</a:t>
            </a:r>
          </a:p>
          <a:p>
            <a:endParaRPr lang="en-US" baseline="0" dirty="0" smtClean="0"/>
          </a:p>
          <a:p>
            <a:r>
              <a:rPr lang="en-US" baseline="0" dirty="0" smtClean="0"/>
              <a:t>Or the person may be ambivalent, not have strong feelings either about having or not having a child.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these situations….</a:t>
            </a:r>
            <a:r>
              <a:rPr lang="en-US" dirty="0" smtClean="0"/>
              <a:t> Explore</a:t>
            </a:r>
            <a:r>
              <a:rPr lang="en-US" baseline="0" dirty="0" smtClean="0"/>
              <a:t> why they are unsure, depending upon why they are unsure this may require more next steps, time, and planning with the client.</a:t>
            </a:r>
            <a:endParaRPr lang="en-US" dirty="0" smtClean="0"/>
          </a:p>
          <a:p>
            <a:r>
              <a:rPr lang="en-US" dirty="0" smtClean="0"/>
              <a:t>Encourage the</a:t>
            </a:r>
            <a:r>
              <a:rPr lang="en-US" baseline="0" dirty="0" smtClean="0"/>
              <a:t> client</a:t>
            </a:r>
            <a:r>
              <a:rPr lang="en-US" dirty="0" smtClean="0"/>
              <a:t> to develop a reproductive life plan, ask follow-up questions to help</a:t>
            </a:r>
            <a:r>
              <a:rPr lang="en-US" baseline="0" dirty="0" smtClean="0"/>
              <a:t> put this into perspective in terms of their own lives now,</a:t>
            </a:r>
            <a:r>
              <a:rPr lang="en-US" dirty="0" smtClean="0"/>
              <a:t> provide services, as indicated.</a:t>
            </a:r>
          </a:p>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29</a:t>
            </a:fld>
            <a:endParaRPr lang="en-US" dirty="0"/>
          </a:p>
        </p:txBody>
      </p:sp>
    </p:spTree>
    <p:extLst>
      <p:ext uri="{BB962C8B-B14F-4D97-AF65-F5344CB8AC3E}">
        <p14:creationId xmlns:p14="http://schemas.microsoft.com/office/powerpoint/2010/main" val="206507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68288" y="690563"/>
            <a:ext cx="6132512"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Bea: </a:t>
            </a:r>
            <a:r>
              <a:rPr lang="en-US" dirty="0"/>
              <a:t>Please use the Chat box to send us any </a:t>
            </a:r>
            <a:r>
              <a:rPr lang="en-US" b="1" u="sng" dirty="0"/>
              <a:t>technical</a:t>
            </a:r>
            <a:r>
              <a:rPr lang="en-US" dirty="0"/>
              <a:t> questions or comments.</a:t>
            </a:r>
          </a:p>
          <a:p>
            <a:endParaRPr lang="en-US" dirty="0"/>
          </a:p>
          <a:p>
            <a:pPr marL="0" marR="0" indent="0" algn="l" defTabSz="898124" rtl="0" eaLnBrk="1" fontAlgn="auto" latinLnBrk="0" hangingPunct="1">
              <a:lnSpc>
                <a:spcPct val="100000"/>
              </a:lnSpc>
              <a:spcBef>
                <a:spcPts val="0"/>
              </a:spcBef>
              <a:spcAft>
                <a:spcPts val="0"/>
              </a:spcAft>
              <a:buClrTx/>
              <a:buSzTx/>
              <a:buFontTx/>
              <a:buNone/>
              <a:tabLst/>
              <a:defRPr/>
            </a:pPr>
            <a:r>
              <a:rPr lang="en-US" dirty="0"/>
              <a:t>To ask a content-related question </a:t>
            </a:r>
            <a:r>
              <a:rPr lang="en-US" u="none" dirty="0"/>
              <a:t>at any point during today’s presentation, </a:t>
            </a:r>
            <a:r>
              <a:rPr lang="en-US" dirty="0"/>
              <a:t>please use the ‘Q&amp;A’ box. Simply type your question in the text box, select “All Panelists” in the drop down menu, and click the ‘Send’ button. Your questions will be addressed at the end of the presentation</a:t>
            </a:r>
            <a:r>
              <a:rPr lang="en-US" dirty="0" smtClean="0"/>
              <a:t>. We will also have Sue Moskosky</a:t>
            </a:r>
            <a:r>
              <a:rPr lang="en-US" baseline="0" dirty="0" smtClean="0"/>
              <a:t> on the line during the Q&amp;A session to respond to Title X programmatic questions. </a:t>
            </a:r>
            <a:endParaRPr lang="en-US" dirty="0" smtClean="0"/>
          </a:p>
          <a:p>
            <a:pPr defTabSz="898124" eaLnBrk="1" fontAlgn="auto" hangingPunct="1">
              <a:spcBef>
                <a:spcPts val="0"/>
              </a:spcBef>
              <a:spcAft>
                <a:spcPts val="0"/>
              </a:spcAft>
              <a:defRPr/>
            </a:pPr>
            <a:endParaRPr lang="en-US" dirty="0"/>
          </a:p>
          <a:p>
            <a:endParaRPr lang="en-US" dirty="0"/>
          </a:p>
          <a:p>
            <a:pPr defTabSz="898124" eaLnBrk="1" fontAlgn="auto" hangingPunct="1">
              <a:spcBef>
                <a:spcPts val="0"/>
              </a:spcBef>
              <a:spcAft>
                <a:spcPts val="0"/>
              </a:spcAft>
              <a:defRPr/>
            </a:pPr>
            <a:r>
              <a:rPr lang="en-US" dirty="0" smtClean="0"/>
              <a:t>Now </a:t>
            </a:r>
            <a:r>
              <a:rPr lang="en-US" dirty="0"/>
              <a:t>that we’ve finished giving you instructions for participating, we will begin recording this presentation</a:t>
            </a:r>
            <a:r>
              <a:rPr lang="en-US" dirty="0" smtClean="0"/>
              <a:t>.</a:t>
            </a:r>
          </a:p>
          <a:p>
            <a:pPr defTabSz="898124" eaLnBrk="1" fontAlgn="auto" hangingPunct="1">
              <a:spcBef>
                <a:spcPts val="0"/>
              </a:spcBef>
              <a:spcAft>
                <a:spcPts val="0"/>
              </a:spcAft>
              <a:defRPr/>
            </a:pPr>
            <a:endParaRPr lang="en-US" dirty="0" smtClean="0"/>
          </a:p>
          <a:p>
            <a:endParaRPr lang="en-US" dirty="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29635" indent="-280629" eaLnBrk="0" hangingPunct="0">
              <a:defRPr>
                <a:solidFill>
                  <a:schemeClr val="tx1"/>
                </a:solidFill>
                <a:latin typeface="Calibri" panose="020F0502020204030204" pitchFamily="34" charset="0"/>
                <a:cs typeface="Arial" panose="020B0604020202020204" pitchFamily="34" charset="0"/>
              </a:defRPr>
            </a:lvl2pPr>
            <a:lvl3pPr marL="1122515" indent="-224503" eaLnBrk="0" hangingPunct="0">
              <a:defRPr>
                <a:solidFill>
                  <a:schemeClr val="tx1"/>
                </a:solidFill>
                <a:latin typeface="Calibri" panose="020F0502020204030204" pitchFamily="34" charset="0"/>
                <a:cs typeface="Arial" panose="020B0604020202020204" pitchFamily="34" charset="0"/>
              </a:defRPr>
            </a:lvl3pPr>
            <a:lvl4pPr marL="1571521" indent="-224503" eaLnBrk="0" hangingPunct="0">
              <a:defRPr>
                <a:solidFill>
                  <a:schemeClr val="tx1"/>
                </a:solidFill>
                <a:latin typeface="Calibri" panose="020F0502020204030204" pitchFamily="34" charset="0"/>
                <a:cs typeface="Arial" panose="020B0604020202020204" pitchFamily="34" charset="0"/>
              </a:defRPr>
            </a:lvl4pPr>
            <a:lvl5pPr marL="2020528" indent="-224503" eaLnBrk="0" hangingPunct="0">
              <a:defRPr>
                <a:solidFill>
                  <a:schemeClr val="tx1"/>
                </a:solidFill>
                <a:latin typeface="Calibri" panose="020F0502020204030204" pitchFamily="34" charset="0"/>
                <a:cs typeface="Arial" panose="020B0604020202020204" pitchFamily="34" charset="0"/>
              </a:defRPr>
            </a:lvl5pPr>
            <a:lvl6pPr marL="2469534"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18540"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67545"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16551"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D5998C-3D3B-4AEF-970B-78D745D87957}" type="slidenum">
              <a:rPr lang="en-US">
                <a:solidFill>
                  <a:prstClr val="black"/>
                </a:solidFill>
              </a:rPr>
              <a:pPr eaLnBrk="1" hangingPunct="1"/>
              <a:t>3</a:t>
            </a:fld>
            <a:endParaRPr lang="en-US">
              <a:solidFill>
                <a:prstClr val="black"/>
              </a:solidFill>
            </a:endParaRPr>
          </a:p>
        </p:txBody>
      </p:sp>
    </p:spTree>
    <p:extLst>
      <p:ext uri="{BB962C8B-B14F-4D97-AF65-F5344CB8AC3E}">
        <p14:creationId xmlns:p14="http://schemas.microsoft.com/office/powerpoint/2010/main" val="1173661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some case studies. Please think about these cases and how you might approach communication with these clients, and then use the information about the client’s reproductive</a:t>
            </a:r>
            <a:r>
              <a:rPr lang="en-US" sz="1200" kern="1200" baseline="0" dirty="0" smtClean="0">
                <a:solidFill>
                  <a:schemeClr val="tx1"/>
                </a:solidFill>
                <a:effectLst/>
                <a:latin typeface="+mn-lt"/>
                <a:ea typeface="+mn-ea"/>
                <a:cs typeface="+mn-cs"/>
              </a:rPr>
              <a:t> life plan</a:t>
            </a:r>
            <a:r>
              <a:rPr lang="en-US" sz="1200" kern="1200" dirty="0" smtClean="0">
                <a:solidFill>
                  <a:schemeClr val="tx1"/>
                </a:solidFill>
                <a:effectLst/>
                <a:latin typeface="+mn-lt"/>
                <a:ea typeface="+mn-ea"/>
                <a:cs typeface="+mn-cs"/>
              </a:rPr>
              <a:t> to guide what care you (and/or other</a:t>
            </a:r>
            <a:r>
              <a:rPr lang="en-US" sz="1200" kern="1200" baseline="0" dirty="0" smtClean="0">
                <a:solidFill>
                  <a:schemeClr val="tx1"/>
                </a:solidFill>
                <a:effectLst/>
                <a:latin typeface="+mn-lt"/>
                <a:ea typeface="+mn-ea"/>
                <a:cs typeface="+mn-cs"/>
              </a:rPr>
              <a:t> staff</a:t>
            </a:r>
            <a:r>
              <a:rPr lang="en-US" sz="1200" kern="1200" dirty="0" smtClean="0">
                <a:solidFill>
                  <a:schemeClr val="tx1"/>
                </a:solidFill>
                <a:effectLst/>
                <a:latin typeface="+mn-lt"/>
                <a:ea typeface="+mn-ea"/>
                <a:cs typeface="+mn-cs"/>
              </a:rPr>
              <a:t>) provide. </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30</a:t>
            </a:fld>
            <a:endParaRPr lang="en-US" dirty="0"/>
          </a:p>
        </p:txBody>
      </p:sp>
    </p:spTree>
    <p:extLst>
      <p:ext uri="{BB962C8B-B14F-4D97-AF65-F5344CB8AC3E}">
        <p14:creationId xmlns:p14="http://schemas.microsoft.com/office/powerpoint/2010/main" val="733710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Jeanine is a 31 year old Caucasian female who has been with her boyfriend for 10 years. She has type-1 diabetes. You would ask some RLP questions</a:t>
            </a:r>
            <a:r>
              <a:rPr lang="en-US" b="0" baseline="0" dirty="0" smtClean="0"/>
              <a:t> like: </a:t>
            </a:r>
          </a:p>
          <a:p>
            <a:pPr lvl="1"/>
            <a:r>
              <a:rPr lang="en-US" b="0" baseline="0" dirty="0" smtClean="0"/>
              <a:t>-</a:t>
            </a:r>
            <a:r>
              <a:rPr lang="en-US" sz="1200" b="0" dirty="0" smtClean="0">
                <a:solidFill>
                  <a:schemeClr val="tx1"/>
                </a:solidFill>
              </a:rPr>
              <a:t>Do you  have any children now? </a:t>
            </a:r>
          </a:p>
          <a:p>
            <a:pPr lvl="1"/>
            <a:r>
              <a:rPr lang="en-US" sz="1200" b="0" dirty="0" smtClean="0">
                <a:solidFill>
                  <a:schemeClr val="tx1"/>
                </a:solidFill>
              </a:rPr>
              <a:t>-Do you want to have (more) children?</a:t>
            </a:r>
          </a:p>
          <a:p>
            <a:pPr lvl="1"/>
            <a:r>
              <a:rPr lang="en-US" sz="1200" b="0" dirty="0" smtClean="0">
                <a:solidFill>
                  <a:schemeClr val="tx1"/>
                </a:solidFill>
              </a:rPr>
              <a:t>-How many more children would you like to have and when?</a:t>
            </a:r>
          </a:p>
          <a:p>
            <a:endParaRPr lang="en-US" sz="1200" b="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You then learn</a:t>
            </a:r>
            <a:r>
              <a:rPr lang="en-US" b="0" baseline="0" dirty="0" smtClean="0"/>
              <a:t> they are</a:t>
            </a:r>
            <a:r>
              <a:rPr lang="en-US" b="0" dirty="0" smtClean="0"/>
              <a:t> trying to start a family.</a:t>
            </a:r>
            <a:r>
              <a:rPr lang="en-US" b="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How does this guide future questions, discussion and care?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In addition to diet and exercise and reviewing any medications she’s on, the clinician will want to make sure she has her diabetes under control before she actively tries to get pregnant and make sure she’s not on any medications that will harm a developing fetus. Contraceptive methods should also be offered if she wants to prevent a pregnancy until her diabetes is under control,  and information about maximizing her fertility should also be provided.</a:t>
            </a:r>
            <a:endParaRPr lang="en-US" baseline="0" dirty="0" smtClean="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31</a:t>
            </a:fld>
            <a:endParaRPr lang="en-US" dirty="0"/>
          </a:p>
        </p:txBody>
      </p:sp>
    </p:spTree>
    <p:extLst>
      <p:ext uri="{BB962C8B-B14F-4D97-AF65-F5344CB8AC3E}">
        <p14:creationId xmlns:p14="http://schemas.microsoft.com/office/powerpoint/2010/main" val="1208837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xfrm>
            <a:off x="322263" y="750888"/>
            <a:ext cx="6294437" cy="3541712"/>
          </a:xfrm>
          <a:ln/>
        </p:spPr>
      </p:sp>
      <p:sp>
        <p:nvSpPr>
          <p:cNvPr id="135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b="1" dirty="0"/>
              <a:t>READ</a:t>
            </a:r>
            <a:r>
              <a:rPr lang="en-US" altLang="en-US" b="1" baseline="0" dirty="0"/>
              <a:t> CASE STUDY #2 OUTLOUD</a:t>
            </a:r>
          </a:p>
          <a:p>
            <a:pPr eaLnBrk="1" hangingPunct="1"/>
            <a:r>
              <a:rPr lang="en-US" altLang="en-US" b="1" baseline="0" dirty="0"/>
              <a:t/>
            </a:r>
            <a:br>
              <a:rPr lang="en-US" altLang="en-US" b="1" baseline="0" dirty="0"/>
            </a:br>
            <a:r>
              <a:rPr lang="en-US" altLang="en-US" b="1" dirty="0"/>
              <a:t> </a:t>
            </a:r>
            <a:r>
              <a:rPr lang="en-US" sz="1200" b="1" dirty="0">
                <a:solidFill>
                  <a:schemeClr val="tx1"/>
                </a:solidFill>
              </a:rPr>
              <a:t>How would you begin talking about a BCM to best fi t their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Find out her experience using condoms intermittently and </a:t>
            </a:r>
            <a:r>
              <a:rPr lang="en-US" altLang="en-US" dirty="0"/>
              <a:t>talk about how </a:t>
            </a:r>
            <a:r>
              <a:rPr lang="en-US" dirty="0"/>
              <a:t>when you use your method inconsistently you could get pregnant. Also</a:t>
            </a:r>
            <a:r>
              <a:rPr lang="en-US" baseline="0" dirty="0"/>
              <a:t> explore</a:t>
            </a:r>
            <a:r>
              <a:rPr lang="en-US" dirty="0"/>
              <a:t> </a:t>
            </a:r>
            <a:r>
              <a:rPr lang="en-US" sz="1200" kern="1200" dirty="0">
                <a:solidFill>
                  <a:schemeClr val="tx1"/>
                </a:solidFill>
                <a:effectLst/>
                <a:latin typeface="+mn-lt"/>
                <a:ea typeface="+mn-ea"/>
                <a:cs typeface="+mn-cs"/>
              </a:rPr>
              <a:t>her experience with the pill</a:t>
            </a:r>
            <a:r>
              <a:rPr lang="en-US" sz="1200" kern="1200" baseline="0" dirty="0">
                <a:solidFill>
                  <a:schemeClr val="tx1"/>
                </a:solidFill>
                <a:effectLst/>
                <a:latin typeface="+mn-lt"/>
                <a:ea typeface="+mn-ea"/>
                <a:cs typeface="+mn-cs"/>
              </a:rPr>
              <a:t> and find out what she is looking for in a method.</a:t>
            </a:r>
            <a:r>
              <a:rPr lang="en-US" sz="1200" kern="1200" dirty="0">
                <a:solidFill>
                  <a:srgbClr val="000000"/>
                </a:solidFill>
                <a:effectLst/>
                <a:latin typeface="Calibri" panose="020F0502020204030204" pitchFamily="34" charset="0"/>
                <a:ea typeface="+mn-ea"/>
                <a:cs typeface="+mn-cs"/>
              </a:rPr>
              <a:t> </a:t>
            </a:r>
            <a:endParaRPr lang="en-US" sz="12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Keeping the conversation client-centered, you may talk about the  highly effective long term reversible methods  of contraception such as the IUD and implant. These methods are safe, easy to use and very effective. When she is ready to plan a pregnancy it can be easily removed.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What </a:t>
            </a:r>
            <a:r>
              <a:rPr lang="en-US" sz="1200" b="1" dirty="0">
                <a:solidFill>
                  <a:schemeClr val="tx1"/>
                </a:solidFill>
              </a:rPr>
              <a:t>type of education can you provide to help them start thinking about steps to prepare for a healthy pregnancy in the future?</a:t>
            </a:r>
          </a:p>
          <a:p>
            <a:pPr eaLnBrk="1" hangingPunct="1"/>
            <a:r>
              <a:rPr lang="en-US" altLang="en-US" dirty="0"/>
              <a:t/>
            </a:r>
            <a:br>
              <a:rPr lang="en-US" altLang="en-US" dirty="0"/>
            </a:br>
            <a:r>
              <a:rPr lang="en-US" altLang="en-US" dirty="0"/>
              <a:t>Since we know</a:t>
            </a:r>
            <a:r>
              <a:rPr lang="en-US" altLang="en-US" baseline="0" dirty="0"/>
              <a:t> she is a smoker and occasionally binge drinks, i</a:t>
            </a:r>
            <a:r>
              <a:rPr lang="en-US" sz="1200" kern="1200" baseline="0" dirty="0">
                <a:solidFill>
                  <a:srgbClr val="000000"/>
                </a:solidFill>
                <a:effectLst/>
                <a:latin typeface="Calibri" panose="020F0502020204030204" pitchFamily="34" charset="0"/>
                <a:ea typeface="+mn-ea"/>
                <a:cs typeface="+mn-cs"/>
              </a:rPr>
              <a:t>nclude risks to the fetus (</a:t>
            </a:r>
            <a:r>
              <a:rPr lang="en-US" sz="1200" kern="1200" dirty="0">
                <a:solidFill>
                  <a:srgbClr val="000000"/>
                </a:solidFill>
                <a:effectLst/>
                <a:latin typeface="Calibri" panose="020F0502020204030204" pitchFamily="34" charset="0"/>
                <a:ea typeface="+mn-ea"/>
                <a:cs typeface="+mn-cs"/>
              </a:rPr>
              <a:t>due to alcohol</a:t>
            </a:r>
            <a:r>
              <a:rPr lang="en-US" sz="1200" kern="1200" baseline="0" dirty="0">
                <a:solidFill>
                  <a:srgbClr val="000000"/>
                </a:solidFill>
                <a:effectLst/>
                <a:latin typeface="Calibri" panose="020F0502020204030204" pitchFamily="34" charset="0"/>
                <a:ea typeface="+mn-ea"/>
                <a:cs typeface="+mn-cs"/>
              </a:rPr>
              <a:t> and </a:t>
            </a:r>
            <a:r>
              <a:rPr lang="en-US" sz="1200" kern="1200" dirty="0">
                <a:solidFill>
                  <a:srgbClr val="000000"/>
                </a:solidFill>
                <a:effectLst/>
                <a:latin typeface="Calibri" panose="020F0502020204030204" pitchFamily="34" charset="0"/>
                <a:ea typeface="+mn-ea"/>
                <a:cs typeface="+mn-cs"/>
              </a:rPr>
              <a:t>tobacco use)</a:t>
            </a:r>
            <a:r>
              <a:rPr lang="en-US" sz="1200" kern="1200" baseline="0" dirty="0">
                <a:solidFill>
                  <a:srgbClr val="000000"/>
                </a:solidFill>
                <a:effectLst/>
                <a:latin typeface="Calibri" panose="020F0502020204030204" pitchFamily="34" charset="0"/>
                <a:ea typeface="+mn-ea"/>
                <a:cs typeface="+mn-cs"/>
              </a:rPr>
              <a:t> in the </a:t>
            </a:r>
            <a:r>
              <a:rPr lang="en-US" sz="1200" kern="1200" dirty="0">
                <a:solidFill>
                  <a:srgbClr val="000000"/>
                </a:solidFill>
                <a:effectLst/>
                <a:latin typeface="Calibri" panose="020F0502020204030204" pitchFamily="34" charset="0"/>
                <a:ea typeface="+mn-ea"/>
                <a:cs typeface="+mn-cs"/>
              </a:rPr>
              <a:t>event of unintended pregnancy</a:t>
            </a:r>
            <a:r>
              <a:rPr lang="en-US" sz="1200" kern="1200" dirty="0">
                <a:solidFill>
                  <a:srgbClr val="000000"/>
                </a:solidFill>
                <a:effectLst/>
                <a:latin typeface="Calibri" panose="020F0502020204030204" pitchFamily="34" charset="0"/>
              </a:rPr>
              <a:t>.</a:t>
            </a:r>
            <a:br>
              <a:rPr lang="en-US" sz="1200" kern="1200" dirty="0">
                <a:solidFill>
                  <a:srgbClr val="000000"/>
                </a:solidFill>
                <a:effectLst/>
                <a:latin typeface="Calibri" panose="020F0502020204030204" pitchFamily="34" charset="0"/>
              </a:rPr>
            </a:br>
            <a:endParaRPr lang="en-US" dirty="0"/>
          </a:p>
          <a:p>
            <a:pPr marL="0" indent="0" eaLnBrk="1" hangingPunct="1">
              <a:buFont typeface="Arial" panose="020B0604020202020204" pitchFamily="34" charset="0"/>
              <a:buNone/>
            </a:pPr>
            <a:r>
              <a:rPr lang="en-US" sz="1200" kern="1200" dirty="0">
                <a:solidFill>
                  <a:schemeClr val="tx1"/>
                </a:solidFill>
                <a:effectLst/>
                <a:latin typeface="+mn-lt"/>
                <a:ea typeface="+mn-ea"/>
                <a:cs typeface="+mn-cs"/>
              </a:rPr>
              <a:t>Even though she’s not trying to get pregnant right now, if she chooses a less effective method,</a:t>
            </a:r>
            <a:r>
              <a:rPr lang="en-US" sz="1200" kern="1200" baseline="0" dirty="0">
                <a:solidFill>
                  <a:schemeClr val="tx1"/>
                </a:solidFill>
                <a:effectLst/>
                <a:latin typeface="+mn-lt"/>
                <a:ea typeface="+mn-ea"/>
                <a:cs typeface="+mn-cs"/>
              </a:rPr>
              <a:t> it’s particularly important to</a:t>
            </a:r>
            <a:r>
              <a:rPr lang="en-US" sz="1200" kern="1200" dirty="0">
                <a:solidFill>
                  <a:schemeClr val="tx1"/>
                </a:solidFill>
                <a:effectLst/>
                <a:latin typeface="+mn-lt"/>
                <a:ea typeface="+mn-ea"/>
                <a:cs typeface="+mn-cs"/>
              </a:rPr>
              <a:t> offer preconception health services, explaining that they help to ensure a healthy pregnancy should she become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pregnant,</a:t>
            </a:r>
            <a:r>
              <a:rPr lang="en-US" sz="1200" kern="1200" baseline="0" dirty="0">
                <a:solidFill>
                  <a:schemeClr val="tx1"/>
                </a:solidFill>
                <a:effectLst/>
                <a:latin typeface="+mn-lt"/>
                <a:ea typeface="+mn-ea"/>
                <a:cs typeface="+mn-cs"/>
              </a:rPr>
              <a:t> and promote good health for when she wants to get pregnant after </a:t>
            </a:r>
            <a:r>
              <a:rPr lang="en-US" sz="1200" kern="1200" baseline="0" dirty="0" smtClean="0">
                <a:solidFill>
                  <a:schemeClr val="tx1"/>
                </a:solidFill>
                <a:effectLst/>
                <a:latin typeface="+mn-lt"/>
                <a:ea typeface="+mn-ea"/>
                <a:cs typeface="+mn-cs"/>
              </a:rPr>
              <a:t>college.</a:t>
            </a:r>
            <a:endParaRPr lang="en-US" sz="1200" strike="sng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69288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a:t>
            </a:r>
            <a:r>
              <a:rPr lang="en-US" baseline="0" dirty="0" smtClean="0"/>
              <a:t> </a:t>
            </a:r>
            <a:r>
              <a:rPr lang="en-US" baseline="0" dirty="0"/>
              <a:t>staff find it awkward or challenging to ask a </a:t>
            </a:r>
            <a:r>
              <a:rPr lang="en-US" baseline="0" dirty="0" smtClean="0"/>
              <a:t>man about </a:t>
            </a:r>
            <a:r>
              <a:rPr lang="en-US" baseline="0" dirty="0"/>
              <a:t>reproductive life planning, especially if he didn’t come in for a FP visit. However, it is important to ask about reproductive life planning with  male clients.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a:r>
            <a:br>
              <a:rPr lang="en-US" baseline="0" dirty="0"/>
            </a:b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So, how do you start the conversation and ask the questions? It can help to include a segue, or a transitional statement before bringing this </a:t>
            </a:r>
            <a:r>
              <a:rPr lang="en-US" baseline="0" dirty="0" smtClean="0"/>
              <a:t>up as we mentioned before. Then</a:t>
            </a:r>
            <a:r>
              <a:rPr lang="en-US" baseline="0" dirty="0"/>
              <a:t>, a few possible </a:t>
            </a:r>
            <a:r>
              <a:rPr lang="en-US" baseline="0" dirty="0" smtClean="0"/>
              <a:t>questions might </a:t>
            </a:r>
            <a:r>
              <a:rPr lang="en-US" baseline="0" dirty="0"/>
              <a:t>include:</a:t>
            </a:r>
            <a:endParaRPr lang="en-US" dirty="0"/>
          </a:p>
          <a:p>
            <a:endParaRPr lang="en-US" dirty="0"/>
          </a:p>
          <a:p>
            <a:r>
              <a:rPr lang="en-US" dirty="0"/>
              <a:t>Do you use birth</a:t>
            </a:r>
            <a:r>
              <a:rPr lang="en-US" baseline="0" dirty="0"/>
              <a:t> control</a:t>
            </a:r>
            <a:r>
              <a:rPr lang="en-US" dirty="0"/>
              <a:t> with your current partner? Have you used birth</a:t>
            </a:r>
            <a:r>
              <a:rPr lang="en-US" baseline="0" dirty="0"/>
              <a:t> control </a:t>
            </a:r>
            <a:r>
              <a:rPr lang="en-US" dirty="0"/>
              <a:t>with any past partner?  How was that experience?  What did you like or dislike? What would make it easier to use contraception</a:t>
            </a:r>
            <a:r>
              <a:rPr lang="en-US" dirty="0" smtClean="0"/>
              <a:t>?</a:t>
            </a:r>
            <a:r>
              <a:rPr lang="en-US" dirty="0"/>
              <a:t/>
            </a:r>
            <a:br>
              <a:rPr lang="en-US" dirty="0"/>
            </a:br>
            <a:endParaRPr lang="en-US" dirty="0"/>
          </a:p>
          <a:p>
            <a:r>
              <a:rPr lang="en-US" dirty="0" smtClean="0"/>
              <a:t>Then you would provide </a:t>
            </a:r>
            <a:r>
              <a:rPr lang="en-US" dirty="0"/>
              <a:t>information about consistent</a:t>
            </a:r>
            <a:r>
              <a:rPr lang="en-US" baseline="0" dirty="0"/>
              <a:t> and effective method use, and confirm </a:t>
            </a:r>
            <a:r>
              <a:rPr lang="en-US" baseline="0" dirty="0" smtClean="0"/>
              <a:t>knowledge of correct </a:t>
            </a:r>
            <a:r>
              <a:rPr lang="en-US" baseline="0" dirty="0"/>
              <a:t>condom use.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r>
            <a:br>
              <a:rPr lang="en-US" baseline="0" dirty="0"/>
            </a:br>
            <a:r>
              <a:rPr lang="en-US" baseline="0" dirty="0" smtClean="0"/>
              <a:t>If </a:t>
            </a:r>
            <a:r>
              <a:rPr lang="en-US" baseline="0" dirty="0"/>
              <a:t>a man would like to have a child in the </a:t>
            </a:r>
            <a:r>
              <a:rPr lang="en-US" baseline="0" dirty="0" smtClean="0"/>
              <a:t>future, there are a number of lifestyle choices </a:t>
            </a:r>
            <a:r>
              <a:rPr lang="en-US" baseline="0" dirty="0"/>
              <a:t>that might </a:t>
            </a:r>
            <a:r>
              <a:rPr lang="en-US" baseline="0" dirty="0" smtClean="0"/>
              <a:t>impact his future fertility and health, as well as the health of the baby, such as </a:t>
            </a:r>
            <a:r>
              <a:rPr lang="en-US" dirty="0" smtClean="0"/>
              <a:t>smoking,</a:t>
            </a:r>
            <a:r>
              <a:rPr lang="en-US" baseline="0" dirty="0" smtClean="0"/>
              <a:t> </a:t>
            </a:r>
            <a:r>
              <a:rPr lang="en-US" dirty="0" smtClean="0"/>
              <a:t>heavy</a:t>
            </a:r>
            <a:r>
              <a:rPr lang="en-US" baseline="0" dirty="0" smtClean="0"/>
              <a:t> alcohol use, illicit drugs, and steroids. </a:t>
            </a:r>
            <a:endParaRPr lang="en-US" sz="1200" b="0" strike="sngStrike" kern="1200" baseline="0" dirty="0">
              <a:solidFill>
                <a:schemeClr val="tx1"/>
              </a:solidFill>
              <a:effectLst/>
            </a:endParaRPr>
          </a:p>
          <a:p>
            <a:r>
              <a:rPr lang="en-US" baseline="0" dirty="0"/>
              <a:t>      </a:t>
            </a:r>
            <a:endParaRPr lang="en-US" i="1"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33</a:t>
            </a:fld>
            <a:endParaRPr lang="en-US" dirty="0"/>
          </a:p>
        </p:txBody>
      </p:sp>
    </p:spTree>
    <p:extLst>
      <p:ext uri="{BB962C8B-B14F-4D97-AF65-F5344CB8AC3E}">
        <p14:creationId xmlns:p14="http://schemas.microsoft.com/office/powerpoint/2010/main" val="2318261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eaLnBrk="1" hangingPunct="1">
              <a:spcBef>
                <a:spcPts val="0"/>
              </a:spcBef>
              <a:spcAft>
                <a:spcPts val="574"/>
              </a:spcAft>
              <a:buClr>
                <a:schemeClr val="tx2"/>
              </a:buClr>
              <a:buFont typeface="+mj-lt"/>
              <a:buNone/>
              <a:defRPr/>
            </a:pPr>
            <a:endParaRPr lang="en-US" strike="sngStrike" dirty="0">
              <a:latin typeface="Candara" panose="020E0502030303020204" pitchFamily="34" charset="0"/>
            </a:endParaRPr>
          </a:p>
          <a:p>
            <a:pPr eaLnBrk="1" hangingPunct="1">
              <a:spcBef>
                <a:spcPts val="0"/>
              </a:spcBef>
              <a:spcAft>
                <a:spcPts val="574"/>
              </a:spcAft>
              <a:buClr>
                <a:schemeClr val="tx2"/>
              </a:buClr>
              <a:defRPr/>
            </a:pPr>
            <a:r>
              <a:rPr lang="en-US" b="1" dirty="0" smtClean="0">
                <a:latin typeface="Candara" panose="020E0502030303020204" pitchFamily="34" charset="0"/>
              </a:rPr>
              <a:t>READ</a:t>
            </a:r>
            <a:r>
              <a:rPr lang="en-US" b="1" baseline="0" dirty="0" smtClean="0">
                <a:latin typeface="Candara" panose="020E0502030303020204" pitchFamily="34" charset="0"/>
              </a:rPr>
              <a:t> CASE STUDY #3</a:t>
            </a:r>
            <a:endParaRPr lang="en-US" b="1" dirty="0" smtClean="0">
              <a:latin typeface="Candara" panose="020E0502030303020204" pitchFamily="34" charset="0"/>
            </a:endParaRPr>
          </a:p>
          <a:p>
            <a:pPr eaLnBrk="1" hangingPunct="1">
              <a:spcBef>
                <a:spcPts val="0"/>
              </a:spcBef>
              <a:spcAft>
                <a:spcPts val="574"/>
              </a:spcAft>
              <a:buClr>
                <a:schemeClr val="tx2"/>
              </a:buClr>
              <a:defRPr/>
            </a:pPr>
            <a:r>
              <a:rPr lang="en-US" dirty="0" smtClean="0">
                <a:latin typeface="Candara" panose="020E0502030303020204" pitchFamily="34" charset="0"/>
              </a:rPr>
              <a:t>So this is what you’ve</a:t>
            </a:r>
            <a:r>
              <a:rPr lang="en-US" baseline="0" dirty="0" smtClean="0">
                <a:latin typeface="Candara" panose="020E0502030303020204" pitchFamily="34" charset="0"/>
              </a:rPr>
              <a:t> learned </a:t>
            </a:r>
            <a:r>
              <a:rPr lang="en-US" dirty="0" smtClean="0">
                <a:latin typeface="Candara" panose="020E0502030303020204" pitchFamily="34" charset="0"/>
              </a:rPr>
              <a:t>after discussing</a:t>
            </a:r>
            <a:r>
              <a:rPr lang="en-US" baseline="0" dirty="0" smtClean="0">
                <a:latin typeface="Candara" panose="020E0502030303020204" pitchFamily="34" charset="0"/>
              </a:rPr>
              <a:t> the reason for the visit and </a:t>
            </a:r>
            <a:r>
              <a:rPr lang="en-US" dirty="0" smtClean="0">
                <a:latin typeface="Candara" panose="020E0502030303020204" pitchFamily="34" charset="0"/>
              </a:rPr>
              <a:t>asking some RLP questions.</a:t>
            </a:r>
          </a:p>
          <a:p>
            <a:pPr eaLnBrk="1" hangingPunct="1">
              <a:spcBef>
                <a:spcPts val="0"/>
              </a:spcBef>
              <a:spcAft>
                <a:spcPts val="574"/>
              </a:spcAft>
              <a:buClr>
                <a:schemeClr val="tx2"/>
              </a:buClr>
              <a:defRPr/>
            </a:pPr>
            <a:endParaRPr lang="en-US" dirty="0" smtClean="0">
              <a:latin typeface="Candara" panose="020E0502030303020204" pitchFamily="34" charset="0"/>
            </a:endParaRPr>
          </a:p>
          <a:p>
            <a:pPr eaLnBrk="1" hangingPunct="1">
              <a:spcBef>
                <a:spcPts val="0"/>
              </a:spcBef>
              <a:spcAft>
                <a:spcPts val="574"/>
              </a:spcAft>
              <a:buClr>
                <a:schemeClr val="tx2"/>
              </a:buClr>
              <a:defRPr/>
            </a:pPr>
            <a:r>
              <a:rPr lang="en-US" dirty="0" smtClean="0">
                <a:latin typeface="Candara" panose="020E0502030303020204" pitchFamily="34" charset="0"/>
              </a:rPr>
              <a:t>You’ll want to then ask him some questions about contraceptive</a:t>
            </a:r>
            <a:r>
              <a:rPr lang="en-US" baseline="0" dirty="0" smtClean="0">
                <a:latin typeface="Candara" panose="020E0502030303020204" pitchFamily="34" charset="0"/>
              </a:rPr>
              <a:t> use, including condom use with his girlfriend. R</a:t>
            </a:r>
            <a:r>
              <a:rPr lang="en-US" dirty="0" smtClean="0">
                <a:latin typeface="Candara" panose="020E0502030303020204" pitchFamily="34" charset="0"/>
              </a:rPr>
              <a:t>egardless</a:t>
            </a:r>
            <a:r>
              <a:rPr lang="en-US" baseline="0" dirty="0" smtClean="0">
                <a:latin typeface="Candara" panose="020E0502030303020204" pitchFamily="34" charset="0"/>
              </a:rPr>
              <a:t> </a:t>
            </a:r>
            <a:r>
              <a:rPr lang="en-US" baseline="0" dirty="0">
                <a:latin typeface="Candara" panose="020E0502030303020204" pitchFamily="34" charset="0"/>
              </a:rPr>
              <a:t>of whether or not Jim tests positive for an </a:t>
            </a:r>
            <a:r>
              <a:rPr lang="en-US" baseline="0" dirty="0" smtClean="0">
                <a:latin typeface="Candara" panose="020E0502030303020204" pitchFamily="34" charset="0"/>
              </a:rPr>
              <a:t>STD, </a:t>
            </a:r>
            <a:r>
              <a:rPr lang="en-US" baseline="0" dirty="0">
                <a:latin typeface="Candara" panose="020E0502030303020204" pitchFamily="34" charset="0"/>
              </a:rPr>
              <a:t>it is important to review with him the effects of transmitting an </a:t>
            </a:r>
            <a:r>
              <a:rPr lang="en-US" baseline="0" dirty="0" smtClean="0">
                <a:latin typeface="Candara" panose="020E0502030303020204" pitchFamily="34" charset="0"/>
              </a:rPr>
              <a:t>STD </a:t>
            </a:r>
            <a:r>
              <a:rPr lang="en-US" baseline="0" dirty="0">
                <a:latin typeface="Candara" panose="020E0502030303020204" pitchFamily="34" charset="0"/>
              </a:rPr>
              <a:t>to his partner, particularly in the event of a planned or unplanned </a:t>
            </a:r>
            <a:r>
              <a:rPr lang="en-US" baseline="0" dirty="0" smtClean="0">
                <a:latin typeface="Candara" panose="020E0502030303020204" pitchFamily="34" charset="0"/>
              </a:rPr>
              <a:t>pregnancy, </a:t>
            </a:r>
            <a:r>
              <a:rPr lang="en-US" b="0" baseline="0" dirty="0" smtClean="0">
                <a:latin typeface="Candara" panose="020E0502030303020204" pitchFamily="34" charset="0"/>
              </a:rPr>
              <a:t>and the impact on fertility.</a:t>
            </a:r>
            <a:r>
              <a:rPr lang="en-US" baseline="0" dirty="0">
                <a:latin typeface="Candara" panose="020E0502030303020204" pitchFamily="34" charset="0"/>
              </a:rPr>
              <a:t>  </a:t>
            </a:r>
            <a:r>
              <a:rPr lang="en-US" baseline="0" dirty="0" smtClean="0">
                <a:latin typeface="Candara" panose="020E0502030303020204" pitchFamily="34" charset="0"/>
              </a:rPr>
              <a:t>If his partner is NOT using a highly effective method and they’re not using condoms, she could get pregnant, and/or an STD, and the baby could be negatively effected by the STD. Some STDs can </a:t>
            </a:r>
            <a:r>
              <a:rPr lang="en-US" baseline="0" dirty="0">
                <a:latin typeface="Candara" panose="020E0502030303020204" pitchFamily="34" charset="0"/>
              </a:rPr>
              <a:t>be transmitted to the </a:t>
            </a:r>
            <a:r>
              <a:rPr lang="en-US" baseline="0" dirty="0" smtClean="0">
                <a:latin typeface="Candara" panose="020E0502030303020204" pitchFamily="34" charset="0"/>
              </a:rPr>
              <a:t>baby during </a:t>
            </a:r>
            <a:r>
              <a:rPr lang="en-US" baseline="0" dirty="0">
                <a:latin typeface="Candara" panose="020E0502030303020204" pitchFamily="34" charset="0"/>
              </a:rPr>
              <a:t>pregnancy or </a:t>
            </a:r>
            <a:r>
              <a:rPr lang="en-US" baseline="0" dirty="0" smtClean="0">
                <a:latin typeface="Candara" panose="020E0502030303020204" pitchFamily="34" charset="0"/>
              </a:rPr>
              <a:t>delivery</a:t>
            </a:r>
            <a:r>
              <a:rPr lang="en-US" i="0" dirty="0" smtClean="0"/>
              <a:t>.   STDs can</a:t>
            </a:r>
            <a:r>
              <a:rPr lang="en-US" i="0" baseline="0" dirty="0" smtClean="0"/>
              <a:t> cause </a:t>
            </a:r>
            <a:r>
              <a:rPr lang="en-US" i="0" dirty="0" smtClean="0"/>
              <a:t>stillbirth, low birth weight, brain damage, blindness and deafness. </a:t>
            </a:r>
            <a:r>
              <a:rPr lang="en-US" baseline="0" dirty="0" smtClean="0">
                <a:latin typeface="Candara" panose="020E0502030303020204" pitchFamily="34" charset="0"/>
              </a:rPr>
              <a:t>STDs </a:t>
            </a:r>
            <a:r>
              <a:rPr lang="en-US" baseline="0" dirty="0">
                <a:latin typeface="Candara" panose="020E0502030303020204" pitchFamily="34" charset="0"/>
              </a:rPr>
              <a:t>can </a:t>
            </a:r>
            <a:r>
              <a:rPr lang="en-US" baseline="0" dirty="0" smtClean="0">
                <a:latin typeface="Candara" panose="020E0502030303020204" pitchFamily="34" charset="0"/>
              </a:rPr>
              <a:t>also affect male and female </a:t>
            </a:r>
            <a:r>
              <a:rPr lang="en-US" baseline="0" dirty="0">
                <a:latin typeface="Candara" panose="020E0502030303020204" pitchFamily="34" charset="0"/>
              </a:rPr>
              <a:t>fertility and make it difficult to achieve </a:t>
            </a:r>
            <a:r>
              <a:rPr lang="en-US" baseline="0" dirty="0" smtClean="0">
                <a:latin typeface="Candara" panose="020E0502030303020204" pitchFamily="34" charset="0"/>
              </a:rPr>
              <a:t>pregnancy. </a:t>
            </a:r>
            <a:r>
              <a:rPr lang="en-US" strike="noStrike" baseline="0" dirty="0" smtClean="0">
                <a:latin typeface="Candara" panose="020E0502030303020204" pitchFamily="34" charset="0"/>
              </a:rPr>
              <a:t>For women, u</a:t>
            </a:r>
            <a:r>
              <a:rPr lang="en-US" i="0" strike="noStrike" dirty="0" smtClean="0"/>
              <a:t>ntreated STDs can lead to pelvic inflammatory disease, which can result in infertility and ectopic pregnancy. </a:t>
            </a:r>
            <a:r>
              <a:rPr lang="en-US" i="0" dirty="0" smtClean="0"/>
              <a:t> So you can see how important it is to discuss RLP with men.</a:t>
            </a:r>
            <a:r>
              <a:rPr lang="en-US" i="0" dirty="0"/>
              <a:t>  </a:t>
            </a:r>
          </a:p>
          <a:p>
            <a:r>
              <a:rPr lang="en-US" i="1" dirty="0"/>
              <a:t>http://www.cdc.gov/nchhstp/newsroom/docs/STDs-Women-042011.pdf</a:t>
            </a:r>
          </a:p>
          <a:p>
            <a:r>
              <a:rPr lang="en-US" i="1" dirty="0"/>
              <a:t/>
            </a:r>
            <a:br>
              <a:rPr lang="en-US" i="1" dirty="0"/>
            </a:br>
            <a:r>
              <a:rPr lang="en-US" i="1" dirty="0"/>
              <a:t/>
            </a:r>
            <a:br>
              <a:rPr lang="en-US" i="1" dirty="0"/>
            </a:br>
            <a:endParaRPr lang="en-US" i="1" dirty="0"/>
          </a:p>
          <a:p>
            <a:r>
              <a:rPr lang="en-US" i="1" dirty="0"/>
              <a:t/>
            </a:r>
            <a:br>
              <a:rPr lang="en-US" i="1" dirty="0"/>
            </a:br>
            <a:endParaRPr lang="en-US" i="1" dirty="0"/>
          </a:p>
          <a:p>
            <a:r>
              <a:rPr lang="en-US" i="1" dirty="0"/>
              <a:t/>
            </a:r>
            <a:br>
              <a:rPr lang="en-US" i="1" dirty="0"/>
            </a:br>
            <a:endParaRPr lang="en-US" i="1"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34</a:t>
            </a:fld>
            <a:endParaRPr lang="en-US" dirty="0"/>
          </a:p>
        </p:txBody>
      </p:sp>
    </p:spTree>
    <p:extLst>
      <p:ext uri="{BB962C8B-B14F-4D97-AF65-F5344CB8AC3E}">
        <p14:creationId xmlns:p14="http://schemas.microsoft.com/office/powerpoint/2010/main" val="2575950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Case Study #4</a:t>
            </a:r>
          </a:p>
          <a:p>
            <a:endParaRPr lang="en-US" dirty="0" smtClean="0"/>
          </a:p>
          <a:p>
            <a:r>
              <a:rPr lang="en-US" dirty="0" smtClean="0"/>
              <a:t>There</a:t>
            </a:r>
            <a:r>
              <a:rPr lang="en-US" baseline="0" dirty="0" smtClean="0"/>
              <a:t> some different options for this very busy afternoon.</a:t>
            </a:r>
            <a:r>
              <a:rPr lang="en-US" baseline="0" dirty="0"/>
              <a:t>  You can ask </a:t>
            </a:r>
            <a:r>
              <a:rPr lang="en-US" baseline="0" dirty="0" smtClean="0"/>
              <a:t>“one question” </a:t>
            </a:r>
            <a:r>
              <a:rPr lang="en-US" baseline="0" dirty="0"/>
              <a:t>about RLP that you think might be most helpful in this </a:t>
            </a:r>
            <a:r>
              <a:rPr lang="en-US" baseline="0" dirty="0" smtClean="0"/>
              <a:t>situation, such as: Would you like to be pregnant in the next year?</a:t>
            </a:r>
            <a:r>
              <a:rPr lang="en-US" baseline="0" dirty="0"/>
              <a:t>  Based on </a:t>
            </a:r>
            <a:r>
              <a:rPr lang="en-US" baseline="0" dirty="0" smtClean="0"/>
              <a:t>the client’s response…in this case you find out she doesn’t want to get pregnant, although sometimes she’s unsure…. you can </a:t>
            </a:r>
            <a:r>
              <a:rPr lang="en-US" baseline="0" dirty="0"/>
              <a:t>discuss how to help her be more successful with her </a:t>
            </a:r>
            <a:r>
              <a:rPr lang="en-US" baseline="0" dirty="0" smtClean="0"/>
              <a:t>oral contraceptive pills </a:t>
            </a:r>
            <a:r>
              <a:rPr lang="en-US" baseline="0" dirty="0"/>
              <a:t>or </a:t>
            </a:r>
            <a:r>
              <a:rPr lang="en-US" baseline="0" dirty="0" smtClean="0"/>
              <a:t>discuss another </a:t>
            </a:r>
            <a:r>
              <a:rPr lang="en-US" baseline="0" dirty="0"/>
              <a:t>method that might be more effective </a:t>
            </a:r>
            <a:r>
              <a:rPr lang="en-US" baseline="0" dirty="0" smtClean="0"/>
              <a:t>for her, such a IUD or implant. And, you or another staff member can discuss preconception care, especially given that she is sometimes unsure about her decision to not get pregnant. </a:t>
            </a:r>
            <a:endParaRPr lang="en-US" strike="sngStrike" baseline="0" dirty="0"/>
          </a:p>
          <a:p>
            <a:r>
              <a:rPr lang="en-US" baseline="0" dirty="0"/>
              <a:t/>
            </a:r>
            <a:br>
              <a:rPr lang="en-US" baseline="0" dirty="0"/>
            </a:br>
            <a:endParaRPr lang="en-US" baseline="0" dirty="0"/>
          </a:p>
          <a:p>
            <a:r>
              <a:rPr lang="en-US" dirty="0"/>
              <a:t>Looking</a:t>
            </a:r>
            <a:r>
              <a:rPr lang="en-US" baseline="0" dirty="0"/>
              <a:t> at the clinic system, y</a:t>
            </a:r>
            <a:r>
              <a:rPr lang="en-US" dirty="0"/>
              <a:t>ou can </a:t>
            </a:r>
            <a:r>
              <a:rPr lang="en-US" dirty="0" smtClean="0"/>
              <a:t>encourage clients to complete an </a:t>
            </a:r>
            <a:r>
              <a:rPr lang="en-US" dirty="0"/>
              <a:t>RLP booklet in the waiting room before their visit and review it with them during their visit</a:t>
            </a:r>
            <a:r>
              <a:rPr lang="en-US" b="1" dirty="0"/>
              <a:t>. </a:t>
            </a:r>
            <a:r>
              <a:rPr lang="en-US" b="0" dirty="0"/>
              <a:t>If you're the provider, </a:t>
            </a:r>
            <a:r>
              <a:rPr lang="en-US" dirty="0"/>
              <a:t>you can ask another team member like RN, MA or</a:t>
            </a:r>
            <a:r>
              <a:rPr lang="en-US" baseline="0" dirty="0"/>
              <a:t> health educator </a:t>
            </a:r>
            <a:r>
              <a:rPr lang="en-US" dirty="0"/>
              <a:t>to discuss RLP </a:t>
            </a:r>
            <a:r>
              <a:rPr lang="en-US" dirty="0" smtClean="0"/>
              <a:t>in more detail </a:t>
            </a:r>
            <a:r>
              <a:rPr lang="en-US" dirty="0"/>
              <a:t>with the client and counsel about other FP methods, as well as her risk for becoming </a:t>
            </a:r>
            <a:r>
              <a:rPr lang="en-US" dirty="0" smtClean="0"/>
              <a:t>pregnant,</a:t>
            </a:r>
            <a:r>
              <a:rPr lang="en-US" baseline="0" dirty="0" smtClean="0"/>
              <a:t> and the benefits of planning ahead for a possible pregnancy in the future.</a:t>
            </a:r>
            <a:r>
              <a:rPr lang="en-US" dirty="0"/>
              <a:t>  If the client </a:t>
            </a:r>
            <a:r>
              <a:rPr lang="en-US" dirty="0" smtClean="0"/>
              <a:t>decides</a:t>
            </a:r>
            <a:r>
              <a:rPr lang="en-US" baseline="0" dirty="0" smtClean="0"/>
              <a:t> she wants to get pregnant </a:t>
            </a:r>
            <a:r>
              <a:rPr lang="en-US" baseline="0" dirty="0"/>
              <a:t>(given that she is unsure now), it is important to discuss </a:t>
            </a:r>
            <a:r>
              <a:rPr lang="en-US" baseline="0" dirty="0" smtClean="0"/>
              <a:t>the benefits about being intentional if you want to conceive, follow preconception care recommendations and to be sure that any </a:t>
            </a:r>
            <a:r>
              <a:rPr lang="en-US" baseline="0" dirty="0"/>
              <a:t>chronic conditions, like diabetes or hypertension, </a:t>
            </a:r>
            <a:r>
              <a:rPr lang="en-US" baseline="0" dirty="0" smtClean="0"/>
              <a:t>are under control </a:t>
            </a:r>
            <a:r>
              <a:rPr lang="en-US" baseline="0" dirty="0"/>
              <a:t>prior to becoming </a:t>
            </a:r>
            <a:r>
              <a:rPr lang="en-US" baseline="0" dirty="0" smtClean="0"/>
              <a:t>pregnant. </a:t>
            </a:r>
            <a:r>
              <a:rPr lang="en-US" strike="noStrike" baseline="0" dirty="0" smtClean="0"/>
              <a:t>This helps women stay healthy and </a:t>
            </a:r>
            <a:r>
              <a:rPr lang="en-US" strike="noStrike" baseline="0" dirty="0"/>
              <a:t>have </a:t>
            </a:r>
            <a:r>
              <a:rPr lang="en-US" strike="noStrike" baseline="0" dirty="0" smtClean="0"/>
              <a:t>a healthy birth outcome</a:t>
            </a:r>
            <a:r>
              <a:rPr lang="en-US" strike="noStrike" baseline="0" dirty="0"/>
              <a:t>.</a:t>
            </a:r>
            <a:endParaRPr lang="en-US" strike="noStrike" dirty="0"/>
          </a:p>
          <a:p>
            <a:r>
              <a:rPr lang="en-US" b="1" dirty="0"/>
              <a:t> </a:t>
            </a:r>
            <a:r>
              <a:rPr lang="en-US" b="1" dirty="0">
                <a:latin typeface="Calibri"/>
              </a:rPr>
              <a:t/>
            </a:r>
            <a:br>
              <a:rPr lang="en-US" b="1" dirty="0">
                <a:latin typeface="Calibri"/>
              </a:rPr>
            </a:br>
            <a:endParaRPr lang="en-US" b="1" dirty="0">
              <a:latin typeface="Calibri"/>
            </a:endParaRPr>
          </a:p>
          <a:p>
            <a:endParaRPr lang="en-US" b="1"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35</a:t>
            </a:fld>
            <a:endParaRPr lang="en-US" dirty="0"/>
          </a:p>
        </p:txBody>
      </p:sp>
    </p:spTree>
    <p:extLst>
      <p:ext uri="{BB962C8B-B14F-4D97-AF65-F5344CB8AC3E}">
        <p14:creationId xmlns:p14="http://schemas.microsoft.com/office/powerpoint/2010/main" val="816930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let’s look at integrating reproductive</a:t>
            </a:r>
            <a:r>
              <a:rPr lang="en-US" baseline="0" dirty="0" smtClean="0"/>
              <a:t> life planning at your clinic. </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36</a:t>
            </a:fld>
            <a:endParaRPr lang="en-US" dirty="0"/>
          </a:p>
        </p:txBody>
      </p:sp>
    </p:spTree>
    <p:extLst>
      <p:ext uri="{BB962C8B-B14F-4D97-AF65-F5344CB8AC3E}">
        <p14:creationId xmlns:p14="http://schemas.microsoft.com/office/powerpoint/2010/main" val="64871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solidFill>
              </a:rPr>
              <a:t>Whether </a:t>
            </a:r>
            <a:r>
              <a:rPr lang="en-US" sz="1200" b="0" dirty="0" smtClean="0">
                <a:solidFill>
                  <a:schemeClr val="tx1"/>
                </a:solidFill>
              </a:rPr>
              <a:t>a</a:t>
            </a:r>
            <a:r>
              <a:rPr lang="en-US" sz="1200" b="0" baseline="0" dirty="0" smtClean="0">
                <a:solidFill>
                  <a:schemeClr val="tx1"/>
                </a:solidFill>
              </a:rPr>
              <a:t> client</a:t>
            </a:r>
            <a:r>
              <a:rPr lang="en-US" sz="1200" b="0" dirty="0" smtClean="0">
                <a:solidFill>
                  <a:schemeClr val="tx1"/>
                </a:solidFill>
              </a:rPr>
              <a:t> comes </a:t>
            </a:r>
            <a:r>
              <a:rPr lang="en-US" sz="1200" b="0" dirty="0">
                <a:solidFill>
                  <a:schemeClr val="tx1"/>
                </a:solidFill>
              </a:rPr>
              <a:t>in for contraceptive services, pregnancy testing and counseling, </a:t>
            </a:r>
            <a:r>
              <a:rPr lang="en-US" sz="1200" b="0" dirty="0" smtClean="0">
                <a:solidFill>
                  <a:schemeClr val="tx1"/>
                </a:solidFill>
              </a:rPr>
              <a:t>achieving</a:t>
            </a:r>
            <a:r>
              <a:rPr lang="en-US" sz="1200" b="0" baseline="0" dirty="0" smtClean="0">
                <a:solidFill>
                  <a:schemeClr val="tx1"/>
                </a:solidFill>
              </a:rPr>
              <a:t> pregnancy or </a:t>
            </a:r>
            <a:r>
              <a:rPr lang="en-US" sz="1200" b="0" dirty="0" smtClean="0">
                <a:solidFill>
                  <a:schemeClr val="tx1"/>
                </a:solidFill>
              </a:rPr>
              <a:t>basic </a:t>
            </a:r>
            <a:r>
              <a:rPr lang="en-US" sz="1200" b="0" dirty="0">
                <a:solidFill>
                  <a:schemeClr val="tx1"/>
                </a:solidFill>
              </a:rPr>
              <a:t>infertility, </a:t>
            </a:r>
            <a:r>
              <a:rPr lang="en-US" sz="1200" b="0" dirty="0" smtClean="0">
                <a:solidFill>
                  <a:schemeClr val="tx1"/>
                </a:solidFill>
              </a:rPr>
              <a:t>STD services or</a:t>
            </a:r>
            <a:r>
              <a:rPr lang="en-US" sz="1200" b="0" strike="sngStrike" dirty="0" smtClean="0">
                <a:solidFill>
                  <a:schemeClr val="tx1"/>
                </a:solidFill>
              </a:rPr>
              <a:t> would benefit from</a:t>
            </a:r>
            <a:r>
              <a:rPr lang="en-US" sz="1200" b="0" baseline="0" dirty="0" smtClean="0">
                <a:solidFill>
                  <a:schemeClr val="tx1"/>
                </a:solidFill>
              </a:rPr>
              <a:t> preconception health care,</a:t>
            </a:r>
            <a:r>
              <a:rPr lang="en-US" sz="1200" b="0" dirty="0" smtClean="0">
                <a:solidFill>
                  <a:schemeClr val="tx1"/>
                </a:solidFill>
              </a:rPr>
              <a:t> ask </a:t>
            </a:r>
            <a:r>
              <a:rPr lang="en-US" sz="1200" b="0" dirty="0">
                <a:solidFill>
                  <a:schemeClr val="tx1"/>
                </a:solidFill>
              </a:rPr>
              <a:t>all clients</a:t>
            </a:r>
            <a:r>
              <a:rPr lang="en-US" sz="1200" b="0" baseline="0" dirty="0">
                <a:solidFill>
                  <a:schemeClr val="tx1"/>
                </a:solidFill>
              </a:rPr>
              <a:t> about their reproductive life plans.</a:t>
            </a:r>
            <a:endParaRPr lang="en-US" sz="1200" b="0" dirty="0">
              <a:solidFill>
                <a:schemeClr val="tx1"/>
              </a:solidFill>
            </a:endParaRPr>
          </a:p>
          <a:p>
            <a:r>
              <a:rPr lang="en-US" b="0" dirty="0"/>
              <a:t/>
            </a:r>
            <a:br>
              <a:rPr lang="en-US" b="0" dirty="0"/>
            </a:br>
            <a:endParaRPr lang="en-US" b="0" dirty="0"/>
          </a:p>
          <a:p>
            <a:pPr marL="0" indent="0">
              <a:buClr>
                <a:schemeClr val="tx2"/>
              </a:buClr>
              <a:buFont typeface="Arial" panose="020B0604020202020204" pitchFamily="34" charset="0"/>
              <a:buNone/>
            </a:pPr>
            <a:r>
              <a:rPr lang="en-US" sz="1200" b="0" dirty="0">
                <a:solidFill>
                  <a:schemeClr val="tx1"/>
                </a:solidFill>
              </a:rPr>
              <a:t>Revise forms to add questions about RLP including </a:t>
            </a:r>
            <a:r>
              <a:rPr lang="en-US" sz="1200" b="0" dirty="0" smtClean="0">
                <a:solidFill>
                  <a:schemeClr val="tx1"/>
                </a:solidFill>
              </a:rPr>
              <a:t>client </a:t>
            </a:r>
            <a:r>
              <a:rPr lang="en-US" sz="1200" b="0" dirty="0">
                <a:solidFill>
                  <a:schemeClr val="tx1"/>
                </a:solidFill>
              </a:rPr>
              <a:t>self-assessment and clinical history forms</a:t>
            </a:r>
          </a:p>
          <a:p>
            <a:pPr>
              <a:buClr>
                <a:schemeClr val="tx2"/>
              </a:buClr>
            </a:pPr>
            <a:r>
              <a:rPr lang="en-US" sz="1200" b="0" dirty="0">
                <a:solidFill>
                  <a:schemeClr val="tx1"/>
                </a:solidFill>
              </a:rPr>
              <a:t/>
            </a:r>
            <a:br>
              <a:rPr lang="en-US" sz="1200" b="0" dirty="0">
                <a:solidFill>
                  <a:schemeClr val="tx1"/>
                </a:solidFill>
              </a:rPr>
            </a:br>
            <a:r>
              <a:rPr lang="en-US" b="0" dirty="0" smtClean="0"/>
              <a:t>RLP is being incorporated into many electronic</a:t>
            </a:r>
            <a:r>
              <a:rPr lang="en-US" b="0" baseline="0" dirty="0" smtClean="0"/>
              <a:t> health records</a:t>
            </a:r>
          </a:p>
          <a:p>
            <a:pPr>
              <a:buClr>
                <a:schemeClr val="tx2"/>
              </a:buClr>
            </a:pPr>
            <a:endParaRPr lang="en-US" sz="1200" b="0" dirty="0">
              <a:solidFill>
                <a:schemeClr val="tx1"/>
              </a:solidFill>
            </a:endParaRPr>
          </a:p>
          <a:p>
            <a:pPr marL="0" indent="0">
              <a:buClr>
                <a:schemeClr val="tx2"/>
              </a:buClr>
              <a:buFont typeface="Arial" panose="020B0604020202020204" pitchFamily="34" charset="0"/>
              <a:buNone/>
            </a:pPr>
            <a:r>
              <a:rPr lang="en-US" sz="1200" b="0" dirty="0">
                <a:solidFill>
                  <a:schemeClr val="tx1"/>
                </a:solidFill>
              </a:rPr>
              <a:t>Select RLP tools for </a:t>
            </a:r>
            <a:r>
              <a:rPr lang="en-US" sz="1200" b="0" dirty="0" smtClean="0">
                <a:solidFill>
                  <a:schemeClr val="tx1"/>
                </a:solidFill>
              </a:rPr>
              <a:t>clients </a:t>
            </a:r>
            <a:r>
              <a:rPr lang="en-US" sz="1200" b="0" dirty="0">
                <a:solidFill>
                  <a:schemeClr val="tx1"/>
                </a:solidFill>
              </a:rPr>
              <a:t>to complete in the  waiting </a:t>
            </a:r>
            <a:r>
              <a:rPr lang="en-US" sz="1200" b="0" dirty="0" smtClean="0">
                <a:solidFill>
                  <a:schemeClr val="tx1"/>
                </a:solidFill>
              </a:rPr>
              <a:t>room</a:t>
            </a:r>
          </a:p>
          <a:p>
            <a:pPr marL="0" indent="0">
              <a:buClr>
                <a:schemeClr val="tx2"/>
              </a:buClr>
              <a:buFont typeface="Arial" panose="020B0604020202020204" pitchFamily="34" charset="0"/>
              <a:buNone/>
            </a:pPr>
            <a:endParaRPr lang="en-U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US" b="0" dirty="0" smtClean="0"/>
              <a:t>A</a:t>
            </a:r>
            <a:r>
              <a:rPr lang="en-US" b="0" baseline="0" dirty="0" smtClean="0"/>
              <a:t> resource document with links to a variety of RLP tools and booklets for both providers and clients is being provided as part of this webinar. I would urge you to review the different resources that are available for use in your clinic, both from CDC and other states.  There are tools tailored to teens, women, and men, as well as tools for those planning pregnancy and those not planning pregnancy.  </a:t>
            </a:r>
          </a:p>
          <a:p>
            <a:pPr marL="0" indent="0">
              <a:buClr>
                <a:schemeClr val="tx2"/>
              </a:buClr>
              <a:buFont typeface="Arial" panose="020B0604020202020204" pitchFamily="34" charset="0"/>
              <a:buNone/>
            </a:pPr>
            <a:endParaRPr lang="en-US" sz="1200" b="0" dirty="0" smtClean="0">
              <a:solidFill>
                <a:schemeClr val="tx1"/>
              </a:solidFill>
            </a:endParaRPr>
          </a:p>
          <a:p>
            <a:r>
              <a:rPr lang="en-US" b="1" baseline="0" dirty="0" smtClean="0"/>
              <a:t> </a:t>
            </a:r>
            <a:r>
              <a:rPr lang="en-US" b="0" dirty="0" smtClean="0"/>
              <a:t/>
            </a:r>
            <a:br>
              <a:rPr lang="en-US" b="0" dirty="0" smtClean="0"/>
            </a:br>
            <a:r>
              <a:rPr lang="en-US" b="0" baseline="0" dirty="0"/>
              <a:t/>
            </a:r>
            <a:br>
              <a:rPr lang="en-US" b="0" baseline="0" dirty="0"/>
            </a:br>
            <a:endParaRPr lang="en-US" b="0" baseline="0" dirty="0"/>
          </a:p>
          <a:p>
            <a:r>
              <a:rPr lang="en-US" b="0" dirty="0"/>
              <a:t/>
            </a:r>
            <a:br>
              <a:rPr lang="en-US" b="0" dirty="0"/>
            </a:br>
            <a:endParaRPr lang="en-US" b="0"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37</a:t>
            </a:fld>
            <a:endParaRPr lang="en-US" dirty="0"/>
          </a:p>
        </p:txBody>
      </p:sp>
    </p:spTree>
    <p:extLst>
      <p:ext uri="{BB962C8B-B14F-4D97-AF65-F5344CB8AC3E}">
        <p14:creationId xmlns:p14="http://schemas.microsoft.com/office/powerpoint/2010/main" val="1876833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tips for integrating</a:t>
            </a:r>
            <a:r>
              <a:rPr lang="en-US" baseline="0" dirty="0" smtClean="0"/>
              <a:t> RLP into your clinic are: </a:t>
            </a:r>
          </a:p>
          <a:p>
            <a:endParaRPr lang="en-US" baseline="0" dirty="0" smtClean="0"/>
          </a:p>
          <a:p>
            <a:r>
              <a:rPr lang="en-US" baseline="0" dirty="0" smtClean="0"/>
              <a:t>Bring staff aboard through discussions and trainings, this will not only assist with building skill and offer staff the opportunity to ask questions, but this may assist with staff buy-in.</a:t>
            </a:r>
          </a:p>
          <a:p>
            <a:endParaRPr lang="en-US" baseline="0" dirty="0" smtClean="0"/>
          </a:p>
          <a:p>
            <a:r>
              <a:rPr lang="en-US" baseline="0" dirty="0" smtClean="0"/>
              <a:t>Coordinate which provider will counsel about RLP,  for example will the MA provide reproductive life planning or will it be the nurse? As mentioned earlier, staff of different disciplines can take on different pieces of RLP, creating a team approach. </a:t>
            </a:r>
            <a:endParaRPr lang="en-US" strike="sngStrike" baseline="0" dirty="0" smtClean="0"/>
          </a:p>
          <a:p>
            <a:endParaRPr lang="en-US" baseline="0" dirty="0" smtClean="0"/>
          </a:p>
          <a:p>
            <a:r>
              <a:rPr lang="en-US" baseline="0" dirty="0" smtClean="0"/>
              <a:t>And, tailor the information for clients who are contemplating pregnancy or preventing pregnancy. </a:t>
            </a:r>
            <a:endParaRPr lang="en-US" strike="sngStrike" baseline="0" dirty="0" smtClean="0"/>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38</a:t>
            </a:fld>
            <a:endParaRPr lang="en-US" dirty="0"/>
          </a:p>
        </p:txBody>
      </p:sp>
    </p:spTree>
    <p:extLst>
      <p:ext uri="{BB962C8B-B14F-4D97-AF65-F5344CB8AC3E}">
        <p14:creationId xmlns:p14="http://schemas.microsoft.com/office/powerpoint/2010/main" val="307650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http://www.cdc.gov/ncbddd/folicacid/documents/MediaCampaignKit.pdf</a:t>
            </a:r>
          </a:p>
          <a:p>
            <a:r>
              <a:rPr lang="en-US" dirty="0"/>
              <a:t/>
            </a:r>
            <a:br>
              <a:rPr lang="en-US" dirty="0"/>
            </a:br>
            <a:r>
              <a:rPr lang="en-US" baseline="0" dirty="0" smtClean="0"/>
              <a:t>Contemplators are women who are planning to get pregnant, and they may be more ready and motivated to follow preconception health care guidelines. Their readiness may help them follow through with healthy behaviors, and you can ask about what they have done so far, and how this has worked for them in terms of preparing for a healthy pregnancy.</a:t>
            </a:r>
          </a:p>
          <a:p>
            <a:endParaRPr lang="en-US" baseline="0" dirty="0" smtClean="0"/>
          </a:p>
          <a:p>
            <a:r>
              <a:rPr lang="en-US" baseline="0" dirty="0" smtClean="0"/>
              <a:t>Non-contemplators are not actively trying to get pregnant, and they may benefit from hearing why it is important for them to think and care about preconception health now, even if they are not planning a pregnancy soon. </a:t>
            </a:r>
            <a:endParaRPr lang="en-US" dirty="0"/>
          </a:p>
          <a:p>
            <a:r>
              <a:rPr lang="en-US" dirty="0"/>
              <a:t/>
            </a:r>
            <a:br>
              <a:rPr lang="en-US" dirty="0"/>
            </a:br>
            <a:r>
              <a:rPr lang="en-US" dirty="0" smtClean="0"/>
              <a:t>Contemplator</a:t>
            </a:r>
            <a:r>
              <a:rPr lang="en-US" baseline="0" dirty="0" smtClean="0"/>
              <a:t> </a:t>
            </a:r>
            <a:r>
              <a:rPr lang="en-US" baseline="0" dirty="0"/>
              <a:t>and non-contemplator checklists for clients to complete are available at CDC website.  They include checklists and help clients make action plans related </a:t>
            </a:r>
            <a:r>
              <a:rPr lang="en-US" baseline="0" dirty="0" smtClean="0"/>
              <a:t>to healthy behaviors.</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39</a:t>
            </a:fld>
            <a:endParaRPr lang="en-US" dirty="0"/>
          </a:p>
        </p:txBody>
      </p:sp>
    </p:spTree>
    <p:extLst>
      <p:ext uri="{BB962C8B-B14F-4D97-AF65-F5344CB8AC3E}">
        <p14:creationId xmlns:p14="http://schemas.microsoft.com/office/powerpoint/2010/main" val="30087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Bea: </a:t>
            </a:r>
            <a:r>
              <a:rPr lang="en-US" b="0" dirty="0" smtClean="0">
                <a:solidFill>
                  <a:srgbClr val="FF0000"/>
                </a:solidFill>
              </a:rPr>
              <a:t>We are happy to bring you today’s webinar</a:t>
            </a:r>
            <a:r>
              <a:rPr lang="en-US" b="0" baseline="0" dirty="0" smtClean="0">
                <a:solidFill>
                  <a:srgbClr val="FF0000"/>
                </a:solidFill>
              </a:rPr>
              <a:t> on Integrating Reproductive Life Planning into your Family Planning Session.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852776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ts val="500"/>
              </a:spcBef>
              <a:buClr>
                <a:schemeClr val="tx2"/>
              </a:buClr>
              <a:buFont typeface="Wingdings" pitchFamily="2" charset="2"/>
              <a:buNone/>
              <a:tabLst>
                <a:tab pos="8890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b="0" baseline="0" dirty="0" smtClean="0"/>
          </a:p>
          <a:p>
            <a:pPr marL="0" indent="0" eaLnBrk="1" hangingPunct="1">
              <a:spcBef>
                <a:spcPts val="500"/>
              </a:spcBef>
              <a:buClr>
                <a:schemeClr val="tx2"/>
              </a:buClr>
              <a:buFont typeface="Wingdings" pitchFamily="2" charset="2"/>
              <a:buNone/>
              <a:tabLst>
                <a:tab pos="8890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0" dirty="0" smtClean="0"/>
              <a:t>Reproductive</a:t>
            </a:r>
            <a:r>
              <a:rPr lang="en-US" b="0" baseline="0" dirty="0" smtClean="0"/>
              <a:t> life planning guides the care you provide, and helps women and men prevent a pregnancy, or </a:t>
            </a:r>
            <a:r>
              <a:rPr lang="en-US" altLang="en-US" sz="1200" b="0" dirty="0" smtClean="0">
                <a:solidFill>
                  <a:schemeClr val="tx1"/>
                </a:solidFill>
              </a:rPr>
              <a:t>Plan the timing and spacing of healthy pregnancies.</a:t>
            </a:r>
            <a:endParaRPr lang="en-US" b="0" strike="sngStrike" baseline="0" dirty="0" smtClean="0"/>
          </a:p>
          <a:p>
            <a:pPr marL="0" indent="0" eaLnBrk="1" hangingPunct="1">
              <a:spcBef>
                <a:spcPts val="500"/>
              </a:spcBef>
              <a:buClr>
                <a:schemeClr val="tx2"/>
              </a:buClr>
              <a:buFont typeface="Wingdings" pitchFamily="2" charset="2"/>
              <a:buNone/>
              <a:tabLst>
                <a:tab pos="8890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b="0" strike="sngStrike" dirty="0" smtClean="0"/>
          </a:p>
          <a:p>
            <a:pPr marL="0" marR="0" indent="0" algn="l" defTabSz="914400" rtl="0" eaLnBrk="1" fontAlgn="auto" latinLnBrk="0" hangingPunct="1">
              <a:lnSpc>
                <a:spcPct val="100000"/>
              </a:lnSpc>
              <a:spcBef>
                <a:spcPts val="500"/>
              </a:spcBef>
              <a:spcAft>
                <a:spcPts val="0"/>
              </a:spcAft>
              <a:buClr>
                <a:schemeClr val="tx2"/>
              </a:buClr>
              <a:buSzTx/>
              <a:buFont typeface="Wingdings" pitchFamily="2" charset="2"/>
              <a:buNone/>
              <a:tabLst>
                <a:tab pos="8890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0" strike="noStrike" dirty="0" smtClean="0"/>
              <a:t>As mentioned</a:t>
            </a:r>
            <a:r>
              <a:rPr lang="en-US" b="0" strike="noStrike" baseline="0" dirty="0" smtClean="0"/>
              <a:t> earlier, there are different strategies for integrating RLP into your settings, s</a:t>
            </a:r>
            <a:r>
              <a:rPr lang="en-US" b="0" baseline="0" dirty="0" smtClean="0"/>
              <a:t>uch a revising forms, providing client tools, and engaging in team approach.</a:t>
            </a:r>
            <a:r>
              <a:rPr lang="en-US" b="0" strike="sngStrike" baseline="0" dirty="0" smtClean="0"/>
              <a:t> </a:t>
            </a:r>
            <a:endParaRPr lang="en-US" b="0" strike="sngStrike" dirty="0" smtClean="0"/>
          </a:p>
          <a:p>
            <a:pPr marL="0" indent="0" eaLnBrk="1" hangingPunct="1">
              <a:spcBef>
                <a:spcPts val="500"/>
              </a:spcBef>
              <a:buClr>
                <a:schemeClr val="tx2"/>
              </a:buClr>
              <a:buFont typeface="Wingdings" pitchFamily="2" charset="2"/>
              <a:buNone/>
              <a:tabLst>
                <a:tab pos="8890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b="1" strike="noStrike" dirty="0" smtClean="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40</a:t>
            </a:fld>
            <a:endParaRPr lang="en-US" dirty="0"/>
          </a:p>
        </p:txBody>
      </p:sp>
    </p:spTree>
    <p:extLst>
      <p:ext uri="{BB962C8B-B14F-4D97-AF65-F5344CB8AC3E}">
        <p14:creationId xmlns:p14="http://schemas.microsoft.com/office/powerpoint/2010/main" val="1580774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13"/>
            <a:r>
              <a:rPr lang="en-US" b="0" dirty="0" smtClean="0"/>
              <a:t>RLP can</a:t>
            </a:r>
            <a:r>
              <a:rPr lang="en-US" b="0" baseline="0" dirty="0" smtClean="0"/>
              <a:t> promote</a:t>
            </a:r>
            <a:r>
              <a:rPr lang="en-US" b="0" dirty="0" smtClean="0"/>
              <a:t> healthy behaviors</a:t>
            </a:r>
            <a:r>
              <a:rPr lang="en-US" b="0" baseline="0" dirty="0" smtClean="0"/>
              <a:t> </a:t>
            </a:r>
            <a:r>
              <a:rPr lang="en-US" b="0" strike="noStrike" baseline="0" dirty="0" smtClean="0"/>
              <a:t>like </a:t>
            </a:r>
            <a:r>
              <a:rPr lang="en-US" b="0" dirty="0" smtClean="0"/>
              <a:t>avoiding </a:t>
            </a:r>
            <a:r>
              <a:rPr lang="en-US" b="0" dirty="0"/>
              <a:t>tobacco, alcohol, illicit drug use,</a:t>
            </a:r>
            <a:r>
              <a:rPr lang="en-US" b="0" baseline="0" dirty="0"/>
              <a:t> </a:t>
            </a:r>
            <a:r>
              <a:rPr lang="en-US" b="0" baseline="0" dirty="0" smtClean="0"/>
              <a:t>and </a:t>
            </a:r>
            <a:r>
              <a:rPr lang="en-US" b="0" dirty="0" smtClean="0"/>
              <a:t>being </a:t>
            </a:r>
            <a:r>
              <a:rPr lang="en-US" b="0" dirty="0"/>
              <a:t>up to date on immunizations, taking a</a:t>
            </a:r>
            <a:r>
              <a:rPr lang="en-US" b="0" baseline="0" dirty="0"/>
              <a:t> multi-vitamin</a:t>
            </a:r>
            <a:r>
              <a:rPr lang="en-US" b="0" dirty="0"/>
              <a:t> with folic acid, getting regular exercise, eating healthy,  controlling chronic conditions and protecting against </a:t>
            </a:r>
            <a:r>
              <a:rPr lang="en-US" b="0" dirty="0" smtClean="0"/>
              <a:t>STDs–</a:t>
            </a:r>
            <a:r>
              <a:rPr lang="en-US" b="0" dirty="0"/>
              <a:t>  are all topics that should be discussed with all women and men, regardless of pregnancy intention, because they promote the health of the woman and healthy birth outcomes. </a:t>
            </a:r>
            <a:endParaRPr lang="en-US" b="0" dirty="0" smtClean="0"/>
          </a:p>
          <a:p>
            <a:pPr defTabSz="874413"/>
            <a:endParaRPr lang="en-US" b="0" dirty="0" smtClean="0"/>
          </a:p>
          <a:p>
            <a:pPr defTabSz="874413"/>
            <a:r>
              <a:rPr lang="en-US" b="0" dirty="0" smtClean="0"/>
              <a:t>And, ask all clients about their reproductive</a:t>
            </a:r>
            <a:r>
              <a:rPr lang="en-US" b="0" baseline="0" dirty="0" smtClean="0"/>
              <a:t> life plan</a:t>
            </a:r>
            <a:endParaRPr lang="en-US" b="0" dirty="0"/>
          </a:p>
          <a:p>
            <a:pPr defTabSz="874413"/>
            <a:r>
              <a:rPr lang="en-US" b="0" baseline="0" dirty="0"/>
              <a:t/>
            </a:r>
            <a:br>
              <a:rPr lang="en-US" b="0" baseline="0" dirty="0"/>
            </a:br>
            <a:endParaRPr lang="en-US" b="0" baseline="0" dirty="0"/>
          </a:p>
          <a:p>
            <a:pPr defTabSz="874413"/>
            <a:r>
              <a:rPr lang="en-US" b="0" dirty="0"/>
              <a:t/>
            </a:r>
            <a:br>
              <a:rPr lang="en-US" b="0" dirty="0"/>
            </a:br>
            <a:endParaRPr lang="en-US" b="0"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41</a:t>
            </a:fld>
            <a:endParaRPr lang="en-US" dirty="0"/>
          </a:p>
        </p:txBody>
      </p:sp>
    </p:spTree>
    <p:extLst>
      <p:ext uri="{BB962C8B-B14F-4D97-AF65-F5344CB8AC3E}">
        <p14:creationId xmlns:p14="http://schemas.microsoft.com/office/powerpoint/2010/main" val="2650827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Alvina: </a:t>
            </a:r>
            <a:r>
              <a:rPr lang="en-US" dirty="0" smtClean="0"/>
              <a:t>Thank</a:t>
            </a:r>
            <a:r>
              <a:rPr lang="en-US" baseline="0" dirty="0" smtClean="0"/>
              <a:t> you for your participation, we will have time for Q&amp;A in a few moments. I am going to turn it back over to Beatriz now.</a:t>
            </a:r>
          </a:p>
          <a:p>
            <a:r>
              <a:rPr lang="en-US" baseline="0" dirty="0" smtClean="0"/>
              <a:t>_________________________________________________________________________________________________________________________________________________________________________________________</a:t>
            </a:r>
          </a:p>
          <a:p>
            <a:endParaRPr lang="en-US" baseline="0" dirty="0" smtClean="0"/>
          </a:p>
          <a:p>
            <a:r>
              <a:rPr lang="en-US" b="1" baseline="0" dirty="0" smtClean="0"/>
              <a:t>Bea: </a:t>
            </a:r>
            <a:r>
              <a:rPr lang="en-US" b="0" baseline="0" dirty="0" smtClean="0"/>
              <a:t>Thanks, Alvina. Before we get into the Q &amp;A  portion of the webinar, let’s do a quick poll. Jana, will you open the poll please? </a:t>
            </a:r>
            <a:r>
              <a:rPr lang="en-US" altLang="en-US" b="0" dirty="0" smtClean="0">
                <a:solidFill>
                  <a:srgbClr val="000000"/>
                </a:solidFill>
                <a:cs typeface="Segoe UI" panose="020B0502040204020203" pitchFamily="34" charset="0"/>
              </a:rPr>
              <a:t>The</a:t>
            </a:r>
            <a:r>
              <a:rPr lang="en-US" altLang="en-US" b="0" baseline="0" dirty="0" smtClean="0">
                <a:solidFill>
                  <a:srgbClr val="000000"/>
                </a:solidFill>
                <a:cs typeface="Segoe UI" panose="020B0502040204020203" pitchFamily="34" charset="0"/>
              </a:rPr>
              <a:t> poll will be open for about 45 seconds.</a:t>
            </a:r>
            <a:endParaRPr lang="en-US" b="0" baseline="0" dirty="0" smtClean="0"/>
          </a:p>
          <a:p>
            <a:endParaRPr lang="en-US" b="0" baseline="0" dirty="0" smtClean="0"/>
          </a:p>
          <a:p>
            <a:r>
              <a:rPr lang="en-US" b="0" baseline="0" dirty="0" smtClean="0"/>
              <a:t>Please choose the best response to the following statement, Reproductive Life Planning should:</a:t>
            </a:r>
          </a:p>
          <a:p>
            <a:endParaRPr lang="en-US" b="0" baseline="0" dirty="0" smtClean="0"/>
          </a:p>
          <a:p>
            <a:pPr marL="1627849" lvl="2" indent="-505195">
              <a:buAutoNum type="arabicPeriod"/>
            </a:pPr>
            <a:r>
              <a:rPr lang="en-US" altLang="en-US" dirty="0" smtClean="0">
                <a:solidFill>
                  <a:srgbClr val="000000"/>
                </a:solidFill>
                <a:cs typeface="Segoe UI" panose="020B0502040204020203" pitchFamily="34" charset="0"/>
              </a:rPr>
              <a:t>O</a:t>
            </a:r>
            <a:r>
              <a:rPr lang="en-US" altLang="en-US" b="0" dirty="0" smtClean="0">
                <a:solidFill>
                  <a:srgbClr val="000000"/>
                </a:solidFill>
                <a:cs typeface="Segoe UI" panose="020B0502040204020203" pitchFamily="34" charset="0"/>
              </a:rPr>
              <a:t>nly be done by clinicians</a:t>
            </a:r>
          </a:p>
          <a:p>
            <a:pPr marL="1627849" lvl="2" indent="-505195">
              <a:buAutoNum type="arabicPeriod"/>
            </a:pPr>
            <a:r>
              <a:rPr lang="en-US" altLang="en-US" b="0" dirty="0" smtClean="0">
                <a:solidFill>
                  <a:srgbClr val="000000"/>
                </a:solidFill>
                <a:cs typeface="Segoe UI" panose="020B0502040204020203" pitchFamily="34" charset="0"/>
              </a:rPr>
              <a:t>Always</a:t>
            </a:r>
            <a:r>
              <a:rPr lang="en-US" altLang="en-US" b="0" baseline="0" dirty="0" smtClean="0">
                <a:solidFill>
                  <a:srgbClr val="000000"/>
                </a:solidFill>
                <a:cs typeface="Segoe UI" panose="020B0502040204020203" pitchFamily="34" charset="0"/>
              </a:rPr>
              <a:t> be focused on helping a woman achieve pregnancy</a:t>
            </a:r>
          </a:p>
          <a:p>
            <a:pPr marL="1627849" lvl="2" indent="-505195">
              <a:buAutoNum type="arabicPeriod"/>
            </a:pPr>
            <a:r>
              <a:rPr lang="en-US" altLang="en-US" b="0" baseline="0" dirty="0" smtClean="0">
                <a:solidFill>
                  <a:srgbClr val="000000"/>
                </a:solidFill>
                <a:cs typeface="Segoe UI" panose="020B0502040204020203" pitchFamily="34" charset="0"/>
              </a:rPr>
              <a:t>Help staff </a:t>
            </a:r>
            <a:r>
              <a:rPr lang="en-US" altLang="en-US" b="0" dirty="0" smtClean="0">
                <a:solidFill>
                  <a:srgbClr val="000000"/>
                </a:solidFill>
                <a:cs typeface="Segoe UI" panose="020B0502040204020203" pitchFamily="34" charset="0"/>
              </a:rPr>
              <a:t>work with clients to determine what services they need</a:t>
            </a:r>
            <a:endParaRPr lang="en-US" altLang="en-US" sz="5100" dirty="0" smtClean="0"/>
          </a:p>
          <a:p>
            <a:pPr marL="1627849" lvl="2" indent="-505195">
              <a:buAutoNum type="arabicPeriod"/>
            </a:pPr>
            <a:r>
              <a:rPr lang="en-US" altLang="en-US" b="0" dirty="0" smtClean="0">
                <a:solidFill>
                  <a:srgbClr val="000000"/>
                </a:solidFill>
                <a:cs typeface="Segoe UI" panose="020B0502040204020203" pitchFamily="34" charset="0"/>
              </a:rPr>
              <a:t>Only be done with women</a:t>
            </a:r>
          </a:p>
          <a:p>
            <a:pPr marL="1122655" lvl="2"/>
            <a:endParaRPr lang="en-US" altLang="en-US" b="0" dirty="0" smtClean="0">
              <a:solidFill>
                <a:srgbClr val="000000"/>
              </a:solidFill>
              <a:cs typeface="Segoe UI" panose="020B0502040204020203" pitchFamily="34" charset="0"/>
            </a:endParaRPr>
          </a:p>
          <a:p>
            <a:pPr marL="1122655" lvl="2"/>
            <a:r>
              <a:rPr lang="en-US" altLang="en-US" b="0" baseline="0" dirty="0" smtClean="0">
                <a:solidFill>
                  <a:srgbClr val="000000"/>
                </a:solidFill>
                <a:cs typeface="Segoe UI" panose="020B0502040204020203" pitchFamily="34" charset="0"/>
              </a:rPr>
              <a:t>Once you have made your selection, please click the submit button on the bottom right corner. </a:t>
            </a:r>
            <a:endParaRPr lang="en-US" altLang="en-US" b="0" dirty="0" smtClean="0">
              <a:solidFill>
                <a:srgbClr val="000000"/>
              </a:solidFill>
              <a:cs typeface="Segoe UI" panose="020B0502040204020203" pitchFamily="34" charset="0"/>
            </a:endParaRPr>
          </a:p>
          <a:p>
            <a:endParaRPr lang="en-US" b="1" dirty="0" smtClean="0"/>
          </a:p>
          <a:p>
            <a:endParaRPr lang="en-US" b="1" baseline="0" dirty="0" smtClean="0"/>
          </a:p>
          <a:p>
            <a:endParaRPr lang="en-US" dirty="0" smtClean="0"/>
          </a:p>
        </p:txBody>
      </p:sp>
    </p:spTree>
    <p:extLst>
      <p:ext uri="{BB962C8B-B14F-4D97-AF65-F5344CB8AC3E}">
        <p14:creationId xmlns:p14="http://schemas.microsoft.com/office/powerpoint/2010/main" val="1248219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Bea: </a:t>
            </a:r>
            <a:r>
              <a:rPr lang="en-US" b="0" dirty="0" smtClean="0"/>
              <a:t>Once you have submitted your response to the poll, please feel</a:t>
            </a:r>
            <a:r>
              <a:rPr lang="en-US" b="0" baseline="0" dirty="0" smtClean="0"/>
              <a:t> free to send your questions using the Q &amp; A box. </a:t>
            </a:r>
            <a:r>
              <a:rPr lang="en-US" dirty="0" smtClean="0"/>
              <a:t>Simply type your question in the text box, select “All Panelists” in the drop down menu, and click the ‘Send’ button.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Also, as mentioned earlier, in addition to Alvina responding to your Reproductive life planning questions, we also have Sue Moskosky on the line to respond to any Title X programmatic questions. </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43</a:t>
            </a:fld>
            <a:endParaRPr lang="en-US" dirty="0"/>
          </a:p>
        </p:txBody>
      </p:sp>
    </p:spTree>
    <p:extLst>
      <p:ext uri="{BB962C8B-B14F-4D97-AF65-F5344CB8AC3E}">
        <p14:creationId xmlns:p14="http://schemas.microsoft.com/office/powerpoint/2010/main" val="3065675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references slide for </a:t>
            </a:r>
            <a:r>
              <a:rPr lang="en-US" baseline="0" dirty="0" smtClean="0"/>
              <a:t>this presentation.</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44</a:t>
            </a:fld>
            <a:endParaRPr lang="en-US" dirty="0"/>
          </a:p>
        </p:txBody>
      </p:sp>
    </p:spTree>
    <p:extLst>
      <p:ext uri="{BB962C8B-B14F-4D97-AF65-F5344CB8AC3E}">
        <p14:creationId xmlns:p14="http://schemas.microsoft.com/office/powerpoint/2010/main" val="2506641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resources</a:t>
            </a:r>
            <a:r>
              <a:rPr lang="en-US" baseline="0" dirty="0" smtClean="0"/>
              <a:t> mentioned throughout this webinar are compiled on this resource sheet. Please review and utilize the resources as appropriate. </a:t>
            </a:r>
          </a:p>
          <a:p>
            <a:r>
              <a:rPr lang="en-US" baseline="0" dirty="0" smtClean="0"/>
              <a:t>Following today’s webinar you will receive an email with a link to this resource page, this document will also be made available on the FPNTC resource page along with the archived recording of this webinar within two weeks of today.  </a:t>
            </a:r>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45</a:t>
            </a:fld>
            <a:endParaRPr lang="en-US" dirty="0"/>
          </a:p>
        </p:txBody>
      </p:sp>
    </p:spTree>
    <p:extLst>
      <p:ext uri="{BB962C8B-B14F-4D97-AF65-F5344CB8AC3E}">
        <p14:creationId xmlns:p14="http://schemas.microsoft.com/office/powerpoint/2010/main" val="3243627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30200" y="690563"/>
            <a:ext cx="6132513"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8124" eaLnBrk="1" fontAlgn="auto" hangingPunct="1">
              <a:spcBef>
                <a:spcPts val="0"/>
              </a:spcBef>
              <a:spcAft>
                <a:spcPts val="0"/>
              </a:spcAft>
              <a:defRPr/>
            </a:pPr>
            <a:endParaRPr lang="en-US" dirty="0"/>
          </a:p>
          <a:p>
            <a:pPr defTabSz="898124" eaLnBrk="1" fontAlgn="auto" hangingPunct="1">
              <a:spcBef>
                <a:spcPts val="0"/>
              </a:spcBef>
              <a:spcAft>
                <a:spcPts val="0"/>
              </a:spcAft>
              <a:defRPr/>
            </a:pPr>
            <a:r>
              <a:rPr lang="en-US" b="1" dirty="0"/>
              <a:t>Bea:</a:t>
            </a:r>
            <a:r>
              <a:rPr lang="en-US" dirty="0"/>
              <a:t> Before you go, please fill out the online evaluation as we really value your feedback. The evaluation will open once you close your browser window. </a:t>
            </a:r>
          </a:p>
          <a:p>
            <a:endParaRPr lang="en-US" altLang="en-US" dirty="0" smtClean="0"/>
          </a:p>
          <a:p>
            <a:r>
              <a:rPr lang="en-US" altLang="en-US" dirty="0" smtClean="0"/>
              <a:t>Those of you receiving continuing education credit or requesting a Certificate of Completion </a:t>
            </a:r>
            <a:r>
              <a:rPr lang="en-US" altLang="en-US" u="sng" dirty="0" smtClean="0"/>
              <a:t>must</a:t>
            </a:r>
            <a:r>
              <a:rPr lang="en-US" altLang="en-US" dirty="0" smtClean="0"/>
              <a:t> fill out the evaluation.</a:t>
            </a:r>
            <a:endParaRPr lang="en-US" altLang="en-US" b="1" dirty="0" smtClean="0">
              <a:latin typeface="Times New Roman" panose="02020603050405020304" pitchFamily="18" charset="0"/>
            </a:endParaRPr>
          </a:p>
        </p:txBody>
      </p:sp>
      <p:sp>
        <p:nvSpPr>
          <p:cNvPr id="4" name="Slide Number Placeholder 3"/>
          <p:cNvSpPr>
            <a:spLocks noGrp="1"/>
          </p:cNvSpPr>
          <p:nvPr>
            <p:ph type="sldNum" sz="quarter" idx="5"/>
          </p:nvPr>
        </p:nvSpPr>
        <p:spPr/>
        <p:txBody>
          <a:bodyPr lIns="88114" tIns="44057" rIns="88114" bIns="44057"/>
          <a:lstStyle>
            <a:lvl1pPr eaLnBrk="0" hangingPunct="0">
              <a:defRPr>
                <a:solidFill>
                  <a:schemeClr val="tx1"/>
                </a:solidFill>
                <a:latin typeface="Calibri" panose="020F0502020204030204" pitchFamily="34" charset="0"/>
                <a:cs typeface="Arial" panose="020B0604020202020204" pitchFamily="34" charset="0"/>
              </a:defRPr>
            </a:lvl1pPr>
            <a:lvl2pPr marL="729635" indent="-280629" eaLnBrk="0" hangingPunct="0">
              <a:defRPr>
                <a:solidFill>
                  <a:schemeClr val="tx1"/>
                </a:solidFill>
                <a:latin typeface="Calibri" panose="020F0502020204030204" pitchFamily="34" charset="0"/>
                <a:cs typeface="Arial" panose="020B0604020202020204" pitchFamily="34" charset="0"/>
              </a:defRPr>
            </a:lvl2pPr>
            <a:lvl3pPr marL="1122515" indent="-224503" eaLnBrk="0" hangingPunct="0">
              <a:defRPr>
                <a:solidFill>
                  <a:schemeClr val="tx1"/>
                </a:solidFill>
                <a:latin typeface="Calibri" panose="020F0502020204030204" pitchFamily="34" charset="0"/>
                <a:cs typeface="Arial" panose="020B0604020202020204" pitchFamily="34" charset="0"/>
              </a:defRPr>
            </a:lvl3pPr>
            <a:lvl4pPr marL="1571521" indent="-224503" eaLnBrk="0" hangingPunct="0">
              <a:defRPr>
                <a:solidFill>
                  <a:schemeClr val="tx1"/>
                </a:solidFill>
                <a:latin typeface="Calibri" panose="020F0502020204030204" pitchFamily="34" charset="0"/>
                <a:cs typeface="Arial" panose="020B0604020202020204" pitchFamily="34" charset="0"/>
              </a:defRPr>
            </a:lvl4pPr>
            <a:lvl5pPr marL="2020528" indent="-224503" eaLnBrk="0" hangingPunct="0">
              <a:defRPr>
                <a:solidFill>
                  <a:schemeClr val="tx1"/>
                </a:solidFill>
                <a:latin typeface="Calibri" panose="020F0502020204030204" pitchFamily="34" charset="0"/>
                <a:cs typeface="Arial" panose="020B0604020202020204" pitchFamily="34" charset="0"/>
              </a:defRPr>
            </a:lvl5pPr>
            <a:lvl6pPr marL="2469534"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18540"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67545"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16551" indent="-22450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15892F-BB4E-4E73-9870-0BBF0767E4C4}" type="slidenum">
              <a:rPr lang="en-US">
                <a:solidFill>
                  <a:prstClr val="black"/>
                </a:solidFill>
                <a:effectLst>
                  <a:outerShdw blurRad="38100" dist="38100" dir="2700000" algn="tl">
                    <a:srgbClr val="C0C0C0"/>
                  </a:outerShdw>
                </a:effectLst>
              </a:rPr>
              <a:pPr eaLnBrk="1" hangingPunct="1"/>
              <a:t>46</a:t>
            </a:fld>
            <a:endParaRPr lang="en-US">
              <a:solidFill>
                <a:prstClr val="black"/>
              </a:solidFill>
              <a:effectLst>
                <a:outerShdw blurRad="38100" dist="38100" dir="2700000" algn="tl">
                  <a:srgbClr val="C0C0C0"/>
                </a:outerShdw>
              </a:effectLst>
            </a:endParaRPr>
          </a:p>
        </p:txBody>
      </p:sp>
    </p:spTree>
    <p:extLst>
      <p:ext uri="{BB962C8B-B14F-4D97-AF65-F5344CB8AC3E}">
        <p14:creationId xmlns:p14="http://schemas.microsoft.com/office/powerpoint/2010/main" val="696910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Bea:</a:t>
            </a:r>
            <a:r>
              <a:rPr lang="en-US" altLang="en-US" dirty="0" smtClean="0"/>
              <a:t> After you click Submit on the evaluation, you will see a screen that looks like this, and you can request either a CNE Certificate or a Certificate of Completion. </a:t>
            </a:r>
          </a:p>
          <a:p>
            <a:endParaRPr lang="en-US" altLang="en-US" b="1" dirty="0" smtClean="0"/>
          </a:p>
          <a:p>
            <a:r>
              <a:rPr lang="en-US" altLang="en-US" dirty="0" smtClean="0"/>
              <a:t>Even if you registered prior to the webinar, you must click on one of these options to verify your attendance and receive a certificate.</a:t>
            </a:r>
            <a:endParaRPr lang="en-US" altLang="en-US" dirty="0" smtClean="0">
              <a:latin typeface="Times New Roman" panose="02020603050405020304" pitchFamily="18" charset="0"/>
            </a:endParaRPr>
          </a:p>
          <a:p>
            <a:r>
              <a:rPr lang="en-US" altLang="en-US" dirty="0" smtClean="0"/>
              <a:t>After you have made your selection</a:t>
            </a:r>
            <a:r>
              <a:rPr lang="en-US" altLang="en-US" baseline="0" dirty="0" smtClean="0"/>
              <a:t> and register your information for your certificate, you have the option to return to this screen to allow other colleagues sitting with you to complete an evaluation and request a certificate as well. If you don’t need ANY kind of certificate, simply click “Submit.”</a:t>
            </a: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28030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Bea</a:t>
            </a:r>
            <a:r>
              <a:rPr lang="en-US" altLang="en-US" b="1" dirty="0" smtClean="0"/>
              <a:t>:</a:t>
            </a:r>
            <a:r>
              <a:rPr lang="en-US" altLang="en-US" dirty="0" smtClean="0"/>
              <a:t> </a:t>
            </a:r>
            <a:endParaRPr lang="en-US" dirty="0"/>
          </a:p>
          <a:p>
            <a:r>
              <a:rPr lang="en-US" dirty="0"/>
              <a:t> If you have any problems with completing the evaluation or requesting your certificate,</a:t>
            </a:r>
            <a:r>
              <a:rPr lang="en-US" altLang="en-US" dirty="0" smtClean="0"/>
              <a:t> please call our Training Coordinator,</a:t>
            </a:r>
            <a:r>
              <a:rPr lang="en-US" altLang="en-US" baseline="0" dirty="0" smtClean="0"/>
              <a:t> </a:t>
            </a:r>
            <a:r>
              <a:rPr lang="en-US" altLang="en-US" dirty="0" smtClean="0"/>
              <a:t>Jana Dolsen, at 510-835-3700.</a:t>
            </a:r>
          </a:p>
          <a:p>
            <a:endParaRPr lang="en-US" altLang="en-US" dirty="0" smtClean="0"/>
          </a:p>
          <a:p>
            <a:r>
              <a:rPr lang="en-US" altLang="en-US" dirty="0" smtClean="0"/>
              <a:t>Thank you again, and have a wonderful rest of your day.</a:t>
            </a:r>
          </a:p>
          <a:p>
            <a:endParaRPr lang="en-US" dirty="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784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0563"/>
            <a:ext cx="6132513" cy="3449637"/>
          </a:xfrm>
        </p:spPr>
      </p:sp>
      <p:sp>
        <p:nvSpPr>
          <p:cNvPr id="3" name="Notes Placeholder 2"/>
          <p:cNvSpPr>
            <a:spLocks noGrp="1"/>
          </p:cNvSpPr>
          <p:nvPr>
            <p:ph type="body" idx="1"/>
          </p:nvPr>
        </p:nvSpPr>
        <p:spPr/>
        <p:txBody>
          <a:bodyPr/>
          <a:lstStyle/>
          <a:p>
            <a:pPr defTabSz="898124" eaLnBrk="1" fontAlgn="auto" hangingPunct="1">
              <a:spcBef>
                <a:spcPts val="0"/>
              </a:spcBef>
              <a:spcAft>
                <a:spcPts val="0"/>
              </a:spcAft>
              <a:defRPr/>
            </a:pPr>
            <a:r>
              <a:rPr lang="en-US" b="1" dirty="0"/>
              <a:t>Bea</a:t>
            </a:r>
            <a:r>
              <a:rPr lang="en-US" b="1" dirty="0" smtClean="0"/>
              <a:t>:</a:t>
            </a:r>
            <a:r>
              <a:rPr lang="en-US" b="1" dirty="0"/>
              <a:t> </a:t>
            </a:r>
            <a:r>
              <a:rPr lang="en-US" dirty="0"/>
              <a:t>I want to remind you all that this webinar will be </a:t>
            </a:r>
            <a:r>
              <a:rPr lang="en-US" dirty="0" smtClean="0"/>
              <a:t>approximately </a:t>
            </a:r>
            <a:r>
              <a:rPr lang="en-US" b="0" dirty="0" smtClean="0"/>
              <a:t>45</a:t>
            </a:r>
            <a:r>
              <a:rPr lang="en-US" dirty="0" smtClean="0"/>
              <a:t> </a:t>
            </a:r>
            <a:r>
              <a:rPr lang="en-US" dirty="0"/>
              <a:t>minutes including time for Q and A at the end. In order to </a:t>
            </a:r>
            <a:r>
              <a:rPr lang="en-US" u="sng" dirty="0" smtClean="0"/>
              <a:t>receive </a:t>
            </a:r>
            <a:r>
              <a:rPr lang="en-US" dirty="0" smtClean="0"/>
              <a:t>Continuing </a:t>
            </a:r>
            <a:r>
              <a:rPr lang="en-US" dirty="0"/>
              <a:t>Nursing Education, participants must attend the entire event, complete the online evaluation at the end of the webinar, and submit an online request. At the conclusion of the webinar we will give information on how to request CNEs.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2275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0563"/>
            <a:ext cx="6132513" cy="3449637"/>
          </a:xfrm>
        </p:spPr>
      </p:sp>
      <p:sp>
        <p:nvSpPr>
          <p:cNvPr id="3" name="Notes Placeholder 2"/>
          <p:cNvSpPr>
            <a:spLocks noGrp="1"/>
          </p:cNvSpPr>
          <p:nvPr>
            <p:ph type="body" idx="1"/>
          </p:nvPr>
        </p:nvSpPr>
        <p:spPr/>
        <p:txBody>
          <a:bodyPr/>
          <a:lstStyle/>
          <a:p>
            <a:r>
              <a:rPr lang="en-US" b="1" dirty="0"/>
              <a:t>Bea: </a:t>
            </a:r>
            <a:r>
              <a:rPr lang="en-US" dirty="0"/>
              <a:t>The planners and presenters of this activity have disclosed no conflict of interest including no relevant financial relationships with any commercial companies pertaining to this CNE activity.</a:t>
            </a:r>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6492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BEA:</a:t>
            </a:r>
            <a:endParaRPr lang="en-US" baseline="0" dirty="0" smtClean="0"/>
          </a:p>
          <a:p>
            <a:pPr lvl="0"/>
            <a:r>
              <a:rPr lang="en-US" baseline="0" dirty="0" smtClean="0"/>
              <a:t>As you may know the “QFP” refers to the document you see here titled “</a:t>
            </a:r>
            <a:r>
              <a:rPr lang="en-US" dirty="0" smtClean="0"/>
              <a:t>Providing </a:t>
            </a:r>
            <a:r>
              <a:rPr lang="en-US" dirty="0"/>
              <a:t>Quality Family Planning Services, Recommendations of the CDC and the US Office of Population </a:t>
            </a:r>
            <a:r>
              <a:rPr lang="en-US" dirty="0" smtClean="0"/>
              <a:t>Affairs. </a:t>
            </a:r>
            <a:r>
              <a:rPr lang="en-US" dirty="0"/>
              <a:t>These evidence </a:t>
            </a:r>
            <a:r>
              <a:rPr lang="en-US" dirty="0" smtClean="0"/>
              <a:t>informed guidelines </a:t>
            </a:r>
            <a:r>
              <a:rPr lang="en-US" dirty="0"/>
              <a:t>are the </a:t>
            </a:r>
            <a:r>
              <a:rPr lang="en-US" dirty="0" smtClean="0"/>
              <a:t>recommendations </a:t>
            </a:r>
            <a:r>
              <a:rPr lang="en-US" dirty="0"/>
              <a:t>for all service delivery providers of family planning and reproductive health </a:t>
            </a:r>
            <a:r>
              <a:rPr lang="en-US" dirty="0" smtClean="0"/>
              <a:t>services</a:t>
            </a:r>
            <a:r>
              <a:rPr lang="en-US" baseline="0" dirty="0" smtClean="0"/>
              <a:t> .</a:t>
            </a:r>
            <a:r>
              <a:rPr lang="en-US" dirty="0" smtClean="0"/>
              <a:t> </a:t>
            </a:r>
          </a:p>
          <a:p>
            <a:pPr lvl="0"/>
            <a:endParaRPr lang="en-US" dirty="0"/>
          </a:p>
          <a:p>
            <a:pPr lvl="0"/>
            <a:r>
              <a:rPr lang="en-US" dirty="0" smtClean="0"/>
              <a:t>our 1</a:t>
            </a:r>
            <a:r>
              <a:rPr lang="en-US" baseline="30000" dirty="0" smtClean="0"/>
              <a:t>st</a:t>
            </a:r>
            <a:r>
              <a:rPr lang="en-US" dirty="0" smtClean="0"/>
              <a:t> webinar, which is now available</a:t>
            </a:r>
            <a:r>
              <a:rPr lang="en-US" baseline="0" dirty="0" smtClean="0"/>
              <a:t> on the FPNTC website, </a:t>
            </a:r>
            <a:r>
              <a:rPr lang="en-US" dirty="0" smtClean="0"/>
              <a:t>focused on </a:t>
            </a:r>
            <a:r>
              <a:rPr lang="en-US" baseline="0" dirty="0" smtClean="0"/>
              <a:t>the </a:t>
            </a:r>
            <a:r>
              <a:rPr lang="en-US" dirty="0" smtClean="0"/>
              <a:t>QFP recommendations</a:t>
            </a:r>
            <a:r>
              <a:rPr lang="en-US" baseline="0" dirty="0" smtClean="0"/>
              <a:t> for how to determine a client’s need for services, and briefly included </a:t>
            </a:r>
            <a:r>
              <a:rPr lang="en-US" dirty="0" smtClean="0"/>
              <a:t>the importance of assessing the client’s reproductive life plan. </a:t>
            </a:r>
          </a:p>
          <a:p>
            <a:pPr defTabSz="898124"/>
            <a:endParaRPr lang="en-US" dirty="0" smtClean="0"/>
          </a:p>
          <a:p>
            <a:pPr defTabSz="898124"/>
            <a:r>
              <a:rPr lang="en-US" dirty="0" smtClean="0"/>
              <a:t>Today’s </a:t>
            </a:r>
            <a:r>
              <a:rPr lang="en-US" dirty="0"/>
              <a:t>webinar </a:t>
            </a:r>
            <a:r>
              <a:rPr lang="en-US" dirty="0" smtClean="0"/>
              <a:t>is the 2</a:t>
            </a:r>
            <a:r>
              <a:rPr lang="en-US" baseline="30000" dirty="0" smtClean="0"/>
              <a:t>nd</a:t>
            </a:r>
            <a:r>
              <a:rPr lang="en-US" baseline="0" dirty="0" smtClean="0"/>
              <a:t> in this 8-part “putting the QFP into practice series” AND </a:t>
            </a:r>
            <a:r>
              <a:rPr lang="en-US" dirty="0" smtClean="0"/>
              <a:t>focuses </a:t>
            </a:r>
            <a:r>
              <a:rPr lang="en-US" dirty="0"/>
              <a:t>on how to help </a:t>
            </a:r>
            <a:r>
              <a:rPr lang="en-US" dirty="0" smtClean="0"/>
              <a:t>clients to think about</a:t>
            </a:r>
            <a:r>
              <a:rPr lang="en-US" baseline="0" dirty="0" smtClean="0"/>
              <a:t> </a:t>
            </a:r>
            <a:r>
              <a:rPr lang="en-US" dirty="0" smtClean="0"/>
              <a:t>their own</a:t>
            </a:r>
            <a:r>
              <a:rPr lang="en-US" baseline="0" dirty="0" smtClean="0"/>
              <a:t> </a:t>
            </a:r>
            <a:r>
              <a:rPr lang="en-US" dirty="0" smtClean="0"/>
              <a:t>reproductive life plan</a:t>
            </a:r>
            <a:r>
              <a:rPr lang="en-US" baseline="0" dirty="0" smtClean="0"/>
              <a:t> in a concrete way— thinking and talking about </a:t>
            </a:r>
            <a:r>
              <a:rPr lang="en-US" dirty="0" smtClean="0"/>
              <a:t>their </a:t>
            </a:r>
            <a:r>
              <a:rPr lang="en-US" dirty="0"/>
              <a:t>goals for having or not having children, and how to achieve these goals. </a:t>
            </a:r>
            <a:r>
              <a:rPr lang="en-US" u="sng" dirty="0" smtClean="0"/>
              <a:t>It also provides information about how to use that information to guide the care you provide.</a:t>
            </a:r>
            <a:endParaRPr lang="en-US" u="sng" dirty="0"/>
          </a:p>
          <a:p>
            <a:pPr lvl="0"/>
            <a:endParaRPr lang="en-US" dirty="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96582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BEA</a:t>
            </a:r>
            <a:r>
              <a:rPr lang="en-US" baseline="0" dirty="0" smtClean="0"/>
              <a:t>.  </a:t>
            </a:r>
            <a:r>
              <a:rPr lang="en-US" dirty="0" smtClean="0"/>
              <a:t>During the time we have together today we will:</a:t>
            </a:r>
          </a:p>
          <a:p>
            <a:endParaRPr lang="en-US" dirty="0" smtClean="0"/>
          </a:p>
          <a:p>
            <a:pPr marL="171450" indent="-171450">
              <a:buFont typeface="Arial" panose="020B0604020202020204" pitchFamily="34" charset="0"/>
              <a:buChar char="•"/>
            </a:pPr>
            <a:r>
              <a:rPr lang="en-US" baseline="0" dirty="0" smtClean="0"/>
              <a:t>Give an overview to reproductive life planning including the benefits of FP and why RLP is important</a:t>
            </a:r>
          </a:p>
          <a:p>
            <a:pPr marL="171450" indent="-171450">
              <a:buFont typeface="Arial" panose="020B0604020202020204" pitchFamily="34" charset="0"/>
              <a:buChar char="•"/>
            </a:pPr>
            <a:r>
              <a:rPr lang="en-US" baseline="0" dirty="0" smtClean="0"/>
              <a:t>Discuss Reproductive life plan assessment and use it to guide the delivery of care</a:t>
            </a:r>
          </a:p>
          <a:p>
            <a:pPr marL="171450" indent="-171450">
              <a:buFont typeface="Arial" panose="020B0604020202020204" pitchFamily="34" charset="0"/>
              <a:buChar char="•"/>
            </a:pPr>
            <a:r>
              <a:rPr lang="en-US" baseline="0" dirty="0" smtClean="0"/>
              <a:t>Explore case studies, and</a:t>
            </a:r>
          </a:p>
          <a:p>
            <a:pPr marL="171450" indent="-171450">
              <a:buFont typeface="Arial" panose="020B0604020202020204" pitchFamily="34" charset="0"/>
              <a:buChar char="•"/>
            </a:pPr>
            <a:r>
              <a:rPr lang="en-US" baseline="0" dirty="0" smtClean="0"/>
              <a:t>Describe ways to integrate reproductive life planning into your clinic or service delivery site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8</a:t>
            </a:fld>
            <a:endParaRPr lang="en-US" dirty="0"/>
          </a:p>
        </p:txBody>
      </p:sp>
    </p:spTree>
    <p:extLst>
      <p:ext uri="{BB962C8B-B14F-4D97-AF65-F5344CB8AC3E}">
        <p14:creationId xmlns:p14="http://schemas.microsoft.com/office/powerpoint/2010/main" val="173918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chemeClr val="tx2"/>
              </a:buClr>
            </a:pPr>
            <a:r>
              <a:rPr lang="en-US" b="0" dirty="0"/>
              <a:t>The objectives for today’s</a:t>
            </a:r>
            <a:r>
              <a:rPr lang="en-US" b="0" baseline="0" dirty="0"/>
              <a:t> session</a:t>
            </a:r>
            <a:r>
              <a:rPr lang="en-US" b="0" dirty="0"/>
              <a:t> are that</a:t>
            </a:r>
            <a:r>
              <a:rPr lang="en-US" b="0" baseline="0" dirty="0"/>
              <a:t> you will be able to </a:t>
            </a:r>
            <a:endParaRPr lang="en-US" altLang="en-US" dirty="0">
              <a:solidFill>
                <a:schemeClr val="tx2"/>
              </a:solidFill>
              <a:latin typeface="Calibri"/>
            </a:endParaRPr>
          </a:p>
          <a:p>
            <a:pPr marL="523905" indent="-523905">
              <a:lnSpc>
                <a:spcPct val="90000"/>
              </a:lnSpc>
              <a:buClr>
                <a:schemeClr val="tx2"/>
              </a:buClr>
              <a:buFont typeface="Wingdings" pitchFamily="2" charset="2"/>
              <a:buChar char="§"/>
            </a:pPr>
            <a:r>
              <a:rPr lang="en-US" altLang="en-US" dirty="0">
                <a:solidFill>
                  <a:schemeClr val="tx2"/>
                </a:solidFill>
              </a:rPr>
              <a:t>Discuss the purpose of the reproductive life plan in the</a:t>
            </a:r>
            <a:r>
              <a:rPr lang="en-US" altLang="en-US" baseline="0" dirty="0">
                <a:solidFill>
                  <a:schemeClr val="tx2"/>
                </a:solidFill>
              </a:rPr>
              <a:t> </a:t>
            </a:r>
            <a:r>
              <a:rPr lang="en-US" altLang="en-US" dirty="0">
                <a:solidFill>
                  <a:schemeClr val="tx2"/>
                </a:solidFill>
              </a:rPr>
              <a:t>family planning </a:t>
            </a:r>
            <a:r>
              <a:rPr lang="en-US" altLang="en-US" dirty="0" smtClean="0">
                <a:solidFill>
                  <a:schemeClr val="tx2"/>
                </a:solidFill>
              </a:rPr>
              <a:t>visit,</a:t>
            </a:r>
            <a:r>
              <a:rPr lang="en-US" altLang="en-US" baseline="0" dirty="0" smtClean="0">
                <a:solidFill>
                  <a:schemeClr val="tx2"/>
                </a:solidFill>
              </a:rPr>
              <a:t> and </a:t>
            </a:r>
            <a:endParaRPr lang="en-US" altLang="en-US" dirty="0">
              <a:solidFill>
                <a:schemeClr val="tx2"/>
              </a:solidFill>
            </a:endParaRPr>
          </a:p>
          <a:p>
            <a:pPr marL="523905" indent="-523905">
              <a:lnSpc>
                <a:spcPct val="90000"/>
              </a:lnSpc>
              <a:buClr>
                <a:schemeClr val="tx2"/>
              </a:buClr>
              <a:buFont typeface="Wingdings" pitchFamily="2" charset="2"/>
              <a:buChar char="§"/>
            </a:pPr>
            <a:r>
              <a:rPr lang="en-US" dirty="0">
                <a:solidFill>
                  <a:schemeClr val="tx2"/>
                </a:solidFill>
              </a:rPr>
              <a:t>Integrate reproductive life planning into a family planning session in order to guide the provision of care.</a:t>
            </a:r>
            <a:r>
              <a:rPr lang="en-US" altLang="en-US" dirty="0">
                <a:solidFill>
                  <a:schemeClr val="tx2"/>
                </a:solidFill>
              </a:rPr>
              <a:t> </a:t>
            </a:r>
          </a:p>
          <a:p>
            <a:r>
              <a:rPr lang="en-US" b="0" dirty="0"/>
              <a:t/>
            </a:r>
            <a:br>
              <a:rPr lang="en-US" b="0" dirty="0"/>
            </a:br>
            <a:endParaRPr lang="en-US" b="0" dirty="0"/>
          </a:p>
        </p:txBody>
      </p:sp>
      <p:sp>
        <p:nvSpPr>
          <p:cNvPr id="4" name="Slide Number Placeholder 3"/>
          <p:cNvSpPr>
            <a:spLocks noGrp="1"/>
          </p:cNvSpPr>
          <p:nvPr>
            <p:ph type="sldNum" sz="quarter" idx="10"/>
          </p:nvPr>
        </p:nvSpPr>
        <p:spPr/>
        <p:txBody>
          <a:bodyPr/>
          <a:lstStyle/>
          <a:p>
            <a:pPr>
              <a:defRPr/>
            </a:pPr>
            <a:fld id="{F98EF95D-AF8C-4793-A5CA-BFC29BA6A337}" type="slidenum">
              <a:rPr lang="en-US" smtClean="0"/>
              <a:pPr>
                <a:defRPr/>
              </a:pPr>
              <a:t>9</a:t>
            </a:fld>
            <a:endParaRPr lang="en-US" dirty="0"/>
          </a:p>
        </p:txBody>
      </p:sp>
    </p:spTree>
    <p:extLst>
      <p:ext uri="{BB962C8B-B14F-4D97-AF65-F5344CB8AC3E}">
        <p14:creationId xmlns:p14="http://schemas.microsoft.com/office/powerpoint/2010/main" val="29098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itle Placeholder 12"/>
          <p:cNvSpPr>
            <a:spLocks noGrp="1"/>
          </p:cNvSpPr>
          <p:nvPr>
            <p:ph type="title"/>
          </p:nvPr>
        </p:nvSpPr>
        <p:spPr>
          <a:xfrm>
            <a:off x="4404860" y="206375"/>
            <a:ext cx="4281940" cy="2822575"/>
          </a:xfrm>
          <a:prstGeom prst="rect">
            <a:avLst/>
          </a:prstGeom>
        </p:spPr>
        <p:txBody>
          <a:bodyPr vert="horz" lIns="0" tIns="0" rIns="0" bIns="0" rtlCol="0" anchor="b" anchorCtr="0">
            <a:normAutofit/>
          </a:bodyPr>
          <a:lstStyle>
            <a:lvl1pPr>
              <a:defRPr>
                <a:solidFill>
                  <a:schemeClr val="tx2">
                    <a:lumMod val="50000"/>
                  </a:schemeClr>
                </a:solidFill>
              </a:defRPr>
            </a:lvl1pPr>
          </a:lstStyle>
          <a:p>
            <a:r>
              <a:rPr lang="en-US" dirty="0" smtClean="0"/>
              <a:t>Click to edit Master title style</a:t>
            </a:r>
            <a:endParaRPr lang="en-US" dirty="0"/>
          </a:p>
        </p:txBody>
      </p:sp>
      <p:sp>
        <p:nvSpPr>
          <p:cNvPr id="8" name="Text Placeholder 7"/>
          <p:cNvSpPr>
            <a:spLocks noGrp="1"/>
          </p:cNvSpPr>
          <p:nvPr>
            <p:ph type="body" sz="quarter" idx="10" hasCustomPrompt="1"/>
          </p:nvPr>
        </p:nvSpPr>
        <p:spPr>
          <a:xfrm>
            <a:off x="4419600" y="3105150"/>
            <a:ext cx="4267200" cy="838200"/>
          </a:xfrm>
          <a:prstGeom prst="rect">
            <a:avLst/>
          </a:prstGeom>
        </p:spPr>
        <p:txBody>
          <a:bodyPr lIns="0" tIns="0" rIns="0" bIns="0"/>
          <a:lstStyle>
            <a:lvl1pPr>
              <a:defRPr sz="1400" b="0" i="1" baseline="0">
                <a:solidFill>
                  <a:schemeClr val="tx1"/>
                </a:solidFill>
                <a:latin typeface="+mn-lt"/>
              </a:defRPr>
            </a:lvl1pPr>
            <a:lvl2pPr>
              <a:defRPr sz="1600" i="1">
                <a:latin typeface="+mn-lt"/>
              </a:defRPr>
            </a:lvl2pPr>
            <a:lvl3pPr>
              <a:defRPr sz="1600" i="1">
                <a:latin typeface="+mn-lt"/>
              </a:defRPr>
            </a:lvl3pPr>
            <a:lvl4pPr>
              <a:defRPr sz="1600" i="1">
                <a:latin typeface="+mn-lt"/>
              </a:defRPr>
            </a:lvl4pPr>
            <a:lvl5pPr>
              <a:defRPr sz="1600" i="1">
                <a:latin typeface="+mn-lt"/>
              </a:defRPr>
            </a:lvl5pPr>
          </a:lstStyle>
          <a:p>
            <a:pPr lvl="0"/>
            <a:r>
              <a:rPr lang="en-US" dirty="0" smtClean="0"/>
              <a:t>Click to edit subtitle, authors, or date </a:t>
            </a:r>
          </a:p>
        </p:txBody>
      </p:sp>
    </p:spTree>
    <p:extLst>
      <p:ext uri="{BB962C8B-B14F-4D97-AF65-F5344CB8AC3E}">
        <p14:creationId xmlns:p14="http://schemas.microsoft.com/office/powerpoint/2010/main" val="22408590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33350"/>
            <a:ext cx="6629400" cy="838200"/>
          </a:xfrm>
          <a:prstGeom prst="rect">
            <a:avLst/>
          </a:prstGeom>
        </p:spPr>
        <p:txBody>
          <a:bodyPr lIns="0" tIns="0" rIns="0" bIns="0" anchor="b" anchorCtr="0"/>
          <a:lstStyle>
            <a:lvl1pPr>
              <a:defRPr sz="2250" b="1">
                <a:solidFill>
                  <a:schemeClr val="tx2">
                    <a:lumMod val="75000"/>
                  </a:schemeClr>
                </a:solidFill>
                <a:latin typeface="+mj-lt"/>
              </a:defRPr>
            </a:lvl1pPr>
          </a:lstStyle>
          <a:p>
            <a:pPr lvl="0"/>
            <a:r>
              <a:rPr lang="en-US" dirty="0" smtClean="0"/>
              <a:t>Click to edit Master text styles</a:t>
            </a:r>
            <a:endParaRPr lang="en-US" dirty="0"/>
          </a:p>
        </p:txBody>
      </p:sp>
      <p:sp>
        <p:nvSpPr>
          <p:cNvPr id="5" name="Text Placeholder 10"/>
          <p:cNvSpPr>
            <a:spLocks noGrp="1"/>
          </p:cNvSpPr>
          <p:nvPr>
            <p:ph type="body" sz="quarter" idx="11" hasCustomPrompt="1"/>
          </p:nvPr>
        </p:nvSpPr>
        <p:spPr>
          <a:xfrm>
            <a:off x="2057400" y="1276350"/>
            <a:ext cx="6705600" cy="3276600"/>
          </a:xfrm>
          <a:prstGeom prst="rect">
            <a:avLst/>
          </a:prstGeom>
        </p:spPr>
        <p:txBody>
          <a:bodyPr lIns="0" tIns="0" rIns="0" bIns="0"/>
          <a:lstStyle>
            <a:lvl1pPr>
              <a:defRPr sz="1500" b="0" baseline="0">
                <a:solidFill>
                  <a:schemeClr val="tx1"/>
                </a:solidFill>
              </a:defRPr>
            </a:lvl1pPr>
            <a:lvl2pPr marL="600075" indent="-257175">
              <a:buFont typeface="Arial" pitchFamily="34" charset="0"/>
              <a:buChar char="•"/>
              <a:defRPr sz="1500" baseline="0">
                <a:solidFill>
                  <a:schemeClr val="tx1"/>
                </a:solidFill>
              </a:defRPr>
            </a:lvl2pPr>
            <a:lvl3pPr marL="857250" indent="-171450">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dirty="0" smtClean="0"/>
              <a:t>Body text looks like this.</a:t>
            </a:r>
          </a:p>
          <a:p>
            <a:pPr lvl="1"/>
            <a:r>
              <a:rPr lang="en-US" dirty="0" smtClean="0"/>
              <a:t>First level bullets look like this</a:t>
            </a:r>
          </a:p>
          <a:p>
            <a:pPr lvl="2"/>
            <a:r>
              <a:rPr lang="en-US" dirty="0" smtClean="0"/>
              <a:t>Second level bullets like this</a:t>
            </a:r>
            <a:endParaRPr lang="en-US" dirty="0"/>
          </a:p>
        </p:txBody>
      </p:sp>
    </p:spTree>
    <p:extLst>
      <p:ext uri="{BB962C8B-B14F-4D97-AF65-F5344CB8AC3E}">
        <p14:creationId xmlns:p14="http://schemas.microsoft.com/office/powerpoint/2010/main" val="2984601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33350"/>
            <a:ext cx="6629400" cy="838200"/>
          </a:xfrm>
          <a:prstGeom prst="rect">
            <a:avLst/>
          </a:prstGeom>
        </p:spPr>
        <p:txBody>
          <a:bodyPr lIns="0" tIns="0" rIns="0" bIns="0" anchor="b" anchorCtr="0"/>
          <a:lstStyle>
            <a:lvl1pPr>
              <a:defRPr sz="3000" b="1">
                <a:solidFill>
                  <a:schemeClr val="tx2">
                    <a:lumMod val="75000"/>
                  </a:schemeClr>
                </a:solidFill>
                <a:latin typeface="+mj-lt"/>
              </a:defRPr>
            </a:lvl1pPr>
          </a:lstStyle>
          <a:p>
            <a:pPr lvl="0"/>
            <a:r>
              <a:rPr lang="en-US" dirty="0" smtClean="0"/>
              <a:t>Click to edit Master text styles</a:t>
            </a:r>
            <a:endParaRPr lang="en-US" dirty="0"/>
          </a:p>
        </p:txBody>
      </p:sp>
      <p:sp>
        <p:nvSpPr>
          <p:cNvPr id="5" name="Text Placeholder 10"/>
          <p:cNvSpPr>
            <a:spLocks noGrp="1"/>
          </p:cNvSpPr>
          <p:nvPr>
            <p:ph type="body" sz="quarter" idx="11" hasCustomPrompt="1"/>
          </p:nvPr>
        </p:nvSpPr>
        <p:spPr>
          <a:xfrm>
            <a:off x="2057400" y="1276350"/>
            <a:ext cx="6705600" cy="3276600"/>
          </a:xfrm>
          <a:prstGeom prst="rect">
            <a:avLst/>
          </a:prstGeom>
        </p:spPr>
        <p:txBody>
          <a:bodyPr lIns="0" tIns="0" rIns="0" bIns="0"/>
          <a:lstStyle>
            <a:lvl1pPr>
              <a:defRPr sz="2000" b="0" baseline="0">
                <a:solidFill>
                  <a:schemeClr val="tx1"/>
                </a:solidFill>
              </a:defRPr>
            </a:lvl1pPr>
            <a:lvl2pPr marL="800100" indent="-342900">
              <a:buFont typeface="Arial" pitchFamily="34" charset="0"/>
              <a:buChar char="•"/>
              <a:defRPr sz="2000" baseline="0">
                <a:solidFill>
                  <a:schemeClr val="tx1"/>
                </a:solidFill>
              </a:defRPr>
            </a:lvl2pPr>
            <a:lvl3pPr marL="1143000" indent="-228600">
              <a:buFont typeface="Calibri" pitchFamily="34" charset="0"/>
              <a:buChar char="⁻"/>
              <a:defRPr sz="2000">
                <a:solidFill>
                  <a:schemeClr val="tx1"/>
                </a:solidFill>
              </a:defRPr>
            </a:lvl3pPr>
            <a:lvl4pPr>
              <a:defRPr sz="2200">
                <a:solidFill>
                  <a:schemeClr val="tx1"/>
                </a:solidFill>
              </a:defRPr>
            </a:lvl4pPr>
            <a:lvl5pPr>
              <a:defRPr sz="2400"/>
            </a:lvl5pPr>
          </a:lstStyle>
          <a:p>
            <a:pPr lvl="0"/>
            <a:r>
              <a:rPr lang="en-US" dirty="0" smtClean="0"/>
              <a:t>Body text looks like this.</a:t>
            </a:r>
          </a:p>
          <a:p>
            <a:pPr lvl="1"/>
            <a:r>
              <a:rPr lang="en-US" dirty="0" smtClean="0"/>
              <a:t>First level bullets look like this</a:t>
            </a:r>
          </a:p>
          <a:p>
            <a:pPr lvl="2"/>
            <a:r>
              <a:rPr lang="en-US" dirty="0" smtClean="0"/>
              <a:t>Second level bullets like this</a:t>
            </a:r>
            <a:endParaRPr lang="en-US" dirty="0"/>
          </a:p>
        </p:txBody>
      </p:sp>
    </p:spTree>
    <p:extLst>
      <p:ext uri="{BB962C8B-B14F-4D97-AF65-F5344CB8AC3E}">
        <p14:creationId xmlns:p14="http://schemas.microsoft.com/office/powerpoint/2010/main" val="2240859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33350"/>
            <a:ext cx="6629400" cy="838200"/>
          </a:xfrm>
          <a:prstGeom prst="rect">
            <a:avLst/>
          </a:prstGeom>
        </p:spPr>
        <p:txBody>
          <a:bodyPr lIns="0" tIns="0" rIns="0" bIns="0" anchor="b" anchorCtr="0"/>
          <a:lstStyle>
            <a:lvl1pPr>
              <a:defRPr sz="2250" b="1">
                <a:solidFill>
                  <a:schemeClr val="tx2">
                    <a:lumMod val="75000"/>
                  </a:schemeClr>
                </a:solidFill>
                <a:latin typeface="+mj-lt"/>
              </a:defRPr>
            </a:lvl1pPr>
          </a:lstStyle>
          <a:p>
            <a:pPr lvl="0"/>
            <a:r>
              <a:rPr lang="en-US" dirty="0" smtClean="0"/>
              <a:t>Click to edit Master text styles</a:t>
            </a:r>
            <a:endParaRPr lang="en-US" dirty="0"/>
          </a:p>
        </p:txBody>
      </p:sp>
      <p:sp>
        <p:nvSpPr>
          <p:cNvPr id="5" name="Text Placeholder 10"/>
          <p:cNvSpPr>
            <a:spLocks noGrp="1"/>
          </p:cNvSpPr>
          <p:nvPr>
            <p:ph type="body" sz="quarter" idx="11" hasCustomPrompt="1"/>
          </p:nvPr>
        </p:nvSpPr>
        <p:spPr>
          <a:xfrm>
            <a:off x="2057400" y="1276350"/>
            <a:ext cx="6705600" cy="3276600"/>
          </a:xfrm>
          <a:prstGeom prst="rect">
            <a:avLst/>
          </a:prstGeom>
        </p:spPr>
        <p:txBody>
          <a:bodyPr lIns="0" tIns="0" rIns="0" bIns="0"/>
          <a:lstStyle>
            <a:lvl1pPr>
              <a:defRPr sz="1500" b="0" baseline="0">
                <a:solidFill>
                  <a:schemeClr val="tx1"/>
                </a:solidFill>
              </a:defRPr>
            </a:lvl1pPr>
            <a:lvl2pPr marL="600075" indent="-257175">
              <a:buFont typeface="Arial" pitchFamily="34" charset="0"/>
              <a:buChar char="•"/>
              <a:defRPr sz="1500" baseline="0">
                <a:solidFill>
                  <a:schemeClr val="tx1"/>
                </a:solidFill>
              </a:defRPr>
            </a:lvl2pPr>
            <a:lvl3pPr marL="857250" indent="-171450">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dirty="0" smtClean="0"/>
              <a:t>Body text looks like this.</a:t>
            </a:r>
          </a:p>
          <a:p>
            <a:pPr lvl="1"/>
            <a:r>
              <a:rPr lang="en-US" dirty="0" smtClean="0"/>
              <a:t>First level bullets look like this</a:t>
            </a:r>
          </a:p>
          <a:p>
            <a:pPr lvl="2"/>
            <a:r>
              <a:rPr lang="en-US" dirty="0" smtClean="0"/>
              <a:t>Second level bullets like this</a:t>
            </a:r>
            <a:endParaRPr lang="en-US" dirty="0"/>
          </a:p>
        </p:txBody>
      </p:sp>
    </p:spTree>
    <p:extLst>
      <p:ext uri="{BB962C8B-B14F-4D97-AF65-F5344CB8AC3E}">
        <p14:creationId xmlns:p14="http://schemas.microsoft.com/office/powerpoint/2010/main" val="3931979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33350"/>
            <a:ext cx="6629400" cy="838200"/>
          </a:xfrm>
          <a:prstGeom prst="rect">
            <a:avLst/>
          </a:prstGeom>
        </p:spPr>
        <p:txBody>
          <a:bodyPr lIns="0" tIns="0" rIns="0" bIns="0" anchor="b" anchorCtr="0"/>
          <a:lstStyle>
            <a:lvl1pPr>
              <a:defRPr sz="2250" b="1">
                <a:solidFill>
                  <a:schemeClr val="tx2">
                    <a:lumMod val="75000"/>
                  </a:schemeClr>
                </a:solidFill>
                <a:latin typeface="+mj-lt"/>
              </a:defRPr>
            </a:lvl1pPr>
          </a:lstStyle>
          <a:p>
            <a:pPr lvl="0"/>
            <a:r>
              <a:rPr lang="en-US" dirty="0" smtClean="0"/>
              <a:t>Click to edit Master text styles</a:t>
            </a:r>
            <a:endParaRPr lang="en-US" dirty="0"/>
          </a:p>
        </p:txBody>
      </p:sp>
      <p:sp>
        <p:nvSpPr>
          <p:cNvPr id="5" name="Text Placeholder 10"/>
          <p:cNvSpPr>
            <a:spLocks noGrp="1"/>
          </p:cNvSpPr>
          <p:nvPr>
            <p:ph type="body" sz="quarter" idx="11" hasCustomPrompt="1"/>
          </p:nvPr>
        </p:nvSpPr>
        <p:spPr>
          <a:xfrm>
            <a:off x="2057400" y="1276350"/>
            <a:ext cx="6705600" cy="3276600"/>
          </a:xfrm>
          <a:prstGeom prst="rect">
            <a:avLst/>
          </a:prstGeom>
        </p:spPr>
        <p:txBody>
          <a:bodyPr lIns="0" tIns="0" rIns="0" bIns="0"/>
          <a:lstStyle>
            <a:lvl1pPr>
              <a:defRPr sz="1500" b="0" baseline="0">
                <a:solidFill>
                  <a:schemeClr val="tx1"/>
                </a:solidFill>
              </a:defRPr>
            </a:lvl1pPr>
            <a:lvl2pPr marL="600075" indent="-257175">
              <a:buFont typeface="Arial" pitchFamily="34" charset="0"/>
              <a:buChar char="•"/>
              <a:defRPr sz="1500" baseline="0">
                <a:solidFill>
                  <a:schemeClr val="tx1"/>
                </a:solidFill>
              </a:defRPr>
            </a:lvl2pPr>
            <a:lvl3pPr marL="857250" indent="-171450">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dirty="0" smtClean="0"/>
              <a:t>Body text looks like this.</a:t>
            </a:r>
          </a:p>
          <a:p>
            <a:pPr lvl="1"/>
            <a:r>
              <a:rPr lang="en-US" dirty="0" smtClean="0"/>
              <a:t>First level bullets look like this</a:t>
            </a:r>
          </a:p>
          <a:p>
            <a:pPr lvl="2"/>
            <a:r>
              <a:rPr lang="en-US" dirty="0" smtClean="0"/>
              <a:t>Second level bullets like this</a:t>
            </a:r>
            <a:endParaRPr lang="en-US" dirty="0"/>
          </a:p>
        </p:txBody>
      </p:sp>
    </p:spTree>
    <p:extLst>
      <p:ext uri="{BB962C8B-B14F-4D97-AF65-F5344CB8AC3E}">
        <p14:creationId xmlns:p14="http://schemas.microsoft.com/office/powerpoint/2010/main" val="1875172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33350"/>
            <a:ext cx="6629400" cy="838200"/>
          </a:xfrm>
          <a:prstGeom prst="rect">
            <a:avLst/>
          </a:prstGeom>
        </p:spPr>
        <p:txBody>
          <a:bodyPr lIns="0" tIns="0" rIns="0" bIns="0" anchor="b" anchorCtr="0"/>
          <a:lstStyle>
            <a:lvl1pPr>
              <a:defRPr sz="2250" b="1">
                <a:solidFill>
                  <a:schemeClr val="tx2">
                    <a:lumMod val="75000"/>
                  </a:schemeClr>
                </a:solidFill>
                <a:latin typeface="+mj-lt"/>
              </a:defRPr>
            </a:lvl1pPr>
          </a:lstStyle>
          <a:p>
            <a:pPr lvl="0"/>
            <a:r>
              <a:rPr lang="en-US" dirty="0" smtClean="0"/>
              <a:t>Click to edit Master text styles</a:t>
            </a:r>
            <a:endParaRPr lang="en-US" dirty="0"/>
          </a:p>
        </p:txBody>
      </p:sp>
      <p:sp>
        <p:nvSpPr>
          <p:cNvPr id="5" name="Text Placeholder 10"/>
          <p:cNvSpPr>
            <a:spLocks noGrp="1"/>
          </p:cNvSpPr>
          <p:nvPr>
            <p:ph type="body" sz="quarter" idx="11" hasCustomPrompt="1"/>
          </p:nvPr>
        </p:nvSpPr>
        <p:spPr>
          <a:xfrm>
            <a:off x="2057400" y="1276350"/>
            <a:ext cx="6705600" cy="3276600"/>
          </a:xfrm>
          <a:prstGeom prst="rect">
            <a:avLst/>
          </a:prstGeom>
        </p:spPr>
        <p:txBody>
          <a:bodyPr lIns="0" tIns="0" rIns="0" bIns="0"/>
          <a:lstStyle>
            <a:lvl1pPr>
              <a:defRPr sz="1500" b="0" baseline="0">
                <a:solidFill>
                  <a:schemeClr val="tx1"/>
                </a:solidFill>
              </a:defRPr>
            </a:lvl1pPr>
            <a:lvl2pPr marL="600075" indent="-257175">
              <a:buFont typeface="Arial" pitchFamily="34" charset="0"/>
              <a:buChar char="•"/>
              <a:defRPr sz="1500" baseline="0">
                <a:solidFill>
                  <a:schemeClr val="tx1"/>
                </a:solidFill>
              </a:defRPr>
            </a:lvl2pPr>
            <a:lvl3pPr marL="857250" indent="-171450">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dirty="0" smtClean="0"/>
              <a:t>Body text looks like this.</a:t>
            </a:r>
          </a:p>
          <a:p>
            <a:pPr lvl="1"/>
            <a:r>
              <a:rPr lang="en-US" dirty="0" smtClean="0"/>
              <a:t>First level bullets look like this</a:t>
            </a:r>
          </a:p>
          <a:p>
            <a:pPr lvl="2"/>
            <a:r>
              <a:rPr lang="en-US" dirty="0" smtClean="0"/>
              <a:t>Second level bullets like this</a:t>
            </a:r>
            <a:endParaRPr lang="en-US" dirty="0"/>
          </a:p>
        </p:txBody>
      </p:sp>
    </p:spTree>
    <p:extLst>
      <p:ext uri="{BB962C8B-B14F-4D97-AF65-F5344CB8AC3E}">
        <p14:creationId xmlns:p14="http://schemas.microsoft.com/office/powerpoint/2010/main" val="1927375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16" name="Title Placeholder 12"/>
          <p:cNvSpPr>
            <a:spLocks noGrp="1"/>
          </p:cNvSpPr>
          <p:nvPr>
            <p:ph type="title"/>
          </p:nvPr>
        </p:nvSpPr>
        <p:spPr>
          <a:xfrm>
            <a:off x="4404860" y="206376"/>
            <a:ext cx="4281940" cy="2822575"/>
          </a:xfrm>
          <a:prstGeom prst="rect">
            <a:avLst/>
          </a:prstGeom>
        </p:spPr>
        <p:txBody>
          <a:bodyPr vert="horz" lIns="0" tIns="0" rIns="0" bIns="0" rtlCol="0" anchor="b" anchorCtr="0">
            <a:normAutofit/>
          </a:bodyPr>
          <a:lstStyle>
            <a:lvl1pPr>
              <a:defRPr>
                <a:solidFill>
                  <a:schemeClr val="tx2">
                    <a:lumMod val="50000"/>
                  </a:schemeClr>
                </a:solidFill>
              </a:defRPr>
            </a:lvl1p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4419600" y="3105150"/>
            <a:ext cx="4267200" cy="838200"/>
          </a:xfrm>
          <a:prstGeom prst="rect">
            <a:avLst/>
          </a:prstGeom>
        </p:spPr>
        <p:txBody>
          <a:bodyPr lIns="0" tIns="0" rIns="0" bIns="0"/>
          <a:lstStyle>
            <a:lvl1pPr>
              <a:defRPr sz="1050" b="0" i="1" baseline="0">
                <a:solidFill>
                  <a:schemeClr val="tx1"/>
                </a:solidFill>
                <a:latin typeface="+mn-lt"/>
              </a:defRPr>
            </a:lvl1pPr>
            <a:lvl2pPr>
              <a:defRPr sz="1200" i="1">
                <a:latin typeface="+mn-lt"/>
              </a:defRPr>
            </a:lvl2pPr>
            <a:lvl3pPr>
              <a:defRPr sz="1200" i="1">
                <a:latin typeface="+mn-lt"/>
              </a:defRPr>
            </a:lvl3pPr>
            <a:lvl4pPr>
              <a:defRPr sz="1200" i="1">
                <a:latin typeface="+mn-lt"/>
              </a:defRPr>
            </a:lvl4pPr>
            <a:lvl5pPr>
              <a:defRPr sz="1200" i="1">
                <a:latin typeface="+mn-lt"/>
              </a:defRPr>
            </a:lvl5pPr>
          </a:lstStyle>
          <a:p>
            <a:pPr lvl="0"/>
            <a:r>
              <a:rPr lang="en-US" dirty="0" smtClean="0"/>
              <a:t>Click to edit subtitle, authors, or date </a:t>
            </a:r>
          </a:p>
        </p:txBody>
      </p:sp>
    </p:spTree>
    <p:extLst>
      <p:ext uri="{BB962C8B-B14F-4D97-AF65-F5344CB8AC3E}">
        <p14:creationId xmlns:p14="http://schemas.microsoft.com/office/powerpoint/2010/main" val="397121066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1"/>
            <a:ext cx="8382000" cy="49887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059656"/>
            <a:ext cx="8382000" cy="1658147"/>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99366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33350"/>
            <a:ext cx="6629400" cy="838200"/>
          </a:xfrm>
          <a:prstGeom prst="rect">
            <a:avLst/>
          </a:prstGeom>
        </p:spPr>
        <p:txBody>
          <a:bodyPr lIns="0" tIns="0" rIns="0" bIns="0" anchor="b" anchorCtr="0"/>
          <a:lstStyle>
            <a:lvl1pPr>
              <a:defRPr sz="2250" b="1">
                <a:solidFill>
                  <a:schemeClr val="tx2">
                    <a:lumMod val="75000"/>
                  </a:schemeClr>
                </a:solidFill>
                <a:latin typeface="+mj-lt"/>
              </a:defRPr>
            </a:lvl1pPr>
          </a:lstStyle>
          <a:p>
            <a:pPr lvl="0"/>
            <a:r>
              <a:rPr lang="en-US" dirty="0" smtClean="0"/>
              <a:t>Click to edit Master text styles</a:t>
            </a:r>
            <a:endParaRPr lang="en-US" dirty="0"/>
          </a:p>
        </p:txBody>
      </p:sp>
      <p:sp>
        <p:nvSpPr>
          <p:cNvPr id="5" name="Text Placeholder 10"/>
          <p:cNvSpPr>
            <a:spLocks noGrp="1"/>
          </p:cNvSpPr>
          <p:nvPr>
            <p:ph type="body" sz="quarter" idx="11" hasCustomPrompt="1"/>
          </p:nvPr>
        </p:nvSpPr>
        <p:spPr>
          <a:xfrm>
            <a:off x="2057400" y="1276350"/>
            <a:ext cx="6705600" cy="3276600"/>
          </a:xfrm>
          <a:prstGeom prst="rect">
            <a:avLst/>
          </a:prstGeom>
        </p:spPr>
        <p:txBody>
          <a:bodyPr lIns="0" tIns="0" rIns="0" bIns="0"/>
          <a:lstStyle>
            <a:lvl1pPr>
              <a:defRPr sz="1500" b="0" baseline="0">
                <a:solidFill>
                  <a:schemeClr val="tx1"/>
                </a:solidFill>
              </a:defRPr>
            </a:lvl1pPr>
            <a:lvl2pPr marL="600075" indent="-257175">
              <a:buFont typeface="Arial" pitchFamily="34" charset="0"/>
              <a:buChar char="•"/>
              <a:defRPr sz="1500" baseline="0">
                <a:solidFill>
                  <a:schemeClr val="tx1"/>
                </a:solidFill>
              </a:defRPr>
            </a:lvl2pPr>
            <a:lvl3pPr marL="857250" indent="-171450">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dirty="0" smtClean="0"/>
              <a:t>Body text looks like this.</a:t>
            </a:r>
          </a:p>
          <a:p>
            <a:pPr lvl="1"/>
            <a:r>
              <a:rPr lang="en-US" dirty="0" smtClean="0"/>
              <a:t>First level bullets look like this</a:t>
            </a:r>
          </a:p>
          <a:p>
            <a:pPr lvl="2"/>
            <a:r>
              <a:rPr lang="en-US" dirty="0" smtClean="0"/>
              <a:t>Second level bullets like this</a:t>
            </a:r>
            <a:endParaRPr lang="en-US" dirty="0"/>
          </a:p>
        </p:txBody>
      </p:sp>
    </p:spTree>
    <p:extLst>
      <p:ext uri="{BB962C8B-B14F-4D97-AF65-F5344CB8AC3E}">
        <p14:creationId xmlns:p14="http://schemas.microsoft.com/office/powerpoint/2010/main" val="37837660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16" name="Title Placeholder 12"/>
          <p:cNvSpPr>
            <a:spLocks noGrp="1"/>
          </p:cNvSpPr>
          <p:nvPr>
            <p:ph type="title"/>
          </p:nvPr>
        </p:nvSpPr>
        <p:spPr>
          <a:xfrm>
            <a:off x="4404860" y="206376"/>
            <a:ext cx="4281940" cy="2822575"/>
          </a:xfrm>
          <a:prstGeom prst="rect">
            <a:avLst/>
          </a:prstGeom>
        </p:spPr>
        <p:txBody>
          <a:bodyPr vert="horz" lIns="0" tIns="0" rIns="0" bIns="0" rtlCol="0" anchor="b" anchorCtr="0">
            <a:normAutofit/>
          </a:bodyPr>
          <a:lstStyle>
            <a:lvl1pPr>
              <a:defRPr>
                <a:solidFill>
                  <a:schemeClr val="tx2">
                    <a:lumMod val="50000"/>
                  </a:schemeClr>
                </a:solidFill>
              </a:defRPr>
            </a:lvl1p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4419600" y="3105150"/>
            <a:ext cx="4267200" cy="838200"/>
          </a:xfrm>
          <a:prstGeom prst="rect">
            <a:avLst/>
          </a:prstGeom>
        </p:spPr>
        <p:txBody>
          <a:bodyPr lIns="0" tIns="0" rIns="0" bIns="0"/>
          <a:lstStyle>
            <a:lvl1pPr>
              <a:defRPr sz="1050" b="0" i="1" baseline="0">
                <a:solidFill>
                  <a:schemeClr val="tx1"/>
                </a:solidFill>
                <a:latin typeface="+mn-lt"/>
              </a:defRPr>
            </a:lvl1pPr>
            <a:lvl2pPr>
              <a:defRPr sz="1200" i="1">
                <a:latin typeface="+mn-lt"/>
              </a:defRPr>
            </a:lvl2pPr>
            <a:lvl3pPr>
              <a:defRPr sz="1200" i="1">
                <a:latin typeface="+mn-lt"/>
              </a:defRPr>
            </a:lvl3pPr>
            <a:lvl4pPr>
              <a:defRPr sz="1200" i="1">
                <a:latin typeface="+mn-lt"/>
              </a:defRPr>
            </a:lvl4pPr>
            <a:lvl5pPr>
              <a:defRPr sz="1200" i="1">
                <a:latin typeface="+mn-lt"/>
              </a:defRPr>
            </a:lvl5pPr>
          </a:lstStyle>
          <a:p>
            <a:pPr lvl="0"/>
            <a:r>
              <a:rPr lang="en-US" dirty="0" smtClean="0"/>
              <a:t>Click to edit subtitle, authors, or date </a:t>
            </a:r>
          </a:p>
        </p:txBody>
      </p:sp>
    </p:spTree>
    <p:extLst>
      <p:ext uri="{BB962C8B-B14F-4D97-AF65-F5344CB8AC3E}">
        <p14:creationId xmlns:p14="http://schemas.microsoft.com/office/powerpoint/2010/main" val="16773798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371600" cy="3867150"/>
          </a:xfrm>
          <a:prstGeom prst="rect">
            <a:avLst/>
          </a:prstGeom>
          <a:gradFill flip="none" rotWithShape="1">
            <a:gsLst>
              <a:gs pos="0">
                <a:schemeClr val="tx2">
                  <a:lumMod val="60000"/>
                  <a:lumOff val="40000"/>
                  <a:tint val="66000"/>
                  <a:satMod val="160000"/>
                </a:schemeClr>
              </a:gs>
              <a:gs pos="38000">
                <a:schemeClr val="tx2">
                  <a:lumMod val="60000"/>
                  <a:lumOff val="4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4339" y="4262628"/>
            <a:ext cx="2271261" cy="635953"/>
          </a:xfrm>
          <a:prstGeom prst="rect">
            <a:avLst/>
          </a:prstGeom>
        </p:spPr>
      </p:pic>
    </p:spTree>
    <p:extLst>
      <p:ext uri="{BB962C8B-B14F-4D97-AF65-F5344CB8AC3E}">
        <p14:creationId xmlns:p14="http://schemas.microsoft.com/office/powerpoint/2010/main" val="180884388"/>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3200" b="1"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371600" cy="3867150"/>
          </a:xfrm>
          <a:prstGeom prst="rect">
            <a:avLst/>
          </a:prstGeom>
          <a:gradFill flip="none" rotWithShape="1">
            <a:gsLst>
              <a:gs pos="0">
                <a:schemeClr val="tx2">
                  <a:lumMod val="60000"/>
                  <a:lumOff val="40000"/>
                  <a:tint val="66000"/>
                  <a:satMod val="160000"/>
                </a:schemeClr>
              </a:gs>
              <a:gs pos="38000">
                <a:schemeClr val="tx2">
                  <a:lumMod val="60000"/>
                  <a:lumOff val="4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781550"/>
            <a:ext cx="9144000" cy="3619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b="1" spc="200" dirty="0" smtClean="0"/>
              <a:t>       Family Planning </a:t>
            </a:r>
            <a:r>
              <a:rPr lang="en-US" sz="1000" b="0" spc="200" dirty="0" smtClean="0"/>
              <a:t>National</a:t>
            </a:r>
            <a:r>
              <a:rPr lang="en-US" sz="1000" b="0" spc="200" baseline="0" dirty="0" smtClean="0"/>
              <a:t> Training Centers · Supported by Office of Population Affairs</a:t>
            </a:r>
            <a:endParaRPr lang="en-US" sz="1000" b="0" spc="200" dirty="0"/>
          </a:p>
        </p:txBody>
      </p:sp>
      <p:pic>
        <p:nvPicPr>
          <p:cNvPr id="6" name="Picture 5"/>
          <p:cNvPicPr>
            <a:picLocks noChangeAspect="1"/>
          </p:cNvPicPr>
          <p:nvPr userDrawn="1"/>
        </p:nvPicPr>
        <p:blipFill rotWithShape="1">
          <a:blip r:embed="rId11" cstate="print">
            <a:extLst>
              <a:ext uri="{28A0092B-C50C-407E-A947-70E740481C1C}">
                <a14:useLocalDpi xmlns:a14="http://schemas.microsoft.com/office/drawing/2010/main" val="0"/>
              </a:ext>
            </a:extLst>
          </a:blip>
          <a:srcRect r="70933"/>
          <a:stretch/>
        </p:blipFill>
        <p:spPr>
          <a:xfrm>
            <a:off x="416092" y="4095750"/>
            <a:ext cx="574508" cy="553411"/>
          </a:xfrm>
          <a:prstGeom prst="rect">
            <a:avLst/>
          </a:prstGeom>
        </p:spPr>
      </p:pic>
    </p:spTree>
    <p:extLst>
      <p:ext uri="{BB962C8B-B14F-4D97-AF65-F5344CB8AC3E}">
        <p14:creationId xmlns:p14="http://schemas.microsoft.com/office/powerpoint/2010/main" val="18088438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3200" b="1"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www.cdc.gov/ncbddd/folicacid/documents/MediaCampaignKit.pdf" TargetMode="External"/><Relationship Id="rId3" Type="http://schemas.openxmlformats.org/officeDocument/2006/relationships/hyperlink" Target="https://thenationalcampaign.org/sites/default/files/resource-primary-download/consequences.pdf" TargetMode="External"/><Relationship Id="rId7" Type="http://schemas.openxmlformats.org/officeDocument/2006/relationships/hyperlink" Target="http://www.cdc.gov/nchhstp/newsroom/docs/STDs-Women-042011.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www.guttmacher.org/pubs/fb_contr_use.html" TargetMode="External"/><Relationship Id="rId5" Type="http://schemas.openxmlformats.org/officeDocument/2006/relationships/hyperlink" Target="http://www.cdc.gov/preconception/documents/rlphealthproviders.pdf" TargetMode="External"/><Relationship Id="rId4" Type="http://schemas.openxmlformats.org/officeDocument/2006/relationships/hyperlink" Target="http://www.guttmacher.org/pubs/journals/MQ-Frost_1468-0009.12080.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hb.ncpublichealth.com/Forms/4060F_WEB_20120530.pdf"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whb.ncpublichealth.com/Manuals/QueHarasEnTuFuturo-9-10-10-WebLayout.pdf" TargetMode="External"/><Relationship Id="rId5" Type="http://schemas.openxmlformats.org/officeDocument/2006/relationships/hyperlink" Target="http://whb.ncpublichealth.com/Manuals/AreYouReadySexAndYourFutureRevised-9-10-10.pdf" TargetMode="External"/><Relationship Id="rId4" Type="http://schemas.openxmlformats.org/officeDocument/2006/relationships/hyperlink" Target="http://www.somedaystartsnow.com/wp-content/uploads/fileDownloads/HTB-Lifeplan.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title="Putting the QFP into Practice Series: Integrating Reproductive Life Planning (RLP) into Your Family Planning Session"/>
          <p:cNvSpPr>
            <a:spLocks noChangeArrowheads="1"/>
          </p:cNvSpPr>
          <p:nvPr/>
        </p:nvSpPr>
        <p:spPr bwMode="auto">
          <a:xfrm>
            <a:off x="3314700" y="785812"/>
            <a:ext cx="4129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254"/>
              </a:spcBef>
              <a:buNone/>
            </a:pPr>
            <a:endParaRPr lang="en-US" altLang="en-US" sz="1181" b="1" dirty="0">
              <a:solidFill>
                <a:srgbClr val="000000"/>
              </a:solidFill>
            </a:endParaRPr>
          </a:p>
          <a:p>
            <a:pPr algn="ctr" eaLnBrk="1" hangingPunct="1">
              <a:spcBef>
                <a:spcPts val="254"/>
              </a:spcBef>
              <a:buNone/>
            </a:pPr>
            <a:endParaRPr lang="en-US" sz="1181" b="1" dirty="0">
              <a:solidFill>
                <a:srgbClr val="000000"/>
              </a:solidFill>
            </a:endParaRPr>
          </a:p>
          <a:p>
            <a:pPr algn="ctr" eaLnBrk="1" hangingPunct="1">
              <a:spcBef>
                <a:spcPts val="254"/>
              </a:spcBef>
              <a:buNone/>
            </a:pPr>
            <a:r>
              <a:rPr lang="en-US" sz="1800" b="1" dirty="0">
                <a:solidFill>
                  <a:schemeClr val="tx2"/>
                </a:solidFill>
              </a:rPr>
              <a:t>Putting the QFP into Practice </a:t>
            </a:r>
            <a:r>
              <a:rPr lang="en-US" sz="1800" b="1" dirty="0" smtClean="0">
                <a:solidFill>
                  <a:schemeClr val="tx2"/>
                </a:solidFill>
              </a:rPr>
              <a:t>Series:</a:t>
            </a:r>
            <a:endParaRPr lang="en-US" sz="1800" b="1" dirty="0">
              <a:solidFill>
                <a:schemeClr val="tx2"/>
              </a:solidFill>
            </a:endParaRPr>
          </a:p>
          <a:p>
            <a:pPr algn="ctr" eaLnBrk="1" hangingPunct="1">
              <a:spcBef>
                <a:spcPts val="254"/>
              </a:spcBef>
              <a:buNone/>
            </a:pPr>
            <a:r>
              <a:rPr lang="en-US" sz="1500" b="1" dirty="0">
                <a:solidFill>
                  <a:srgbClr val="000000"/>
                </a:solidFill>
              </a:rPr>
              <a:t>     Integrating Reproductive Life </a:t>
            </a:r>
            <a:r>
              <a:rPr lang="en-US" sz="1500" b="1" dirty="0" smtClean="0">
                <a:solidFill>
                  <a:srgbClr val="000000"/>
                </a:solidFill>
              </a:rPr>
              <a:t>Planning (RLP) into </a:t>
            </a:r>
            <a:r>
              <a:rPr lang="en-US" sz="1500" b="1" dirty="0">
                <a:solidFill>
                  <a:srgbClr val="000000"/>
                </a:solidFill>
              </a:rPr>
              <a:t>Your Family Planning Session</a:t>
            </a:r>
          </a:p>
          <a:p>
            <a:pPr algn="ctr" eaLnBrk="1" hangingPunct="1">
              <a:spcBef>
                <a:spcPts val="254"/>
              </a:spcBef>
              <a:buNone/>
            </a:pPr>
            <a:r>
              <a:rPr lang="en-US" sz="1500" dirty="0">
                <a:solidFill>
                  <a:srgbClr val="000000"/>
                </a:solidFill>
              </a:rPr>
              <a:t>March 19, 2015</a:t>
            </a:r>
            <a:r>
              <a:rPr lang="en-US" altLang="en-US" sz="1200" dirty="0">
                <a:solidFill>
                  <a:srgbClr val="000000"/>
                </a:solidFill>
                <a:latin typeface="Arial" panose="020B0604020202020204" pitchFamily="34" charset="0"/>
              </a:rPr>
              <a:t/>
            </a:r>
            <a:br>
              <a:rPr lang="en-US" altLang="en-US" sz="1200" dirty="0">
                <a:solidFill>
                  <a:srgbClr val="000000"/>
                </a:solidFill>
                <a:latin typeface="Arial" panose="020B0604020202020204" pitchFamily="34" charset="0"/>
              </a:rPr>
            </a:br>
            <a:r>
              <a:rPr lang="en-US" altLang="en-US" sz="1200" dirty="0">
                <a:solidFill>
                  <a:srgbClr val="FF0000"/>
                </a:solidFill>
              </a:rPr>
              <a:t>Phone lines </a:t>
            </a:r>
            <a:r>
              <a:rPr lang="en-US" altLang="en-US" sz="1200" dirty="0">
                <a:solidFill>
                  <a:srgbClr val="000000"/>
                </a:solidFill>
              </a:rPr>
              <a:t>have been muted upon entry.</a:t>
            </a:r>
          </a:p>
          <a:p>
            <a:pPr algn="ctr" eaLnBrk="1" hangingPunct="1">
              <a:spcBef>
                <a:spcPct val="0"/>
              </a:spcBef>
              <a:buNone/>
            </a:pPr>
            <a:endParaRPr lang="en-US" altLang="en-US" sz="1200" dirty="0">
              <a:solidFill>
                <a:srgbClr val="000000"/>
              </a:solidFill>
            </a:endParaRPr>
          </a:p>
          <a:p>
            <a:pPr algn="ctr" eaLnBrk="1" hangingPunct="1">
              <a:spcBef>
                <a:spcPct val="0"/>
              </a:spcBef>
              <a:buNone/>
            </a:pPr>
            <a:r>
              <a:rPr lang="en-US" altLang="en-US" sz="1200" dirty="0">
                <a:solidFill>
                  <a:srgbClr val="000000"/>
                </a:solidFill>
              </a:rPr>
              <a:t>You will hear NO sound until 3 PM Eastern time</a:t>
            </a:r>
          </a:p>
          <a:p>
            <a:pPr algn="ctr" eaLnBrk="1" hangingPunct="1">
              <a:spcBef>
                <a:spcPct val="0"/>
              </a:spcBef>
              <a:buNone/>
            </a:pPr>
            <a:r>
              <a:rPr lang="en-US" altLang="en-US" sz="1200" dirty="0">
                <a:solidFill>
                  <a:srgbClr val="000000"/>
                </a:solidFill>
              </a:rPr>
              <a:t>when the webinar starts.</a:t>
            </a:r>
          </a:p>
          <a:p>
            <a:pPr algn="ctr" eaLnBrk="1" hangingPunct="1">
              <a:spcBef>
                <a:spcPct val="0"/>
              </a:spcBef>
              <a:buNone/>
            </a:pPr>
            <a:endParaRPr lang="en-US" altLang="en-US" sz="1200" dirty="0">
              <a:solidFill>
                <a:srgbClr val="000000"/>
              </a:solidFill>
            </a:endParaRPr>
          </a:p>
          <a:p>
            <a:pPr algn="ctr" eaLnBrk="1" hangingPunct="1">
              <a:spcBef>
                <a:spcPct val="0"/>
              </a:spcBef>
              <a:buNone/>
            </a:pPr>
            <a:r>
              <a:rPr lang="en-US" altLang="en-US" sz="1200" dirty="0">
                <a:solidFill>
                  <a:srgbClr val="000000"/>
                </a:solidFill>
              </a:rPr>
              <a:t/>
            </a:r>
            <a:br>
              <a:rPr lang="en-US" altLang="en-US" sz="1200" dirty="0">
                <a:solidFill>
                  <a:srgbClr val="000000"/>
                </a:solidFill>
              </a:rPr>
            </a:br>
            <a:r>
              <a:rPr lang="en-US" altLang="en-US" sz="760" dirty="0">
                <a:solidFill>
                  <a:srgbClr val="000000"/>
                </a:solidFill>
              </a:rPr>
              <a:t/>
            </a:r>
            <a:br>
              <a:rPr lang="en-US" altLang="en-US" sz="760" dirty="0">
                <a:solidFill>
                  <a:srgbClr val="000000"/>
                </a:solidFill>
              </a:rPr>
            </a:br>
            <a:endParaRPr lang="en-US" altLang="en-US" sz="844" dirty="0">
              <a:solidFill>
                <a:srgbClr val="000000"/>
              </a:solidFill>
            </a:endParaRPr>
          </a:p>
        </p:txBody>
      </p:sp>
      <p:sp>
        <p:nvSpPr>
          <p:cNvPr id="2" name="Slide Number Placeholder 1"/>
          <p:cNvSpPr>
            <a:spLocks noGrp="1"/>
          </p:cNvSpPr>
          <p:nvPr>
            <p:ph type="sldNum" sz="quarter" idx="4294967295"/>
          </p:nvPr>
        </p:nvSpPr>
        <p:spPr>
          <a:xfrm>
            <a:off x="7721203" y="4229100"/>
            <a:ext cx="279797" cy="185738"/>
          </a:xfrm>
          <a:prstGeom prst="rect">
            <a:avLst/>
          </a:prstGeom>
        </p:spPr>
        <p:txBody>
          <a:bodyPr/>
          <a:lstStyle/>
          <a:p>
            <a:fld id="{66148DE6-CEC5-4421-8047-1425516F9840}" type="slidenum">
              <a:rPr lang="en-US" smtClean="0">
                <a:solidFill>
                  <a:srgbClr val="000000"/>
                </a:solidFill>
                <a:latin typeface="Calibri"/>
              </a:rPr>
              <a:pPr/>
              <a:t>1</a:t>
            </a:fld>
            <a:endParaRPr lang="en-US" dirty="0">
              <a:solidFill>
                <a:srgbClr val="000000"/>
              </a:solidFill>
              <a:latin typeface="Calibri"/>
            </a:endParaRPr>
          </a:p>
        </p:txBody>
      </p:sp>
      <p:pic>
        <p:nvPicPr>
          <p:cNvPr id="3" name="Picture 2" title="FPNTC logo"/>
          <p:cNvPicPr>
            <a:picLocks noChangeAspect="1"/>
          </p:cNvPicPr>
          <p:nvPr/>
        </p:nvPicPr>
        <p:blipFill>
          <a:blip r:embed="rId3"/>
          <a:stretch>
            <a:fillRect/>
          </a:stretch>
        </p:blipFill>
        <p:spPr>
          <a:xfrm>
            <a:off x="2228851" y="857250"/>
            <a:ext cx="1221002" cy="711224"/>
          </a:xfrm>
          <a:prstGeom prst="rect">
            <a:avLst/>
          </a:prstGeom>
        </p:spPr>
      </p:pic>
      <p:sp>
        <p:nvSpPr>
          <p:cNvPr id="10" name="Rectangle 9"/>
          <p:cNvSpPr>
            <a:spLocks noChangeArrowheads="1"/>
          </p:cNvSpPr>
          <p:nvPr/>
        </p:nvSpPr>
        <p:spPr bwMode="auto">
          <a:xfrm>
            <a:off x="3299114" y="2700338"/>
            <a:ext cx="4114800" cy="146933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371600">
              <a:tabLst>
                <a:tab pos="8799513" algn="r"/>
              </a:tabLst>
              <a:defRPr b="1">
                <a:solidFill>
                  <a:schemeClr val="tx1"/>
                </a:solidFill>
                <a:latin typeface="Arial" panose="020B0604020202020204" pitchFamily="34" charset="0"/>
                <a:ea typeface="ＭＳ Ｐゴシック" panose="020B0600070205080204" pitchFamily="34" charset="-128"/>
              </a:defRPr>
            </a:lvl1pPr>
            <a:lvl2pPr marL="742950" indent="-285750">
              <a:tabLst>
                <a:tab pos="8799513" algn="r"/>
              </a:tabLst>
              <a:defRPr b="1">
                <a:solidFill>
                  <a:schemeClr val="tx1"/>
                </a:solidFill>
                <a:latin typeface="Arial" panose="020B0604020202020204" pitchFamily="34" charset="0"/>
                <a:ea typeface="ＭＳ Ｐゴシック" panose="020B0600070205080204" pitchFamily="34" charset="-128"/>
              </a:defRPr>
            </a:lvl2pPr>
            <a:lvl3pPr marL="1143000" indent="-228600">
              <a:tabLst>
                <a:tab pos="8799513" algn="r"/>
              </a:tabLst>
              <a:defRPr b="1">
                <a:solidFill>
                  <a:schemeClr val="tx1"/>
                </a:solidFill>
                <a:latin typeface="Arial" panose="020B0604020202020204" pitchFamily="34" charset="0"/>
                <a:ea typeface="ＭＳ Ｐゴシック" panose="020B0600070205080204" pitchFamily="34" charset="-128"/>
              </a:defRPr>
            </a:lvl3pPr>
            <a:lvl4pPr marL="1600200" indent="-228600">
              <a:tabLst>
                <a:tab pos="8799513" algn="r"/>
              </a:tabLst>
              <a:defRPr b="1">
                <a:solidFill>
                  <a:schemeClr val="tx1"/>
                </a:solidFill>
                <a:latin typeface="Arial" panose="020B0604020202020204" pitchFamily="34" charset="0"/>
                <a:ea typeface="ＭＳ Ｐゴシック" panose="020B0600070205080204" pitchFamily="34" charset="-128"/>
              </a:defRPr>
            </a:lvl4pPr>
            <a:lvl5pPr marL="2057400" indent="-228600">
              <a:tabLst>
                <a:tab pos="8799513" algn="r"/>
              </a:tabLst>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8799513" algn="r"/>
              </a:tabLs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8799513" algn="r"/>
              </a:tabLs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8799513" algn="r"/>
              </a:tabLs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8799513" algn="r"/>
              </a:tabLst>
              <a:defRPr b="1">
                <a:solidFill>
                  <a:schemeClr val="tx1"/>
                </a:solidFill>
                <a:latin typeface="Arial" panose="020B0604020202020204" pitchFamily="34" charset="0"/>
                <a:ea typeface="ＭＳ Ｐゴシック" panose="020B0600070205080204" pitchFamily="34" charset="-128"/>
              </a:defRPr>
            </a:lvl9pPr>
          </a:lstStyle>
          <a:p>
            <a:r>
              <a:rPr lang="en-US" altLang="en-US" sz="1050" b="0" dirty="0">
                <a:solidFill>
                  <a:srgbClr val="C00000"/>
                </a:solidFill>
                <a:cs typeface="Arial" panose="020B0604020202020204" pitchFamily="34" charset="0"/>
              </a:rPr>
              <a:t>Click</a:t>
            </a:r>
            <a:r>
              <a:rPr lang="en-US" altLang="en-US" sz="1050" dirty="0">
                <a:solidFill>
                  <a:srgbClr val="C00000"/>
                </a:solidFill>
                <a:cs typeface="Arial" panose="020B0604020202020204" pitchFamily="34" charset="0"/>
              </a:rPr>
              <a:t> </a:t>
            </a:r>
            <a:r>
              <a:rPr lang="en-US" altLang="en-US" sz="1050" dirty="0">
                <a:solidFill>
                  <a:srgbClr val="0070C0"/>
                </a:solidFill>
                <a:cs typeface="Arial" panose="020B0604020202020204" pitchFamily="34" charset="0"/>
              </a:rPr>
              <a:t>I Will Call In</a:t>
            </a:r>
            <a:r>
              <a:rPr lang="en-US" altLang="en-US" sz="1050" dirty="0">
                <a:solidFill>
                  <a:srgbClr val="C00000"/>
                </a:solidFill>
                <a:cs typeface="Arial" panose="020B0604020202020204" pitchFamily="34" charset="0"/>
              </a:rPr>
              <a:t> </a:t>
            </a:r>
            <a:r>
              <a:rPr lang="en-US" altLang="en-US" sz="1050" b="0" dirty="0">
                <a:solidFill>
                  <a:srgbClr val="C00000"/>
                </a:solidFill>
                <a:cs typeface="Arial" panose="020B0604020202020204" pitchFamily="34" charset="0"/>
              </a:rPr>
              <a:t>to use the phone and call:</a:t>
            </a:r>
          </a:p>
          <a:p>
            <a:r>
              <a:rPr lang="en-US" altLang="en-US" sz="1050" dirty="0">
                <a:solidFill>
                  <a:srgbClr val="000000"/>
                </a:solidFill>
                <a:cs typeface="Arial" panose="020B0604020202020204" pitchFamily="34" charset="0"/>
              </a:rPr>
              <a:t>Toll-free #: 1-877-668-4490</a:t>
            </a:r>
          </a:p>
          <a:p>
            <a:r>
              <a:rPr lang="en-US" altLang="en-US" sz="1050" dirty="0">
                <a:solidFill>
                  <a:srgbClr val="000000"/>
                </a:solidFill>
                <a:cs typeface="Arial" panose="020B0604020202020204" pitchFamily="34" charset="0"/>
              </a:rPr>
              <a:t>Access Code: </a:t>
            </a:r>
            <a:r>
              <a:rPr lang="en-US" sz="1050" dirty="0"/>
              <a:t>662 454 118</a:t>
            </a:r>
            <a:endParaRPr lang="en-US" altLang="en-US" sz="2400" dirty="0">
              <a:solidFill>
                <a:srgbClr val="000000"/>
              </a:solidFill>
            </a:endParaRPr>
          </a:p>
          <a:p>
            <a:endParaRPr lang="en-US" altLang="en-US" sz="1050" dirty="0">
              <a:solidFill>
                <a:srgbClr val="C00000"/>
              </a:solidFill>
              <a:cs typeface="Arial" panose="020B0604020202020204" pitchFamily="34" charset="0"/>
            </a:endParaRPr>
          </a:p>
          <a:p>
            <a:r>
              <a:rPr lang="en-US" altLang="en-US" sz="1050" b="0" dirty="0">
                <a:solidFill>
                  <a:srgbClr val="C00000"/>
                </a:solidFill>
                <a:cs typeface="Arial" panose="020B0604020202020204" pitchFamily="34" charset="0"/>
              </a:rPr>
              <a:t>Click</a:t>
            </a:r>
            <a:r>
              <a:rPr lang="en-US" altLang="en-US" sz="1050" dirty="0">
                <a:solidFill>
                  <a:srgbClr val="C00000"/>
                </a:solidFill>
                <a:cs typeface="Arial" panose="020B0604020202020204" pitchFamily="34" charset="0"/>
              </a:rPr>
              <a:t> </a:t>
            </a:r>
            <a:r>
              <a:rPr lang="en-US" altLang="en-US" sz="1050" dirty="0">
                <a:solidFill>
                  <a:srgbClr val="0070C0"/>
                </a:solidFill>
                <a:cs typeface="Arial" panose="020B0604020202020204" pitchFamily="34" charset="0"/>
              </a:rPr>
              <a:t>Call Using Computer </a:t>
            </a:r>
            <a:r>
              <a:rPr lang="en-US" altLang="en-US" sz="1050" b="0" dirty="0">
                <a:solidFill>
                  <a:srgbClr val="FF0000"/>
                </a:solidFill>
                <a:cs typeface="Arial" panose="020B0604020202020204" pitchFamily="34" charset="0"/>
              </a:rPr>
              <a:t>to use your computer speakers. </a:t>
            </a:r>
            <a:r>
              <a:rPr lang="en-US" altLang="en-US" sz="675" b="0" dirty="0">
                <a:solidFill>
                  <a:srgbClr val="0070C0"/>
                </a:solidFill>
                <a:cs typeface="Arial" panose="020B0604020202020204" pitchFamily="34" charset="0"/>
              </a:rPr>
              <a:t>(Do </a:t>
            </a:r>
            <a:r>
              <a:rPr lang="en-US" altLang="en-US" sz="675" b="0" u="sng" dirty="0">
                <a:solidFill>
                  <a:srgbClr val="0070C0"/>
                </a:solidFill>
                <a:cs typeface="Arial" panose="020B0604020202020204" pitchFamily="34" charset="0"/>
              </a:rPr>
              <a:t>NOT</a:t>
            </a:r>
            <a:r>
              <a:rPr lang="en-US" altLang="en-US" sz="675" b="0" dirty="0">
                <a:solidFill>
                  <a:srgbClr val="0070C0"/>
                </a:solidFill>
                <a:cs typeface="Arial" panose="020B0604020202020204" pitchFamily="34" charset="0"/>
              </a:rPr>
              <a:t> click Test computer audio.)</a:t>
            </a:r>
            <a:endParaRPr lang="en-US" altLang="en-US" sz="675" b="0" dirty="0">
              <a:solidFill>
                <a:srgbClr val="FF0000"/>
              </a:solidFill>
              <a:cs typeface="Arial" panose="020B0604020202020204" pitchFamily="34" charset="0"/>
            </a:endParaRPr>
          </a:p>
          <a:p>
            <a:endParaRPr lang="en-US" altLang="en-US" sz="1050" dirty="0">
              <a:solidFill>
                <a:srgbClr val="C00000"/>
              </a:solidFill>
              <a:cs typeface="Arial" panose="020B0604020202020204" pitchFamily="34" charset="0"/>
            </a:endParaRPr>
          </a:p>
        </p:txBody>
      </p:sp>
      <p:pic>
        <p:nvPicPr>
          <p:cNvPr id="5" name="Picture 4" title="phone icon"/>
          <p:cNvPicPr>
            <a:picLocks noChangeAspect="1"/>
          </p:cNvPicPr>
          <p:nvPr/>
        </p:nvPicPr>
        <p:blipFill>
          <a:blip r:embed="rId4"/>
          <a:stretch>
            <a:fillRect/>
          </a:stretch>
        </p:blipFill>
        <p:spPr>
          <a:xfrm>
            <a:off x="3517862" y="2871788"/>
            <a:ext cx="515330" cy="409622"/>
          </a:xfrm>
          <a:prstGeom prst="rect">
            <a:avLst/>
          </a:prstGeom>
        </p:spPr>
      </p:pic>
      <p:pic>
        <p:nvPicPr>
          <p:cNvPr id="6" name="Picture 5" title="headphone icon"/>
          <p:cNvPicPr>
            <a:picLocks noChangeAspect="1"/>
          </p:cNvPicPr>
          <p:nvPr/>
        </p:nvPicPr>
        <p:blipFill>
          <a:blip r:embed="rId5"/>
          <a:stretch>
            <a:fillRect/>
          </a:stretch>
        </p:blipFill>
        <p:spPr>
          <a:xfrm>
            <a:off x="3607594" y="3598406"/>
            <a:ext cx="335867" cy="344944"/>
          </a:xfrm>
          <a:prstGeom prst="rect">
            <a:avLst/>
          </a:prstGeom>
        </p:spPr>
      </p:pic>
      <p:sp>
        <p:nvSpPr>
          <p:cNvPr id="11" name="Rectangle 10"/>
          <p:cNvSpPr/>
          <p:nvPr/>
        </p:nvSpPr>
        <p:spPr>
          <a:xfrm>
            <a:off x="3829584" y="4353131"/>
            <a:ext cx="3429000" cy="253916"/>
          </a:xfrm>
          <a:prstGeom prst="rect">
            <a:avLst/>
          </a:prstGeom>
        </p:spPr>
        <p:txBody>
          <a:bodyPr>
            <a:spAutoFit/>
          </a:bodyPr>
          <a:lstStyle/>
          <a:p>
            <a:r>
              <a:rPr lang="en-US" altLang="en-US" sz="1050" dirty="0">
                <a:solidFill>
                  <a:srgbClr val="000000"/>
                </a:solidFill>
              </a:rPr>
              <a:t>If you have urgent questions, please call 510-835-3700. </a:t>
            </a:r>
            <a:endParaRPr lang="en-US" sz="1050" dirty="0"/>
          </a:p>
        </p:txBody>
      </p:sp>
    </p:spTree>
    <p:extLst>
      <p:ext uri="{BB962C8B-B14F-4D97-AF65-F5344CB8AC3E}">
        <p14:creationId xmlns:p14="http://schemas.microsoft.com/office/powerpoint/2010/main" val="16531643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3000" dirty="0">
                <a:solidFill>
                  <a:schemeClr val="tx2"/>
                </a:solidFill>
              </a:rPr>
              <a:t>Presenter</a:t>
            </a:r>
          </a:p>
        </p:txBody>
      </p:sp>
      <p:sp>
        <p:nvSpPr>
          <p:cNvPr id="3" name="Text Placeholder 2"/>
          <p:cNvSpPr>
            <a:spLocks noGrp="1"/>
          </p:cNvSpPr>
          <p:nvPr>
            <p:ph type="body" sz="quarter" idx="11"/>
          </p:nvPr>
        </p:nvSpPr>
        <p:spPr/>
        <p:txBody>
          <a:bodyPr/>
          <a:lstStyle/>
          <a:p>
            <a:pPr marL="2743200" lvl="6" indent="0">
              <a:buNone/>
            </a:pPr>
            <a:endParaRPr lang="en-US" dirty="0" smtClean="0"/>
          </a:p>
          <a:p>
            <a:pPr marL="2743200" lvl="6" indent="0">
              <a:buNone/>
            </a:pPr>
            <a:endParaRPr lang="en-US" dirty="0"/>
          </a:p>
          <a:p>
            <a:pPr marL="2743200" lvl="6" indent="0">
              <a:buNone/>
            </a:pPr>
            <a:endParaRPr lang="en-US" dirty="0" smtClean="0"/>
          </a:p>
          <a:p>
            <a:pPr marL="2743200" lvl="6" indent="0">
              <a:buNone/>
            </a:pPr>
            <a:endParaRPr lang="en-US" dirty="0"/>
          </a:p>
          <a:p>
            <a:pPr marL="2743200" lvl="6" indent="0">
              <a:buNone/>
            </a:pPr>
            <a:endParaRPr lang="en-US" dirty="0" smtClean="0"/>
          </a:p>
          <a:p>
            <a:pPr marL="2743200" lvl="6" indent="0">
              <a:buNone/>
            </a:pPr>
            <a:endParaRPr lang="en-US" dirty="0"/>
          </a:p>
          <a:p>
            <a:pPr indent="-228600"/>
            <a:r>
              <a:rPr lang="en-US" sz="1800" dirty="0" smtClean="0"/>
              <a:t>		  Alvina Long Valentin, RN, MPH</a:t>
            </a:r>
            <a:endParaRPr lang="en-US" sz="1800" dirty="0"/>
          </a:p>
        </p:txBody>
      </p:sp>
      <p:pic>
        <p:nvPicPr>
          <p:cNvPr id="6" name="Picture 5" title="Alvina Long Valentin 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57299"/>
            <a:ext cx="1714499" cy="2077569"/>
          </a:xfrm>
          <a:prstGeom prst="rect">
            <a:avLst/>
          </a:prstGeom>
          <a:ln>
            <a:noFill/>
          </a:ln>
          <a:effectLst/>
        </p:spPr>
      </p:pic>
    </p:spTree>
    <p:extLst>
      <p:ext uri="{BB962C8B-B14F-4D97-AF65-F5344CB8AC3E}">
        <p14:creationId xmlns:p14="http://schemas.microsoft.com/office/powerpoint/2010/main" val="233315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0550" y="1428750"/>
            <a:ext cx="3448050" cy="2800350"/>
          </a:xfrm>
        </p:spPr>
        <p:txBody>
          <a:bodyPr>
            <a:normAutofit fontScale="90000"/>
          </a:bodyPr>
          <a:lstStyle/>
          <a:p>
            <a:r>
              <a:rPr lang="en-US" dirty="0" smtClean="0">
                <a:solidFill>
                  <a:schemeClr val="tx2"/>
                </a:solidFill>
              </a:rPr>
              <a:t/>
            </a:r>
            <a:br>
              <a:rPr lang="en-US" dirty="0" smtClean="0">
                <a:solidFill>
                  <a:schemeClr val="tx2"/>
                </a:solidFill>
              </a:rPr>
            </a:br>
            <a:r>
              <a:rPr lang="en-US" dirty="0">
                <a:solidFill>
                  <a:schemeClr val="tx2"/>
                </a:solidFill>
              </a:rPr>
              <a:t/>
            </a:r>
            <a:br>
              <a:rPr lang="en-US" dirty="0">
                <a:solidFill>
                  <a:schemeClr val="tx2"/>
                </a:solidFill>
              </a:rPr>
            </a:br>
            <a:r>
              <a:rPr lang="en-US" dirty="0" smtClean="0">
                <a:solidFill>
                  <a:schemeClr val="tx2"/>
                </a:solidFill>
              </a:rPr>
              <a:t/>
            </a:r>
            <a:br>
              <a:rPr lang="en-US" dirty="0" smtClean="0">
                <a:solidFill>
                  <a:schemeClr val="tx2"/>
                </a:solidFill>
              </a:rPr>
            </a:br>
            <a:r>
              <a:rPr lang="en-US" dirty="0">
                <a:solidFill>
                  <a:schemeClr val="tx2"/>
                </a:solidFill>
              </a:rPr>
              <a:t/>
            </a:r>
            <a:br>
              <a:rPr lang="en-US" dirty="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a:solidFill>
                  <a:schemeClr val="tx2"/>
                </a:solidFill>
              </a:rPr>
              <a:t/>
            </a:r>
            <a:br>
              <a:rPr lang="en-US" dirty="0">
                <a:solidFill>
                  <a:schemeClr val="tx2"/>
                </a:solidFill>
              </a:rPr>
            </a:br>
            <a:r>
              <a:rPr lang="en-US" sz="2325" dirty="0">
                <a:solidFill>
                  <a:schemeClr val="tx2"/>
                </a:solidFill>
              </a:rPr>
              <a:t>Overview—</a:t>
            </a:r>
            <a:br>
              <a:rPr lang="en-US" sz="2325" dirty="0">
                <a:solidFill>
                  <a:schemeClr val="tx2"/>
                </a:solidFill>
              </a:rPr>
            </a:br>
            <a:r>
              <a:rPr lang="en-US" sz="2325" dirty="0">
                <a:solidFill>
                  <a:schemeClr val="tx2"/>
                </a:solidFill>
              </a:rPr>
              <a:t>Benefits of Family Planning and the </a:t>
            </a:r>
            <a:r>
              <a:rPr lang="en-US" sz="2325" dirty="0" smtClean="0">
                <a:solidFill>
                  <a:schemeClr val="tx2"/>
                </a:solidFill>
              </a:rPr>
              <a:t>Reproductive </a:t>
            </a:r>
            <a:r>
              <a:rPr lang="en-US" sz="2325" dirty="0">
                <a:solidFill>
                  <a:schemeClr val="tx2"/>
                </a:solidFill>
              </a:rPr>
              <a:t>Life Plan</a:t>
            </a:r>
            <a:br>
              <a:rPr lang="en-US" sz="2325" dirty="0">
                <a:solidFill>
                  <a:schemeClr val="tx2"/>
                </a:solidFill>
              </a:rPr>
            </a:br>
            <a:endParaRPr lang="en-US" sz="2325" dirty="0">
              <a:solidFill>
                <a:schemeClr val="tx2"/>
              </a:solidFill>
            </a:endParaRPr>
          </a:p>
        </p:txBody>
      </p:sp>
    </p:spTree>
    <p:extLst>
      <p:ext uri="{BB962C8B-B14F-4D97-AF65-F5344CB8AC3E}">
        <p14:creationId xmlns:p14="http://schemas.microsoft.com/office/powerpoint/2010/main" val="1122829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3000" dirty="0" smtClean="0">
                <a:solidFill>
                  <a:schemeClr val="tx2"/>
                </a:solidFill>
              </a:rPr>
              <a:t>Family Planning Services</a:t>
            </a:r>
            <a:endParaRPr lang="en-US" sz="3000" dirty="0">
              <a:solidFill>
                <a:schemeClr val="tx2"/>
              </a:solidFill>
            </a:endParaRPr>
          </a:p>
        </p:txBody>
      </p:sp>
      <p:sp>
        <p:nvSpPr>
          <p:cNvPr id="3" name="Text Placeholder 2" title="rectangle"/>
          <p:cNvSpPr>
            <a:spLocks noGrp="1"/>
          </p:cNvSpPr>
          <p:nvPr>
            <p:ph type="body" sz="quarter" idx="11"/>
          </p:nvPr>
        </p:nvSpPr>
        <p:spPr/>
        <p:txBody>
          <a:bodyPr/>
          <a:lstStyle/>
          <a:p>
            <a:endParaRPr lang="en-US" dirty="0"/>
          </a:p>
        </p:txBody>
      </p:sp>
      <p:graphicFrame>
        <p:nvGraphicFramePr>
          <p:cNvPr id="5" name="Diagram 4" title="rectangle"/>
          <p:cNvGraphicFramePr/>
          <p:nvPr>
            <p:extLst>
              <p:ext uri="{D42A27DB-BD31-4B8C-83A1-F6EECF244321}">
                <p14:modId xmlns:p14="http://schemas.microsoft.com/office/powerpoint/2010/main" val="1796842908"/>
              </p:ext>
            </p:extLst>
          </p:nvPr>
        </p:nvGraphicFramePr>
        <p:xfrm>
          <a:off x="2514600" y="1085851"/>
          <a:ext cx="5200650"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title="list of family planning services"/>
          <p:cNvGraphicFramePr/>
          <p:nvPr>
            <p:extLst>
              <p:ext uri="{D42A27DB-BD31-4B8C-83A1-F6EECF244321}">
                <p14:modId xmlns:p14="http://schemas.microsoft.com/office/powerpoint/2010/main" val="3845454674"/>
              </p:ext>
            </p:extLst>
          </p:nvPr>
        </p:nvGraphicFramePr>
        <p:xfrm>
          <a:off x="2171700" y="1276350"/>
          <a:ext cx="5543550" cy="327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8522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6478"/>
            <a:ext cx="8534400" cy="498872"/>
          </a:xfrm>
        </p:spPr>
        <p:txBody>
          <a:bodyPr/>
          <a:lstStyle/>
          <a:p>
            <a:pPr algn="ctr"/>
            <a:r>
              <a:rPr lang="en-US" sz="3000" dirty="0"/>
              <a:t>Health Benefits of Family Planning</a:t>
            </a:r>
          </a:p>
        </p:txBody>
      </p:sp>
      <p:sp>
        <p:nvSpPr>
          <p:cNvPr id="5" name="Content Placeholder 4"/>
          <p:cNvSpPr>
            <a:spLocks noGrp="1"/>
          </p:cNvSpPr>
          <p:nvPr>
            <p:ph idx="1"/>
          </p:nvPr>
        </p:nvSpPr>
        <p:spPr>
          <a:xfrm>
            <a:off x="1714500" y="1257300"/>
            <a:ext cx="6000750" cy="3028950"/>
          </a:xfrm>
        </p:spPr>
        <p:txBody>
          <a:bodyPr/>
          <a:lstStyle/>
          <a:p>
            <a:endParaRPr lang="en-US" dirty="0" smtClean="0"/>
          </a:p>
        </p:txBody>
      </p:sp>
      <p:graphicFrame>
        <p:nvGraphicFramePr>
          <p:cNvPr id="3" name="Diagram 2" title="rectangle"/>
          <p:cNvGraphicFramePr/>
          <p:nvPr>
            <p:extLst>
              <p:ext uri="{D42A27DB-BD31-4B8C-83A1-F6EECF244321}">
                <p14:modId xmlns:p14="http://schemas.microsoft.com/office/powerpoint/2010/main" val="272759970"/>
              </p:ext>
            </p:extLst>
          </p:nvPr>
        </p:nvGraphicFramePr>
        <p:xfrm>
          <a:off x="1714500" y="1276350"/>
          <a:ext cx="5905500" cy="300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7190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7400" y="57150"/>
            <a:ext cx="6629400" cy="838200"/>
          </a:xfrm>
        </p:spPr>
        <p:txBody>
          <a:bodyPr/>
          <a:lstStyle/>
          <a:p>
            <a:pPr algn="ctr"/>
            <a:r>
              <a:rPr lang="en-US" sz="3000" dirty="0" smtClean="0">
                <a:solidFill>
                  <a:schemeClr val="tx2"/>
                </a:solidFill>
              </a:rPr>
              <a:t>Health Risks of Unintended Pregnancy</a:t>
            </a:r>
            <a:endParaRPr lang="en-US" sz="3000" dirty="0">
              <a:solidFill>
                <a:schemeClr val="tx2"/>
              </a:solidFill>
            </a:endParaRPr>
          </a:p>
        </p:txBody>
      </p:sp>
      <p:sp>
        <p:nvSpPr>
          <p:cNvPr id="3" name="Text Placeholder 2"/>
          <p:cNvSpPr>
            <a:spLocks noGrp="1"/>
          </p:cNvSpPr>
          <p:nvPr>
            <p:ph type="body" sz="quarter" idx="11"/>
          </p:nvPr>
        </p:nvSpPr>
        <p:spPr>
          <a:xfrm>
            <a:off x="2057400" y="1276350"/>
            <a:ext cx="6705600" cy="2971800"/>
          </a:xfrm>
        </p:spPr>
        <p:txBody>
          <a:bodyPr/>
          <a:lstStyle/>
          <a:p>
            <a:pPr marL="342900" indent="-342900">
              <a:lnSpc>
                <a:spcPct val="83000"/>
              </a:lnSpc>
              <a:buClr>
                <a:schemeClr val="tx2"/>
              </a:buClr>
              <a:buFont typeface="Wingdings" panose="05000000000000000000" pitchFamily="2" charset="2"/>
              <a:buChar char="§"/>
            </a:pPr>
            <a:r>
              <a:rPr lang="en-US" altLang="en-US" dirty="0"/>
              <a:t>Women have a greater risk of negative mental health outcomes during and after pregnancy and experiencing physical abuse while pregnant</a:t>
            </a:r>
            <a:endParaRPr lang="en-US" altLang="en-US" i="1" dirty="0" smtClean="0"/>
          </a:p>
          <a:p>
            <a:pPr marL="342900" indent="-342900">
              <a:lnSpc>
                <a:spcPct val="83000"/>
              </a:lnSpc>
              <a:buClr>
                <a:schemeClr val="tx2"/>
              </a:buClr>
              <a:buFont typeface="Wingdings" panose="05000000000000000000" pitchFamily="2" charset="2"/>
              <a:buChar char="§"/>
            </a:pPr>
            <a:endParaRPr lang="en-US" altLang="en-US" i="1" dirty="0"/>
          </a:p>
          <a:p>
            <a:pPr marL="342900" indent="-342900">
              <a:lnSpc>
                <a:spcPct val="83000"/>
              </a:lnSpc>
              <a:buClr>
                <a:schemeClr val="tx2"/>
              </a:buClr>
              <a:buFont typeface="Wingdings" panose="05000000000000000000" pitchFamily="2" charset="2"/>
              <a:buChar char="§"/>
            </a:pPr>
            <a:r>
              <a:rPr lang="en-US" altLang="en-US" dirty="0"/>
              <a:t>Increased chance of having a low birth weight baby</a:t>
            </a:r>
            <a:endParaRPr lang="en-US" altLang="en-US" i="1" dirty="0" smtClean="0"/>
          </a:p>
          <a:p>
            <a:pPr marL="342900" indent="-342900">
              <a:lnSpc>
                <a:spcPct val="83000"/>
              </a:lnSpc>
              <a:buClr>
                <a:schemeClr val="tx2"/>
              </a:buClr>
              <a:buFont typeface="Wingdings" panose="05000000000000000000" pitchFamily="2" charset="2"/>
              <a:buChar char="§"/>
            </a:pPr>
            <a:endParaRPr lang="en-US" altLang="en-US" sz="825" i="1" dirty="0"/>
          </a:p>
          <a:p>
            <a:pPr marL="214313" indent="-214313">
              <a:lnSpc>
                <a:spcPct val="83000"/>
              </a:lnSpc>
              <a:buClr>
                <a:schemeClr val="tx2"/>
              </a:buClr>
              <a:buFont typeface="Wingdings" panose="05000000000000000000" pitchFamily="2" charset="2"/>
              <a:buChar char="§"/>
            </a:pPr>
            <a:endParaRPr lang="en-US" altLang="en-US" sz="825" i="1" dirty="0"/>
          </a:p>
          <a:p>
            <a:pPr marL="342900" indent="-342900">
              <a:lnSpc>
                <a:spcPct val="83000"/>
              </a:lnSpc>
              <a:buClr>
                <a:schemeClr val="tx2"/>
              </a:buClr>
              <a:buFont typeface="Wingdings" panose="05000000000000000000" pitchFamily="2" charset="2"/>
              <a:buChar char="§"/>
            </a:pPr>
            <a:r>
              <a:rPr lang="en-US" altLang="en-US" dirty="0"/>
              <a:t>Increased chance of children having poorer mental or physical health, poorer educational and behavioral outcomes</a:t>
            </a:r>
            <a:endParaRPr lang="en-US" altLang="en-US" i="1" dirty="0" smtClean="0"/>
          </a:p>
          <a:p>
            <a:pPr marL="342900" indent="-342900">
              <a:lnSpc>
                <a:spcPct val="83000"/>
              </a:lnSpc>
              <a:buClr>
                <a:schemeClr val="tx2"/>
              </a:buClr>
              <a:buFont typeface="Wingdings" panose="05000000000000000000" pitchFamily="2" charset="2"/>
              <a:buChar char="§"/>
            </a:pPr>
            <a:endParaRPr lang="en-US" altLang="en-US" i="1" dirty="0"/>
          </a:p>
          <a:p>
            <a:pPr marL="342900" indent="-342900">
              <a:lnSpc>
                <a:spcPct val="83000"/>
              </a:lnSpc>
              <a:buClr>
                <a:schemeClr val="tx2"/>
              </a:buClr>
              <a:buFont typeface="Wingdings" panose="05000000000000000000" pitchFamily="2" charset="2"/>
              <a:buChar char="§"/>
            </a:pPr>
            <a:endParaRPr lang="en-US" altLang="en-US" dirty="0" smtClean="0"/>
          </a:p>
          <a:p>
            <a:pPr marL="257175" indent="-257175">
              <a:lnSpc>
                <a:spcPct val="83000"/>
              </a:lnSpc>
              <a:buClr>
                <a:schemeClr val="tx2"/>
              </a:buClr>
              <a:buFont typeface="Wingdings" panose="05000000000000000000" pitchFamily="2" charset="2"/>
              <a:buChar char="§"/>
            </a:pPr>
            <a:endParaRPr lang="en-US" altLang="en-US" sz="1200" dirty="0"/>
          </a:p>
          <a:p>
            <a:endParaRPr lang="en-US" dirty="0"/>
          </a:p>
        </p:txBody>
      </p:sp>
      <p:sp>
        <p:nvSpPr>
          <p:cNvPr id="4" name="TextBox 3"/>
          <p:cNvSpPr txBox="1"/>
          <p:nvPr/>
        </p:nvSpPr>
        <p:spPr>
          <a:xfrm>
            <a:off x="2057400" y="4437534"/>
            <a:ext cx="4343400" cy="230832"/>
          </a:xfrm>
          <a:prstGeom prst="rect">
            <a:avLst/>
          </a:prstGeom>
          <a:noFill/>
        </p:spPr>
        <p:txBody>
          <a:bodyPr wrap="square" rtlCol="0">
            <a:spAutoFit/>
          </a:bodyPr>
          <a:lstStyle/>
          <a:p>
            <a:r>
              <a:rPr lang="en-US" sz="900" dirty="0" smtClean="0"/>
              <a:t>(</a:t>
            </a:r>
            <a:r>
              <a:rPr lang="en-US" sz="900" dirty="0" err="1" smtClean="0"/>
              <a:t>Logan,C</a:t>
            </a:r>
            <a:r>
              <a:rPr lang="en-US" sz="900" dirty="0" smtClean="0"/>
              <a:t>., </a:t>
            </a:r>
            <a:r>
              <a:rPr lang="en-US" sz="900" dirty="0" err="1" smtClean="0"/>
              <a:t>Manlove</a:t>
            </a:r>
            <a:r>
              <a:rPr lang="en-US" sz="900" dirty="0" smtClean="0"/>
              <a:t>, J., Ryan, S., 2007)</a:t>
            </a:r>
            <a:endParaRPr lang="en-US" sz="900" dirty="0"/>
          </a:p>
        </p:txBody>
      </p:sp>
    </p:spTree>
    <p:extLst>
      <p:ext uri="{BB962C8B-B14F-4D97-AF65-F5344CB8AC3E}">
        <p14:creationId xmlns:p14="http://schemas.microsoft.com/office/powerpoint/2010/main" val="1145280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42901"/>
            <a:ext cx="5829300" cy="997196"/>
          </a:xfrm>
        </p:spPr>
        <p:txBody>
          <a:bodyPr/>
          <a:lstStyle/>
          <a:p>
            <a:pPr algn="ctr"/>
            <a:r>
              <a:rPr lang="en-US" sz="3000" dirty="0"/>
              <a:t>Impact of Family Planning Services</a:t>
            </a:r>
          </a:p>
        </p:txBody>
      </p:sp>
      <p:sp>
        <p:nvSpPr>
          <p:cNvPr id="3" name="Content Placeholder 2"/>
          <p:cNvSpPr>
            <a:spLocks noGrp="1"/>
          </p:cNvSpPr>
          <p:nvPr>
            <p:ph idx="1"/>
          </p:nvPr>
        </p:nvSpPr>
        <p:spPr>
          <a:xfrm>
            <a:off x="2286000" y="841498"/>
            <a:ext cx="5197289" cy="3635252"/>
          </a:xfrm>
        </p:spPr>
        <p:txBody>
          <a:bodyPr/>
          <a:lstStyle/>
          <a:p>
            <a:endParaRPr lang="en-US" dirty="0" smtClean="0"/>
          </a:p>
          <a:p>
            <a:endParaRPr lang="en-US" dirty="0">
              <a:latin typeface="Candara" panose="020E0502030303020204" pitchFamily="34" charset="0"/>
            </a:endParaRPr>
          </a:p>
          <a:p>
            <a:pPr>
              <a:buClr>
                <a:schemeClr val="tx2"/>
              </a:buClr>
              <a:buFont typeface="Wingdings" panose="05000000000000000000" pitchFamily="2" charset="2"/>
              <a:buChar char="§"/>
            </a:pPr>
            <a:r>
              <a:rPr lang="en-US" sz="2100" b="0" dirty="0">
                <a:solidFill>
                  <a:schemeClr val="tx1"/>
                </a:solidFill>
              </a:rPr>
              <a:t>Medical</a:t>
            </a:r>
          </a:p>
          <a:p>
            <a:pPr>
              <a:buClr>
                <a:schemeClr val="tx2"/>
              </a:buClr>
              <a:buFont typeface="Wingdings" panose="05000000000000000000" pitchFamily="2" charset="2"/>
              <a:buChar char="§"/>
            </a:pPr>
            <a:endParaRPr lang="en-US" sz="2100" b="0" dirty="0">
              <a:solidFill>
                <a:schemeClr val="tx1"/>
              </a:solidFill>
            </a:endParaRPr>
          </a:p>
          <a:p>
            <a:pPr>
              <a:buClr>
                <a:schemeClr val="tx2"/>
              </a:buClr>
              <a:buFont typeface="Wingdings" panose="05000000000000000000" pitchFamily="2" charset="2"/>
              <a:buChar char="§"/>
            </a:pPr>
            <a:r>
              <a:rPr lang="en-US" sz="2100" b="0" dirty="0">
                <a:solidFill>
                  <a:schemeClr val="tx1"/>
                </a:solidFill>
              </a:rPr>
              <a:t>Social</a:t>
            </a:r>
          </a:p>
          <a:p>
            <a:pPr>
              <a:buClr>
                <a:schemeClr val="tx2"/>
              </a:buClr>
              <a:buFont typeface="Wingdings" panose="05000000000000000000" pitchFamily="2" charset="2"/>
              <a:buChar char="§"/>
            </a:pPr>
            <a:endParaRPr lang="en-US" sz="2100" b="0" dirty="0">
              <a:solidFill>
                <a:schemeClr val="tx1"/>
              </a:solidFill>
            </a:endParaRPr>
          </a:p>
          <a:p>
            <a:pPr lvl="0" fontAlgn="base">
              <a:spcAft>
                <a:spcPct val="0"/>
              </a:spcAft>
              <a:buClr>
                <a:schemeClr val="tx2"/>
              </a:buClr>
              <a:buFont typeface="Wingdings" panose="05000000000000000000" pitchFamily="2" charset="2"/>
              <a:buChar char="§"/>
            </a:pPr>
            <a:r>
              <a:rPr lang="en-US" sz="2100" b="0" dirty="0">
                <a:solidFill>
                  <a:schemeClr val="tx1"/>
                </a:solidFill>
              </a:rPr>
              <a:t>Financial</a:t>
            </a:r>
          </a:p>
          <a:p>
            <a:pPr lvl="0" eaLnBrk="0" fontAlgn="base" hangingPunct="0">
              <a:lnSpc>
                <a:spcPct val="100000"/>
              </a:lnSpc>
              <a:spcBef>
                <a:spcPct val="30000"/>
              </a:spcBef>
              <a:spcAft>
                <a:spcPct val="0"/>
              </a:spcAft>
            </a:pPr>
            <a:endParaRPr lang="en-US" sz="900" b="0" dirty="0">
              <a:solidFill>
                <a:prstClr val="black"/>
              </a:solidFill>
              <a:latin typeface="+mj-lt"/>
            </a:endParaRPr>
          </a:p>
          <a:p>
            <a:pPr lvl="0" eaLnBrk="0" fontAlgn="base" hangingPunct="0">
              <a:lnSpc>
                <a:spcPct val="100000"/>
              </a:lnSpc>
              <a:spcBef>
                <a:spcPct val="30000"/>
              </a:spcBef>
              <a:spcAft>
                <a:spcPct val="0"/>
              </a:spcAft>
            </a:pPr>
            <a:endParaRPr lang="en-US" sz="900" b="0" dirty="0" smtClean="0">
              <a:solidFill>
                <a:prstClr val="black"/>
              </a:solidFill>
              <a:latin typeface="+mj-lt"/>
            </a:endParaRPr>
          </a:p>
          <a:p>
            <a:pPr lvl="0" eaLnBrk="0" fontAlgn="base" hangingPunct="0">
              <a:lnSpc>
                <a:spcPct val="100000"/>
              </a:lnSpc>
              <a:spcBef>
                <a:spcPct val="30000"/>
              </a:spcBef>
              <a:spcAft>
                <a:spcPct val="0"/>
              </a:spcAft>
            </a:pPr>
            <a:endParaRPr lang="en-US" sz="900" b="0" i="1" dirty="0" smtClean="0">
              <a:solidFill>
                <a:prstClr val="black"/>
              </a:solidFill>
              <a:latin typeface="+mj-lt"/>
            </a:endParaRPr>
          </a:p>
          <a:p>
            <a:pPr lvl="0" eaLnBrk="0" fontAlgn="base" hangingPunct="0">
              <a:lnSpc>
                <a:spcPct val="100000"/>
              </a:lnSpc>
              <a:spcBef>
                <a:spcPct val="30000"/>
              </a:spcBef>
              <a:spcAft>
                <a:spcPct val="0"/>
              </a:spcAft>
            </a:pPr>
            <a:endParaRPr lang="en-US" sz="900" b="0" i="1" dirty="0">
              <a:solidFill>
                <a:prstClr val="black"/>
              </a:solidFill>
              <a:latin typeface="+mj-lt"/>
            </a:endParaRPr>
          </a:p>
          <a:p>
            <a:pPr lvl="0" fontAlgn="base">
              <a:lnSpc>
                <a:spcPct val="100000"/>
              </a:lnSpc>
              <a:spcBef>
                <a:spcPct val="30000"/>
              </a:spcBef>
              <a:spcAft>
                <a:spcPct val="0"/>
              </a:spcAft>
            </a:pPr>
            <a:r>
              <a:rPr lang="en-US" sz="900" b="0" dirty="0" smtClean="0">
                <a:solidFill>
                  <a:schemeClr val="tx1"/>
                </a:solidFill>
              </a:rPr>
              <a:t>(Frost</a:t>
            </a:r>
            <a:r>
              <a:rPr lang="en-US" sz="900" b="0" dirty="0">
                <a:solidFill>
                  <a:schemeClr val="tx1"/>
                </a:solidFill>
              </a:rPr>
              <a:t>, J., </a:t>
            </a:r>
            <a:r>
              <a:rPr lang="en-US" sz="900" b="0" dirty="0" err="1">
                <a:solidFill>
                  <a:schemeClr val="tx1"/>
                </a:solidFill>
              </a:rPr>
              <a:t>Sonfield</a:t>
            </a:r>
            <a:r>
              <a:rPr lang="en-US" sz="900" b="0" dirty="0">
                <a:solidFill>
                  <a:schemeClr val="tx1"/>
                </a:solidFill>
              </a:rPr>
              <a:t>, A., </a:t>
            </a:r>
            <a:r>
              <a:rPr lang="en-US" sz="900" b="0" dirty="0" err="1">
                <a:solidFill>
                  <a:schemeClr val="tx1"/>
                </a:solidFill>
              </a:rPr>
              <a:t>Zolna</a:t>
            </a:r>
            <a:r>
              <a:rPr lang="en-US" sz="900" b="0" dirty="0">
                <a:solidFill>
                  <a:schemeClr val="tx1"/>
                </a:solidFill>
              </a:rPr>
              <a:t>, M., &amp; Finer, </a:t>
            </a:r>
            <a:r>
              <a:rPr lang="en-US" sz="900" b="0" dirty="0" smtClean="0">
                <a:solidFill>
                  <a:schemeClr val="tx1"/>
                </a:solidFill>
              </a:rPr>
              <a:t>L..2014</a:t>
            </a:r>
            <a:r>
              <a:rPr lang="en-US" sz="900" b="0" dirty="0">
                <a:solidFill>
                  <a:schemeClr val="tx1"/>
                </a:solidFill>
              </a:rPr>
              <a:t>)</a:t>
            </a:r>
          </a:p>
        </p:txBody>
      </p:sp>
      <p:pic>
        <p:nvPicPr>
          <p:cNvPr id="4" name="Picture 12" descr="young woman wearing a backpack and carrying a laptop across her chest smirks at the camera" title="young wo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183"/>
          <a:stretch/>
        </p:blipFill>
        <p:spPr bwMode="auto">
          <a:xfrm>
            <a:off x="4572000" y="1543050"/>
            <a:ext cx="2209801" cy="1936623"/>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348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1600200" y="514350"/>
            <a:ext cx="6172200" cy="800100"/>
          </a:xfrm>
        </p:spPr>
        <p:txBody>
          <a:bodyPr lIns="68573" tIns="21602" rIns="68573" bIns="34286" anchor="b"/>
          <a:lstStyle/>
          <a:p>
            <a:pPr algn="ctr">
              <a:spcBef>
                <a:spcPts val="375"/>
              </a:spcBef>
              <a:tabLst>
                <a:tab pos="542925" algn="l"/>
                <a:tab pos="1085850" algn="l"/>
                <a:tab pos="1628775" algn="l"/>
                <a:tab pos="2171700" algn="l"/>
                <a:tab pos="2714625" algn="l"/>
                <a:tab pos="3257550" algn="l"/>
                <a:tab pos="3800475" algn="l"/>
                <a:tab pos="4343400" algn="l"/>
                <a:tab pos="4886325" algn="l"/>
                <a:tab pos="5429250" algn="l"/>
                <a:tab pos="5972175" algn="l"/>
                <a:tab pos="6515100" algn="l"/>
              </a:tabLst>
            </a:pP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r>
              <a:rPr lang="en-US" altLang="en-US" sz="3000" dirty="0"/>
              <a:t/>
            </a:r>
            <a:br>
              <a:rPr lang="en-US" altLang="en-US" sz="3000" dirty="0"/>
            </a:br>
            <a:endParaRPr lang="en-US" altLang="en-US" dirty="0" smtClean="0">
              <a:solidFill>
                <a:srgbClr val="FF0000"/>
              </a:solidFill>
              <a:effectLst/>
            </a:endParaRPr>
          </a:p>
        </p:txBody>
      </p:sp>
      <p:sp>
        <p:nvSpPr>
          <p:cNvPr id="26627" name="Rectangle 2"/>
          <p:cNvSpPr>
            <a:spLocks noGrp="1" noChangeArrowheads="1"/>
          </p:cNvSpPr>
          <p:nvPr>
            <p:ph idx="1"/>
          </p:nvPr>
        </p:nvSpPr>
        <p:spPr>
          <a:xfrm>
            <a:off x="2057400" y="1314450"/>
            <a:ext cx="5943600" cy="3221429"/>
          </a:xfrm>
        </p:spPr>
        <p:txBody>
          <a:bodyPr lIns="68573" tIns="16801" rIns="68573" bIns="34286"/>
          <a:lstStyle/>
          <a:p>
            <a:pPr marL="214313" indent="-214313">
              <a:spcBef>
                <a:spcPts val="375"/>
              </a:spcBef>
              <a:buClr>
                <a:schemeClr val="tx2"/>
              </a:buClr>
              <a:buFont typeface="Wingdings" pitchFamily="2" charset="2"/>
              <a:buChar cha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r>
              <a:rPr lang="en-US" altLang="en-US" sz="1800" b="0" dirty="0">
                <a:solidFill>
                  <a:schemeClr val="tx1"/>
                </a:solidFill>
              </a:rPr>
              <a:t>Men and women setting life goals in terms of childbearing </a:t>
            </a:r>
          </a:p>
          <a:p>
            <a:pPr marL="214313" indent="-214313">
              <a:spcBef>
                <a:spcPts val="375"/>
              </a:spcBef>
              <a:buClr>
                <a:schemeClr val="tx2"/>
              </a:buCl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endParaRPr lang="en-US" altLang="en-US" sz="1800" b="0" dirty="0">
              <a:solidFill>
                <a:schemeClr val="tx1"/>
              </a:solidFill>
            </a:endParaRPr>
          </a:p>
          <a:p>
            <a:pPr marL="214313" indent="-214313">
              <a:spcBef>
                <a:spcPts val="375"/>
              </a:spcBef>
              <a:buClr>
                <a:schemeClr val="tx2"/>
              </a:buClr>
              <a:buFont typeface="Wingdings" pitchFamily="2" charset="2"/>
              <a:buChar cha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r>
              <a:rPr lang="en-US" altLang="en-US" sz="1800" b="0" dirty="0">
                <a:solidFill>
                  <a:schemeClr val="tx1"/>
                </a:solidFill>
              </a:rPr>
              <a:t>Planning the timing and spacing of healthy pregnancies</a:t>
            </a:r>
          </a:p>
          <a:p>
            <a:pPr marL="214313" indent="-214313">
              <a:spcBef>
                <a:spcPts val="375"/>
              </a:spcBef>
              <a:buClr>
                <a:schemeClr val="tx2"/>
              </a:buCl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endParaRPr lang="en-US" altLang="en-US" sz="1800" b="0" dirty="0">
              <a:solidFill>
                <a:schemeClr val="tx1"/>
              </a:solidFill>
            </a:endParaRPr>
          </a:p>
          <a:p>
            <a:pPr marL="214313" indent="-214313">
              <a:spcBef>
                <a:spcPts val="375"/>
              </a:spcBef>
              <a:buClr>
                <a:schemeClr val="tx2"/>
              </a:buClr>
              <a:buFont typeface="Wingdings" pitchFamily="2" charset="2"/>
              <a:buChar cha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r>
              <a:rPr lang="en-US" altLang="en-US" sz="1800" b="0" dirty="0">
                <a:solidFill>
                  <a:schemeClr val="tx1"/>
                </a:solidFill>
              </a:rPr>
              <a:t>Identifying and modifying medical, behavioral, and social factors negatively affecting pregnancy outcomes</a:t>
            </a:r>
          </a:p>
          <a:p>
            <a:pPr marL="214313" indent="-214313">
              <a:spcBef>
                <a:spcPts val="375"/>
              </a:spcBef>
              <a:buClr>
                <a:schemeClr val="tx2"/>
              </a:buCl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endParaRPr lang="en-US" altLang="en-US" sz="1800" b="0" dirty="0">
              <a:solidFill>
                <a:schemeClr val="tx1"/>
              </a:solidFill>
            </a:endParaRPr>
          </a:p>
          <a:p>
            <a:pPr marL="214313" indent="-214313">
              <a:spcBef>
                <a:spcPts val="375"/>
              </a:spcBef>
              <a:buClr>
                <a:schemeClr val="tx2"/>
              </a:buClr>
              <a:buFont typeface="Wingdings" pitchFamily="2" charset="2"/>
              <a:buChar char="§"/>
              <a:tabLst>
                <a:tab pos="666750" algn="l"/>
                <a:tab pos="1085850" algn="l"/>
                <a:tab pos="1628775" algn="l"/>
                <a:tab pos="2171700" algn="l"/>
                <a:tab pos="2714625" algn="l"/>
                <a:tab pos="3257550" algn="l"/>
                <a:tab pos="3800475" algn="l"/>
                <a:tab pos="4343400" algn="l"/>
                <a:tab pos="4886325" algn="l"/>
                <a:tab pos="5429250" algn="l"/>
                <a:tab pos="5972175" algn="l"/>
                <a:tab pos="6515100" algn="l"/>
              </a:tabLst>
            </a:pPr>
            <a:r>
              <a:rPr lang="en-US" altLang="en-US" sz="1800" b="0" dirty="0">
                <a:solidFill>
                  <a:schemeClr val="tx1"/>
                </a:solidFill>
              </a:rPr>
              <a:t>Managing pre-existing conditions and behaviors before, between and beyond pregnancies</a:t>
            </a:r>
            <a:endParaRPr lang="en-US" altLang="en-US" sz="1800" b="0" i="1" dirty="0">
              <a:solidFill>
                <a:schemeClr val="tx1"/>
              </a:solidFill>
            </a:endParaRPr>
          </a:p>
        </p:txBody>
      </p:sp>
      <p:sp>
        <p:nvSpPr>
          <p:cNvPr id="3" name="Rectangle 2"/>
          <p:cNvSpPr/>
          <p:nvPr/>
        </p:nvSpPr>
        <p:spPr>
          <a:xfrm>
            <a:off x="2381250" y="438150"/>
            <a:ext cx="6000750" cy="969496"/>
          </a:xfrm>
          <a:prstGeom prst="rect">
            <a:avLst/>
          </a:prstGeom>
        </p:spPr>
        <p:txBody>
          <a:bodyPr wrap="square">
            <a:spAutoFit/>
          </a:bodyPr>
          <a:lstStyle/>
          <a:p>
            <a:pPr algn="ctr"/>
            <a:r>
              <a:rPr lang="en-US" altLang="en-US" sz="3000" b="1" dirty="0">
                <a:solidFill>
                  <a:schemeClr val="tx2"/>
                </a:solidFill>
                <a:latin typeface="+mj-lt"/>
              </a:rPr>
              <a:t>What Is Reproductive Life </a:t>
            </a:r>
            <a:r>
              <a:rPr lang="en-US" altLang="en-US" sz="3000" b="1" dirty="0" smtClean="0">
                <a:solidFill>
                  <a:schemeClr val="tx2"/>
                </a:solidFill>
                <a:latin typeface="+mj-lt"/>
              </a:rPr>
              <a:t>Planning? </a:t>
            </a:r>
            <a:r>
              <a:rPr lang="en-US" altLang="en-US" sz="2700" b="1" dirty="0">
                <a:solidFill>
                  <a:schemeClr val="tx2"/>
                </a:solidFill>
                <a:latin typeface="+mj-lt"/>
              </a:rPr>
              <a:t/>
            </a:r>
            <a:br>
              <a:rPr lang="en-US" altLang="en-US" sz="2700" b="1" dirty="0">
                <a:solidFill>
                  <a:schemeClr val="tx2"/>
                </a:solidFill>
                <a:latin typeface="+mj-lt"/>
              </a:rPr>
            </a:br>
            <a:endParaRPr lang="en-US" sz="2700" b="1" dirty="0">
              <a:solidFill>
                <a:schemeClr val="tx2"/>
              </a:solidFill>
              <a:latin typeface="+mj-lt"/>
            </a:endParaRPr>
          </a:p>
        </p:txBody>
      </p:sp>
    </p:spTree>
    <p:extLst>
      <p:ext uri="{BB962C8B-B14F-4D97-AF65-F5344CB8AC3E}">
        <p14:creationId xmlns:p14="http://schemas.microsoft.com/office/powerpoint/2010/main" val="733140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3141"/>
            <a:ext cx="6629400" cy="684609"/>
          </a:xfrm>
        </p:spPr>
        <p:txBody>
          <a:bodyPr/>
          <a:lstStyle/>
          <a:p>
            <a:pPr algn="ctr"/>
            <a:r>
              <a:rPr lang="en-US" sz="3000" dirty="0" smtClean="0"/>
              <a:t>Purpose of Reproductive Life Planning </a:t>
            </a:r>
            <a:endParaRPr lang="en-US" sz="3000" dirty="0"/>
          </a:p>
        </p:txBody>
      </p:sp>
      <p:sp>
        <p:nvSpPr>
          <p:cNvPr id="3" name="Content Placeholder 2"/>
          <p:cNvSpPr>
            <a:spLocks noGrp="1"/>
          </p:cNvSpPr>
          <p:nvPr>
            <p:ph idx="1"/>
          </p:nvPr>
        </p:nvSpPr>
        <p:spPr>
          <a:xfrm>
            <a:off x="2514600" y="1314450"/>
            <a:ext cx="5200650" cy="1403353"/>
          </a:xfrm>
        </p:spPr>
        <p:txBody>
          <a:bodyPr/>
          <a:lstStyle/>
          <a:p>
            <a:pPr marL="342900" indent="-342900" eaLnBrk="0" fontAlgn="base" hangingPunct="0">
              <a:lnSpc>
                <a:spcPct val="100000"/>
              </a:lnSpc>
              <a:spcBef>
                <a:spcPct val="30000"/>
              </a:spcBef>
              <a:spcAft>
                <a:spcPct val="0"/>
              </a:spcAft>
              <a:buFont typeface="Arial" panose="020B0604020202020204" pitchFamily="34" charset="0"/>
              <a:buChar char="•"/>
              <a:defRPr/>
            </a:pPr>
            <a:r>
              <a:rPr lang="en-US" sz="2100" b="0" dirty="0">
                <a:solidFill>
                  <a:schemeClr val="tx1"/>
                </a:solidFill>
              </a:rPr>
              <a:t>Guide the care provided to clients</a:t>
            </a:r>
          </a:p>
          <a:p>
            <a:pPr marL="342900" indent="-342900" eaLnBrk="0" fontAlgn="base" hangingPunct="0">
              <a:lnSpc>
                <a:spcPct val="100000"/>
              </a:lnSpc>
              <a:spcBef>
                <a:spcPct val="30000"/>
              </a:spcBef>
              <a:spcAft>
                <a:spcPct val="0"/>
              </a:spcAft>
              <a:buFont typeface="Arial" panose="020B0604020202020204" pitchFamily="34" charset="0"/>
              <a:buChar char="•"/>
              <a:defRPr/>
            </a:pPr>
            <a:r>
              <a:rPr lang="en-US" sz="2100" b="0" dirty="0">
                <a:solidFill>
                  <a:schemeClr val="tx1"/>
                </a:solidFill>
              </a:rPr>
              <a:t>Help ensure planned, healthy pregnancies and positive birth outcomes</a:t>
            </a:r>
          </a:p>
          <a:p>
            <a:pPr marL="342900" indent="-342900" eaLnBrk="0" fontAlgn="base" hangingPunct="0">
              <a:lnSpc>
                <a:spcPct val="100000"/>
              </a:lnSpc>
              <a:spcBef>
                <a:spcPct val="30000"/>
              </a:spcBef>
              <a:spcAft>
                <a:spcPct val="0"/>
              </a:spcAft>
              <a:buFont typeface="Arial" panose="020B0604020202020204" pitchFamily="34" charset="0"/>
              <a:buChar char="•"/>
              <a:defRPr/>
            </a:pPr>
            <a:r>
              <a:rPr lang="en-US" sz="2100" b="0" dirty="0">
                <a:solidFill>
                  <a:schemeClr val="tx1"/>
                </a:solidFill>
              </a:rPr>
              <a:t>Support the overall health and well-being of women, men and infants</a:t>
            </a:r>
          </a:p>
        </p:txBody>
      </p:sp>
    </p:spTree>
    <p:extLst>
      <p:ext uri="{BB962C8B-B14F-4D97-AF65-F5344CB8AC3E}">
        <p14:creationId xmlns:p14="http://schemas.microsoft.com/office/powerpoint/2010/main" val="33581977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438150"/>
            <a:ext cx="7258050" cy="857250"/>
          </a:xfrm>
        </p:spPr>
        <p:txBody>
          <a:bodyPr/>
          <a:lstStyle/>
          <a:p>
            <a:pPr algn="ctr"/>
            <a:r>
              <a:rPr lang="en-US" sz="3000" dirty="0"/>
              <a:t>Why Reproductive Life Planning Is Important</a:t>
            </a:r>
          </a:p>
        </p:txBody>
      </p:sp>
      <p:sp>
        <p:nvSpPr>
          <p:cNvPr id="3" name="Content Placeholder 2"/>
          <p:cNvSpPr>
            <a:spLocks noGrp="1"/>
          </p:cNvSpPr>
          <p:nvPr>
            <p:ph idx="1"/>
          </p:nvPr>
        </p:nvSpPr>
        <p:spPr>
          <a:xfrm>
            <a:off x="2171700" y="1314450"/>
            <a:ext cx="5600700" cy="2857500"/>
          </a:xfrm>
        </p:spPr>
        <p:txBody>
          <a:bodyPr/>
          <a:lstStyle/>
          <a:p>
            <a:pPr marL="342900" indent="-342900">
              <a:buFont typeface="Arial" panose="020B0604020202020204" pitchFamily="34" charset="0"/>
              <a:buChar char="•"/>
            </a:pPr>
            <a:r>
              <a:rPr lang="en-US" sz="2100" b="0" dirty="0">
                <a:solidFill>
                  <a:schemeClr val="tx1"/>
                </a:solidFill>
              </a:rPr>
              <a:t>Essential step in the delivery of family planning services</a:t>
            </a:r>
          </a:p>
          <a:p>
            <a:pPr marL="342900" indent="-342900">
              <a:buFont typeface="Arial" panose="020B0604020202020204" pitchFamily="34" charset="0"/>
              <a:buChar char="•"/>
            </a:pPr>
            <a:r>
              <a:rPr lang="en-US" sz="2100" b="0" dirty="0">
                <a:solidFill>
                  <a:schemeClr val="tx1"/>
                </a:solidFill>
              </a:rPr>
              <a:t>Helps clients assess their own goals; motivates behavior</a:t>
            </a:r>
          </a:p>
          <a:p>
            <a:pPr marL="342900" indent="-342900">
              <a:buFont typeface="Arial" panose="020B0604020202020204" pitchFamily="34" charset="0"/>
              <a:buChar char="•"/>
            </a:pPr>
            <a:r>
              <a:rPr lang="en-US" sz="2100" b="0" dirty="0">
                <a:solidFill>
                  <a:schemeClr val="tx1"/>
                </a:solidFill>
              </a:rPr>
              <a:t>Helps staff prioritize which family planning services to provide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873166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0" y="1143000"/>
            <a:ext cx="3211455" cy="2822575"/>
          </a:xfrm>
        </p:spPr>
        <p:txBody>
          <a:bodyPr/>
          <a:lstStyle/>
          <a:p>
            <a:r>
              <a:rPr lang="en-US" dirty="0" smtClean="0"/>
              <a:t/>
            </a:r>
            <a:br>
              <a:rPr lang="en-US" dirty="0" smtClean="0"/>
            </a:br>
            <a:r>
              <a:rPr lang="en-US" dirty="0" smtClean="0">
                <a:solidFill>
                  <a:schemeClr val="tx2"/>
                </a:solidFill>
              </a:rPr>
              <a:t>Reproductive Life Plan Assessment </a:t>
            </a:r>
            <a:r>
              <a:rPr lang="en-US" dirty="0">
                <a:solidFill>
                  <a:schemeClr val="tx2"/>
                </a:solidFill>
              </a:rPr>
              <a:t>and </a:t>
            </a:r>
            <a:r>
              <a:rPr lang="en-US" dirty="0" smtClean="0">
                <a:solidFill>
                  <a:schemeClr val="tx2"/>
                </a:solidFill>
              </a:rPr>
              <a:t/>
            </a:r>
            <a:br>
              <a:rPr lang="en-US" dirty="0" smtClean="0">
                <a:solidFill>
                  <a:schemeClr val="tx2"/>
                </a:solidFill>
              </a:rPr>
            </a:br>
            <a:r>
              <a:rPr lang="en-US" dirty="0" smtClean="0">
                <a:solidFill>
                  <a:schemeClr val="tx2"/>
                </a:solidFill>
              </a:rPr>
              <a:t>Delivery </a:t>
            </a:r>
            <a:r>
              <a:rPr lang="en-US" dirty="0">
                <a:solidFill>
                  <a:schemeClr val="tx2"/>
                </a:solidFill>
              </a:rPr>
              <a:t>of C</a:t>
            </a:r>
            <a:r>
              <a:rPr lang="en-US" dirty="0" smtClean="0">
                <a:solidFill>
                  <a:schemeClr val="tx2"/>
                </a:solidFill>
              </a:rPr>
              <a:t>are</a:t>
            </a:r>
            <a:endParaRPr lang="en-US" dirty="0">
              <a:solidFill>
                <a:schemeClr val="tx2"/>
              </a:solidFill>
            </a:endParaRPr>
          </a:p>
        </p:txBody>
      </p:sp>
    </p:spTree>
    <p:extLst>
      <p:ext uri="{BB962C8B-B14F-4D97-AF65-F5344CB8AC3E}">
        <p14:creationId xmlns:p14="http://schemas.microsoft.com/office/powerpoint/2010/main" val="5497117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721203" y="4229100"/>
            <a:ext cx="279797" cy="185738"/>
          </a:xfrm>
          <a:prstGeom prst="rect">
            <a:avLst/>
          </a:prstGeom>
        </p:spPr>
        <p:txBody>
          <a:bodyPr/>
          <a:lstStyle/>
          <a:p>
            <a:fld id="{66148DE6-CEC5-4421-8047-1425516F9840}" type="slidenum">
              <a:rPr lang="en-US" smtClean="0">
                <a:solidFill>
                  <a:srgbClr val="000000"/>
                </a:solidFill>
                <a:latin typeface="Calibri"/>
              </a:rPr>
              <a:pPr/>
              <a:t>2</a:t>
            </a:fld>
            <a:endParaRPr lang="en-US" dirty="0">
              <a:solidFill>
                <a:srgbClr val="000000"/>
              </a:solidFill>
              <a:latin typeface="Calibri"/>
            </a:endParaRPr>
          </a:p>
        </p:txBody>
      </p:sp>
      <p:sp>
        <p:nvSpPr>
          <p:cNvPr id="14" name="TextBox 11"/>
          <p:cNvSpPr txBox="1">
            <a:spLocks noChangeArrowheads="1"/>
          </p:cNvSpPr>
          <p:nvPr/>
        </p:nvSpPr>
        <p:spPr bwMode="auto">
          <a:xfrm>
            <a:off x="2389796" y="3028950"/>
            <a:ext cx="1200150" cy="248209"/>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0" indent="0" algn="l" defTabSz="914400" rtl="0" eaLnBrk="0" latinLnBrk="0" hangingPunct="0">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0" latinLnBrk="0" hangingPunct="0">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0" latinLnBrk="0" hangingPunct="0">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0" latinLnBrk="0" hangingPunct="0">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eaLnBrk="1" hangingPunct="1">
              <a:spcBef>
                <a:spcPct val="0"/>
              </a:spcBef>
              <a:buNone/>
            </a:pPr>
            <a:r>
              <a:rPr lang="en-US" altLang="en-US" sz="1013" b="1" dirty="0">
                <a:solidFill>
                  <a:srgbClr val="000000"/>
                </a:solidFill>
              </a:rPr>
              <a:t>Q &amp; A window</a:t>
            </a:r>
          </a:p>
        </p:txBody>
      </p:sp>
      <p:cxnSp>
        <p:nvCxnSpPr>
          <p:cNvPr id="15" name="Straight Arrow Connector 14" title="arrow right"/>
          <p:cNvCxnSpPr/>
          <p:nvPr/>
        </p:nvCxnSpPr>
        <p:spPr>
          <a:xfrm>
            <a:off x="3218128" y="3257550"/>
            <a:ext cx="1107548" cy="3734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11"/>
          <p:cNvSpPr txBox="1">
            <a:spLocks noChangeArrowheads="1"/>
          </p:cNvSpPr>
          <p:nvPr/>
        </p:nvSpPr>
        <p:spPr bwMode="auto">
          <a:xfrm>
            <a:off x="2847975" y="1828800"/>
            <a:ext cx="1114425" cy="248209"/>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0" indent="0" algn="l" defTabSz="914400" rtl="0" eaLnBrk="0" latinLnBrk="0" hangingPunct="0">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0" latinLnBrk="0" hangingPunct="0">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0" latinLnBrk="0" hangingPunct="0">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0" latinLnBrk="0" hangingPunct="0">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eaLnBrk="1" hangingPunct="1">
              <a:spcBef>
                <a:spcPct val="0"/>
              </a:spcBef>
              <a:buNone/>
            </a:pPr>
            <a:r>
              <a:rPr lang="en-US" altLang="en-US" sz="1013" b="1" dirty="0">
                <a:solidFill>
                  <a:srgbClr val="000000"/>
                </a:solidFill>
              </a:rPr>
              <a:t>Chat window</a:t>
            </a:r>
          </a:p>
        </p:txBody>
      </p:sp>
      <p:cxnSp>
        <p:nvCxnSpPr>
          <p:cNvPr id="29" name="Straight Arrow Connector 28" title="arrow right"/>
          <p:cNvCxnSpPr>
            <a:stCxn id="28" idx="2"/>
          </p:cNvCxnSpPr>
          <p:nvPr/>
        </p:nvCxnSpPr>
        <p:spPr>
          <a:xfrm>
            <a:off x="3405188" y="2077009"/>
            <a:ext cx="1033513" cy="3931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3" title="screenshot of Q&amp;A chat po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761" y="742950"/>
            <a:ext cx="2359239" cy="3595688"/>
          </a:xfrm>
          <a:prstGeom prst="rect">
            <a:avLst/>
          </a:prstGeom>
        </p:spPr>
      </p:pic>
    </p:spTree>
    <p:extLst>
      <p:ext uri="{BB962C8B-B14F-4D97-AF65-F5344CB8AC3E}">
        <p14:creationId xmlns:p14="http://schemas.microsoft.com/office/powerpoint/2010/main" val="162042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ctr"/>
            <a:r>
              <a:rPr lang="en-US" sz="3000" dirty="0" smtClean="0">
                <a:solidFill>
                  <a:schemeClr val="tx2"/>
                </a:solidFill>
              </a:rPr>
              <a:t>Goal of the Questions</a:t>
            </a:r>
            <a:endParaRPr lang="en-US" sz="3000" dirty="0">
              <a:solidFill>
                <a:schemeClr val="tx2"/>
              </a:solidFill>
            </a:endParaRPr>
          </a:p>
        </p:txBody>
      </p:sp>
      <p:sp>
        <p:nvSpPr>
          <p:cNvPr id="5" name="Text Placeholder 4"/>
          <p:cNvSpPr>
            <a:spLocks noGrp="1"/>
          </p:cNvSpPr>
          <p:nvPr>
            <p:ph type="body" sz="quarter" idx="11"/>
          </p:nvPr>
        </p:nvSpPr>
        <p:spPr>
          <a:xfrm>
            <a:off x="2171700" y="1314450"/>
            <a:ext cx="2571750" cy="3276600"/>
          </a:xfrm>
        </p:spPr>
        <p:txBody>
          <a:bodyPr/>
          <a:lstStyle/>
          <a:p>
            <a:pPr marL="257175" indent="-257175">
              <a:buFont typeface="Arial" panose="020B0604020202020204" pitchFamily="34" charset="0"/>
              <a:buChar char="•"/>
            </a:pPr>
            <a:r>
              <a:rPr lang="en-US" dirty="0"/>
              <a:t>Assess the client’s RLP, including personal goals about becoming </a:t>
            </a:r>
            <a:r>
              <a:rPr lang="en-US" dirty="0" smtClean="0"/>
              <a:t>pregnant or fathering a child</a:t>
            </a:r>
            <a:endParaRPr lang="en-US" dirty="0"/>
          </a:p>
          <a:p>
            <a:endParaRPr lang="en-US" dirty="0" smtClean="0"/>
          </a:p>
          <a:p>
            <a:pPr marL="257175" indent="-257175">
              <a:buFont typeface="Arial" panose="020B0604020202020204" pitchFamily="34" charset="0"/>
              <a:buChar char="•"/>
            </a:pPr>
            <a:r>
              <a:rPr lang="en-US" dirty="0" smtClean="0"/>
              <a:t>Identify </a:t>
            </a:r>
            <a:r>
              <a:rPr lang="en-US" dirty="0"/>
              <a:t>unmet contraceptive and other preconception health care </a:t>
            </a:r>
            <a:r>
              <a:rPr lang="en-US" dirty="0" smtClean="0"/>
              <a:t>needs</a:t>
            </a:r>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Get specific information from the </a:t>
            </a:r>
            <a:r>
              <a:rPr lang="en-US" dirty="0" smtClean="0"/>
              <a:t>client, determine which questions </a:t>
            </a:r>
            <a:r>
              <a:rPr lang="en-US" dirty="0"/>
              <a:t>to </a:t>
            </a:r>
            <a:r>
              <a:rPr lang="en-US" dirty="0" smtClean="0"/>
              <a:t>ask next, and ultimately guide care</a:t>
            </a:r>
            <a:endParaRPr lang="en-US" dirty="0"/>
          </a:p>
          <a:p>
            <a:endParaRPr lang="en-US" dirty="0" smtClean="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pic>
        <p:nvPicPr>
          <p:cNvPr id="6" name="Picture 5" descr="http://static.move.com/blogs/QuestionShadow-wide.jpg" title="question mark icon"/>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483224" y="1714500"/>
            <a:ext cx="2174876" cy="1714500"/>
          </a:xfrm>
          <a:prstGeom prst="rect">
            <a:avLst/>
          </a:prstGeom>
          <a:noFill/>
        </p:spPr>
      </p:pic>
    </p:spTree>
    <p:extLst>
      <p:ext uri="{BB962C8B-B14F-4D97-AF65-F5344CB8AC3E}">
        <p14:creationId xmlns:p14="http://schemas.microsoft.com/office/powerpoint/2010/main" val="40756758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58397" y="438150"/>
            <a:ext cx="4972050" cy="762000"/>
          </a:xfrm>
        </p:spPr>
        <p:txBody>
          <a:bodyPr/>
          <a:lstStyle/>
          <a:p>
            <a:pPr algn="ctr"/>
            <a:endParaRPr lang="en-US" dirty="0">
              <a:solidFill>
                <a:schemeClr val="tx2"/>
              </a:solidFill>
            </a:endParaRPr>
          </a:p>
          <a:p>
            <a:pPr algn="ctr"/>
            <a:endParaRPr lang="en-US" dirty="0" smtClean="0">
              <a:solidFill>
                <a:schemeClr val="tx2"/>
              </a:solidFill>
            </a:endParaRPr>
          </a:p>
          <a:p>
            <a:pPr algn="ctr"/>
            <a:endParaRPr lang="en-US" dirty="0" smtClean="0">
              <a:solidFill>
                <a:schemeClr val="tx2"/>
              </a:solidFill>
            </a:endParaRPr>
          </a:p>
          <a:p>
            <a:pPr algn="ctr"/>
            <a:endParaRPr lang="en-US" dirty="0">
              <a:solidFill>
                <a:schemeClr val="tx2"/>
              </a:solidFill>
            </a:endParaRPr>
          </a:p>
          <a:p>
            <a:pPr algn="ctr"/>
            <a:endParaRPr lang="en-US" dirty="0" smtClean="0">
              <a:solidFill>
                <a:schemeClr val="tx2"/>
              </a:solidFill>
            </a:endParaRPr>
          </a:p>
          <a:p>
            <a:pPr algn="ctr"/>
            <a:r>
              <a:rPr lang="en-US" dirty="0" smtClean="0">
                <a:solidFill>
                  <a:schemeClr val="tx2"/>
                </a:solidFill>
              </a:rPr>
              <a:t>Introducing Reproductive Life Planning</a:t>
            </a:r>
            <a:endParaRPr lang="en-US" dirty="0">
              <a:solidFill>
                <a:schemeClr val="tx2"/>
              </a:solidFill>
            </a:endParaRPr>
          </a:p>
        </p:txBody>
      </p:sp>
      <p:sp>
        <p:nvSpPr>
          <p:cNvPr id="3" name="Text Placeholder 2"/>
          <p:cNvSpPr>
            <a:spLocks noGrp="1"/>
          </p:cNvSpPr>
          <p:nvPr>
            <p:ph type="body" sz="quarter" idx="11"/>
          </p:nvPr>
        </p:nvSpPr>
        <p:spPr>
          <a:xfrm>
            <a:off x="2628900" y="1143000"/>
            <a:ext cx="5029200" cy="3276600"/>
          </a:xfrm>
        </p:spPr>
        <p:txBody>
          <a:bodyPr/>
          <a:lstStyle/>
          <a:p>
            <a:endParaRPr lang="en-US" dirty="0" smtClean="0"/>
          </a:p>
          <a:p>
            <a:r>
              <a:rPr lang="en-US" dirty="0" smtClean="0"/>
              <a:t>I’d </a:t>
            </a:r>
            <a:r>
              <a:rPr lang="en-US" dirty="0"/>
              <a:t>like to ask you some questions, unrelated to the reason of your visit. Some of them may feel personal, however we ask these questions of all our clients to help us provide quality, preventive health care.</a:t>
            </a:r>
          </a:p>
        </p:txBody>
      </p:sp>
    </p:spTree>
    <p:extLst>
      <p:ext uri="{BB962C8B-B14F-4D97-AF65-F5344CB8AC3E}">
        <p14:creationId xmlns:p14="http://schemas.microsoft.com/office/powerpoint/2010/main" val="227884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71450"/>
            <a:ext cx="6515100" cy="628650"/>
          </a:xfrm>
        </p:spPr>
        <p:txBody>
          <a:bodyPr/>
          <a:lstStyle/>
          <a:p>
            <a:pPr algn="ctr"/>
            <a:r>
              <a:rPr lang="en-US" sz="3000" dirty="0"/>
              <a:t>Reproductive Life Planning Questions</a:t>
            </a:r>
          </a:p>
        </p:txBody>
      </p:sp>
      <p:sp>
        <p:nvSpPr>
          <p:cNvPr id="3" name="Content Placeholder 2"/>
          <p:cNvSpPr>
            <a:spLocks noGrp="1"/>
          </p:cNvSpPr>
          <p:nvPr>
            <p:ph idx="1"/>
          </p:nvPr>
        </p:nvSpPr>
        <p:spPr>
          <a:xfrm>
            <a:off x="2165168" y="914400"/>
            <a:ext cx="5829300" cy="3200400"/>
          </a:xfrm>
        </p:spPr>
        <p:txBody>
          <a:bodyPr/>
          <a:lstStyle/>
          <a:p>
            <a:r>
              <a:rPr lang="en-US" sz="2100" b="0" dirty="0"/>
              <a:t>1. </a:t>
            </a:r>
            <a:r>
              <a:rPr lang="en-US" sz="2100" b="0" dirty="0">
                <a:solidFill>
                  <a:schemeClr val="tx1"/>
                </a:solidFill>
              </a:rPr>
              <a:t>Do you  have any children now?</a:t>
            </a:r>
          </a:p>
          <a:p>
            <a:endParaRPr lang="en-US" sz="2100" b="0" dirty="0">
              <a:solidFill>
                <a:schemeClr val="tx1"/>
              </a:solidFill>
            </a:endParaRPr>
          </a:p>
          <a:p>
            <a:r>
              <a:rPr lang="en-US" sz="2100" b="0" dirty="0"/>
              <a:t>2. </a:t>
            </a:r>
            <a:r>
              <a:rPr lang="en-US" sz="2100" b="0" dirty="0">
                <a:solidFill>
                  <a:schemeClr val="tx1"/>
                </a:solidFill>
              </a:rPr>
              <a:t>Do you want to have (more) children?</a:t>
            </a:r>
          </a:p>
          <a:p>
            <a:endParaRPr lang="en-US" sz="2100" b="0" dirty="0">
              <a:solidFill>
                <a:schemeClr val="tx1"/>
              </a:solidFill>
            </a:endParaRPr>
          </a:p>
          <a:p>
            <a:r>
              <a:rPr lang="en-US" sz="2100" b="0" dirty="0"/>
              <a:t>3. </a:t>
            </a:r>
            <a:r>
              <a:rPr lang="en-US" sz="2100" b="0" dirty="0">
                <a:solidFill>
                  <a:schemeClr val="tx1"/>
                </a:solidFill>
              </a:rPr>
              <a:t>How many more children would you like to have and when?</a:t>
            </a:r>
          </a:p>
          <a:p>
            <a:endParaRPr lang="en-US" sz="2100" b="0" dirty="0">
              <a:solidFill>
                <a:schemeClr val="tx1"/>
              </a:solidFill>
            </a:endParaRPr>
          </a:p>
          <a:p>
            <a:r>
              <a:rPr lang="en-US" sz="2100" b="0" dirty="0">
                <a:solidFill>
                  <a:schemeClr val="tx1"/>
                </a:solidFill>
              </a:rPr>
              <a:t>And….how can I help you achieve your goals?</a:t>
            </a:r>
          </a:p>
          <a:p>
            <a:r>
              <a:rPr lang="en-US" dirty="0" smtClean="0"/>
              <a:t>Remember to do RLP with women and men!</a:t>
            </a:r>
          </a:p>
          <a:p>
            <a:endParaRPr lang="en-US" dirty="0"/>
          </a:p>
        </p:txBody>
      </p:sp>
    </p:spTree>
    <p:extLst>
      <p:ext uri="{BB962C8B-B14F-4D97-AF65-F5344CB8AC3E}">
        <p14:creationId xmlns:p14="http://schemas.microsoft.com/office/powerpoint/2010/main" val="32577262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524000" y="301675"/>
            <a:ext cx="7543800" cy="441275"/>
          </a:xfrm>
        </p:spPr>
        <p:txBody>
          <a:bodyPr lIns="67866" tIns="33338" rIns="67866" bIns="33338"/>
          <a:lstStyle/>
          <a:p>
            <a:pPr algn="ctr" eaLnBrk="1" hangingPunct="1"/>
            <a:r>
              <a:rPr lang="en-US" sz="3000" dirty="0"/>
              <a:t>CDC Reproductive Life Plan Tool Questions</a:t>
            </a:r>
          </a:p>
        </p:txBody>
      </p:sp>
      <p:sp>
        <p:nvSpPr>
          <p:cNvPr id="158723" name="Rectangle 3"/>
          <p:cNvSpPr>
            <a:spLocks noGrp="1" noChangeArrowheads="1"/>
          </p:cNvSpPr>
          <p:nvPr>
            <p:ph idx="1"/>
          </p:nvPr>
        </p:nvSpPr>
        <p:spPr>
          <a:xfrm>
            <a:off x="2171700" y="1035415"/>
            <a:ext cx="5829300" cy="3993785"/>
          </a:xfrm>
        </p:spPr>
        <p:txBody>
          <a:bodyPr lIns="67866" tIns="33338" rIns="67866" bIns="33338"/>
          <a:lstStyle/>
          <a:p>
            <a:pPr marL="385763" indent="-385763">
              <a:spcBef>
                <a:spcPts val="0"/>
              </a:spcBef>
              <a:spcAft>
                <a:spcPts val="450"/>
              </a:spcAft>
              <a:buClr>
                <a:schemeClr val="tx2"/>
              </a:buClr>
              <a:buFont typeface="+mj-lt"/>
              <a:buAutoNum type="arabicPeriod"/>
              <a:defRPr/>
            </a:pPr>
            <a:r>
              <a:rPr lang="en-US" sz="1500" b="0" dirty="0">
                <a:solidFill>
                  <a:schemeClr val="tx1"/>
                </a:solidFill>
              </a:rPr>
              <a:t>Do you plan to have any (more) children at any time in your future? </a:t>
            </a:r>
          </a:p>
          <a:p>
            <a:pPr marL="385763" indent="-385763">
              <a:spcBef>
                <a:spcPts val="0"/>
              </a:spcBef>
              <a:spcAft>
                <a:spcPts val="450"/>
              </a:spcAft>
              <a:buClr>
                <a:schemeClr val="tx2"/>
              </a:buClr>
              <a:buFont typeface="+mj-lt"/>
              <a:buAutoNum type="arabicPeriod"/>
              <a:defRPr/>
            </a:pPr>
            <a:endParaRPr lang="en-US" sz="1500" b="0" dirty="0">
              <a:solidFill>
                <a:schemeClr val="tx1"/>
              </a:solidFill>
            </a:endParaRPr>
          </a:p>
          <a:p>
            <a:pPr marL="385763" indent="-385763">
              <a:spcBef>
                <a:spcPts val="0"/>
              </a:spcBef>
              <a:spcAft>
                <a:spcPts val="450"/>
              </a:spcAft>
              <a:buClr>
                <a:schemeClr val="tx2"/>
              </a:buClr>
              <a:buFont typeface="+mj-lt"/>
              <a:buAutoNum type="arabicPeriod"/>
              <a:defRPr/>
            </a:pPr>
            <a:r>
              <a:rPr lang="en-US" sz="1500" b="0" dirty="0">
                <a:solidFill>
                  <a:schemeClr val="tx1"/>
                </a:solidFill>
              </a:rPr>
              <a:t>How many children would you like to have?</a:t>
            </a:r>
          </a:p>
          <a:p>
            <a:pPr marL="385763" indent="-385763">
              <a:spcBef>
                <a:spcPts val="0"/>
              </a:spcBef>
              <a:spcAft>
                <a:spcPts val="450"/>
              </a:spcAft>
              <a:buClr>
                <a:schemeClr val="tx2"/>
              </a:buClr>
              <a:buFont typeface="+mj-lt"/>
              <a:buAutoNum type="arabicPeriod"/>
              <a:defRPr/>
            </a:pPr>
            <a:endParaRPr lang="en-US" sz="1500" b="0" dirty="0">
              <a:solidFill>
                <a:schemeClr val="tx1"/>
              </a:solidFill>
            </a:endParaRPr>
          </a:p>
          <a:p>
            <a:pPr marL="385763" indent="-385763">
              <a:spcBef>
                <a:spcPts val="0"/>
              </a:spcBef>
              <a:spcAft>
                <a:spcPts val="450"/>
              </a:spcAft>
              <a:buClr>
                <a:schemeClr val="tx2"/>
              </a:buClr>
              <a:buFont typeface="+mj-lt"/>
              <a:buAutoNum type="arabicPeriod"/>
              <a:defRPr/>
            </a:pPr>
            <a:r>
              <a:rPr lang="en-US" sz="1500" b="0" dirty="0">
                <a:solidFill>
                  <a:schemeClr val="tx1"/>
                </a:solidFill>
              </a:rPr>
              <a:t>How long would you like to wait until you or your partner becomes pregnant? </a:t>
            </a:r>
          </a:p>
          <a:p>
            <a:pPr>
              <a:spcBef>
                <a:spcPts val="0"/>
              </a:spcBef>
              <a:spcAft>
                <a:spcPts val="450"/>
              </a:spcAft>
              <a:buClr>
                <a:schemeClr val="tx2"/>
              </a:buClr>
              <a:defRPr/>
            </a:pPr>
            <a:endParaRPr lang="en-US" sz="1500" b="0" dirty="0">
              <a:solidFill>
                <a:schemeClr val="tx1"/>
              </a:solidFill>
            </a:endParaRPr>
          </a:p>
          <a:p>
            <a:pPr>
              <a:spcBef>
                <a:spcPts val="0"/>
              </a:spcBef>
              <a:spcAft>
                <a:spcPts val="450"/>
              </a:spcAft>
              <a:buClr>
                <a:schemeClr val="tx2"/>
              </a:buClr>
              <a:defRPr/>
            </a:pPr>
            <a:r>
              <a:rPr lang="en-US" sz="1500" dirty="0"/>
              <a:t>If pregnancy is not desired</a:t>
            </a:r>
          </a:p>
          <a:p>
            <a:pPr>
              <a:spcBef>
                <a:spcPts val="0"/>
              </a:spcBef>
              <a:spcAft>
                <a:spcPts val="450"/>
              </a:spcAft>
              <a:buClr>
                <a:schemeClr val="tx2"/>
              </a:buClr>
              <a:defRPr/>
            </a:pPr>
            <a:r>
              <a:rPr lang="en-US" sz="1500" b="0" dirty="0"/>
              <a:t>4</a:t>
            </a:r>
            <a:r>
              <a:rPr lang="en-US" sz="1500" b="0" dirty="0">
                <a:solidFill>
                  <a:schemeClr val="tx1"/>
                </a:solidFill>
              </a:rPr>
              <a:t>.     What family planning method do you plan to use until you or your     partner are ready to become pregnant?</a:t>
            </a:r>
          </a:p>
          <a:p>
            <a:pPr>
              <a:spcBef>
                <a:spcPts val="0"/>
              </a:spcBef>
              <a:spcAft>
                <a:spcPts val="450"/>
              </a:spcAft>
              <a:buClr>
                <a:schemeClr val="tx2"/>
              </a:buClr>
              <a:defRPr/>
            </a:pPr>
            <a:r>
              <a:rPr lang="en-US" sz="1500" b="0" dirty="0">
                <a:solidFill>
                  <a:schemeClr val="tx1"/>
                </a:solidFill>
              </a:rPr>
              <a:t> </a:t>
            </a:r>
          </a:p>
          <a:p>
            <a:pPr>
              <a:spcBef>
                <a:spcPts val="0"/>
              </a:spcBef>
              <a:spcAft>
                <a:spcPts val="450"/>
              </a:spcAft>
              <a:buClr>
                <a:schemeClr val="tx2"/>
              </a:buClr>
              <a:defRPr/>
            </a:pPr>
            <a:r>
              <a:rPr lang="en-US" sz="1500" b="0" dirty="0"/>
              <a:t>5</a:t>
            </a:r>
            <a:r>
              <a:rPr lang="en-US" sz="1500" b="0" dirty="0">
                <a:solidFill>
                  <a:schemeClr val="tx1"/>
                </a:solidFill>
              </a:rPr>
              <a:t>. How sure are you that you will be able to use this method without any problems?</a:t>
            </a:r>
          </a:p>
          <a:p>
            <a:pPr>
              <a:spcBef>
                <a:spcPts val="0"/>
              </a:spcBef>
              <a:spcAft>
                <a:spcPts val="450"/>
              </a:spcAft>
              <a:buClr>
                <a:schemeClr val="tx2"/>
              </a:buClr>
              <a:defRPr/>
            </a:pPr>
            <a:endParaRPr lang="en-US" sz="800" b="0" i="1" dirty="0" smtClean="0">
              <a:solidFill>
                <a:prstClr val="black"/>
              </a:solidFill>
              <a:latin typeface="+mj-lt"/>
            </a:endParaRPr>
          </a:p>
          <a:p>
            <a:pPr>
              <a:spcBef>
                <a:spcPts val="0"/>
              </a:spcBef>
              <a:spcAft>
                <a:spcPts val="450"/>
              </a:spcAft>
              <a:buClr>
                <a:schemeClr val="tx2"/>
              </a:buClr>
              <a:defRPr/>
            </a:pPr>
            <a:r>
              <a:rPr lang="en-US" sz="900" b="0" dirty="0" smtClean="0">
                <a:solidFill>
                  <a:schemeClr val="tx1"/>
                </a:solidFill>
              </a:rPr>
              <a:t>(Centers for Disease Control and Prevention, </a:t>
            </a:r>
            <a:r>
              <a:rPr lang="en-US" sz="900" b="0" dirty="0" err="1" smtClean="0">
                <a:solidFill>
                  <a:schemeClr val="tx1"/>
                </a:solidFill>
              </a:rPr>
              <a:t>n.d.</a:t>
            </a:r>
            <a:r>
              <a:rPr lang="en-US" sz="900" b="0" dirty="0" smtClean="0">
                <a:solidFill>
                  <a:schemeClr val="tx1"/>
                </a:solidFill>
              </a:rPr>
              <a:t>) </a:t>
            </a:r>
            <a:endParaRPr lang="en-US" sz="900" b="0" dirty="0">
              <a:solidFill>
                <a:schemeClr val="tx1"/>
              </a:solidFill>
            </a:endParaRPr>
          </a:p>
          <a:p>
            <a:pPr>
              <a:spcBef>
                <a:spcPts val="0"/>
              </a:spcBef>
              <a:spcAft>
                <a:spcPts val="450"/>
              </a:spcAft>
              <a:buClr>
                <a:schemeClr val="tx2"/>
              </a:buClr>
              <a:defRPr/>
            </a:pPr>
            <a:endParaRPr lang="en-US" sz="750" dirty="0">
              <a:latin typeface="Candara" panose="020E0502030303020204" pitchFamily="34" charset="0"/>
            </a:endParaRPr>
          </a:p>
        </p:txBody>
      </p:sp>
    </p:spTree>
    <p:extLst>
      <p:ext uri="{BB962C8B-B14F-4D97-AF65-F5344CB8AC3E}">
        <p14:creationId xmlns:p14="http://schemas.microsoft.com/office/powerpoint/2010/main" val="33675752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a:xfrm>
            <a:off x="2171700" y="79272"/>
            <a:ext cx="5829300" cy="892278"/>
          </a:xfrm>
        </p:spPr>
        <p:txBody>
          <a:bodyPr lIns="68573" tIns="26402" rIns="68573" bIns="34286" anchor="b"/>
          <a:lstStyle/>
          <a:p>
            <a:pPr algn="ctr">
              <a:spcBef>
                <a:spcPts val="375"/>
              </a:spcBef>
              <a:tabLst>
                <a:tab pos="542925" algn="l"/>
                <a:tab pos="1085850" algn="l"/>
                <a:tab pos="1628775" algn="l"/>
                <a:tab pos="2171700" algn="l"/>
                <a:tab pos="2714625" algn="l"/>
                <a:tab pos="3257550" algn="l"/>
                <a:tab pos="3800475" algn="l"/>
                <a:tab pos="4343400" algn="l"/>
                <a:tab pos="4886325" algn="l"/>
                <a:tab pos="5429250" algn="l"/>
                <a:tab pos="5972175" algn="l"/>
                <a:tab pos="6515100" algn="l"/>
              </a:tabLst>
            </a:pPr>
            <a:r>
              <a:rPr lang="en-US" altLang="en-US" sz="3000" dirty="0"/>
              <a:t>What to Consider in Developing </a:t>
            </a:r>
            <a:br>
              <a:rPr lang="en-US" altLang="en-US" sz="3000" dirty="0"/>
            </a:br>
            <a:r>
              <a:rPr lang="en-US" altLang="en-US" sz="3000" dirty="0"/>
              <a:t>a Reproductive Life Plan</a:t>
            </a:r>
          </a:p>
        </p:txBody>
      </p:sp>
      <p:sp>
        <p:nvSpPr>
          <p:cNvPr id="89091" name="Rectangle 2"/>
          <p:cNvSpPr>
            <a:spLocks noGrp="1" noChangeArrowheads="1"/>
          </p:cNvSpPr>
          <p:nvPr>
            <p:ph idx="1"/>
          </p:nvPr>
        </p:nvSpPr>
        <p:spPr>
          <a:xfrm>
            <a:off x="2057400" y="1316736"/>
            <a:ext cx="2746248" cy="2931414"/>
          </a:xfrm>
          <a:ln cap="flat">
            <a:solidFill>
              <a:schemeClr val="tx1"/>
            </a:solidFill>
            <a:miter lim="800000"/>
            <a:headEnd/>
            <a:tailEnd/>
          </a:ln>
        </p:spPr>
        <p:txBody>
          <a:bodyPr lIns="68573" tIns="34286" rIns="68573" bIns="34286"/>
          <a:lstStyle/>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a:t>Age</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a:t>Educational goals</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a:t>Career plans</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a:t>Living situation</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a:t>Financial situation</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a:t>Social </a:t>
            </a:r>
            <a:r>
              <a:rPr lang="en-US" altLang="en-US" sz="2175" b="0" dirty="0" smtClean="0"/>
              <a:t>support</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r>
              <a:rPr lang="en-US" altLang="en-US" sz="2175" b="0" dirty="0" smtClean="0"/>
              <a:t>Relationship </a:t>
            </a:r>
            <a:r>
              <a:rPr lang="en-US" altLang="en-US" sz="2175" b="0" dirty="0"/>
              <a:t>with partner</a:t>
            </a:r>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endParaRPr lang="en-US" altLang="en-US" sz="2175" b="0" dirty="0" smtClean="0"/>
          </a:p>
          <a:p>
            <a:pPr marL="342900" indent="-342900">
              <a:spcBef>
                <a:spcPts val="375"/>
              </a:spcBef>
              <a:buClr>
                <a:schemeClr val="tx2"/>
              </a:buClr>
              <a:buFont typeface="Wingdings" pitchFamily="2" charset="2"/>
              <a:buChar char="§"/>
              <a:tabLst>
                <a:tab pos="685800" algn="l"/>
                <a:tab pos="1085850" algn="l"/>
                <a:tab pos="1628775" algn="l"/>
                <a:tab pos="2171700" algn="l"/>
                <a:tab pos="2714625" algn="l"/>
                <a:tab pos="3257550" algn="l"/>
              </a:tabLst>
            </a:pPr>
            <a:endParaRPr lang="en-US" altLang="en-US" sz="2175" b="0" dirty="0"/>
          </a:p>
        </p:txBody>
      </p:sp>
      <p:sp>
        <p:nvSpPr>
          <p:cNvPr id="89092" name="Rectangle 3"/>
          <p:cNvSpPr>
            <a:spLocks noGrp="1" noChangeArrowheads="1"/>
          </p:cNvSpPr>
          <p:nvPr>
            <p:ph sz="half" idx="4294967295"/>
          </p:nvPr>
        </p:nvSpPr>
        <p:spPr>
          <a:xfrm>
            <a:off x="5181601" y="1276350"/>
            <a:ext cx="2666999" cy="2971800"/>
          </a:xfrm>
          <a:prstGeom prst="rect">
            <a:avLst/>
          </a:prstGeom>
          <a:ln>
            <a:solidFill>
              <a:schemeClr val="tx1"/>
            </a:solidFill>
            <a:miter lim="800000"/>
            <a:headEnd/>
            <a:tailEnd/>
          </a:ln>
        </p:spPr>
        <p:txBody>
          <a:bodyPr lIns="68573" tIns="34286" rIns="68573" bIns="34286"/>
          <a:lstStyle/>
          <a:p>
            <a:pPr marL="342900" indent="-342900">
              <a:spcBef>
                <a:spcPts val="375"/>
              </a:spcBef>
              <a:buClr>
                <a:schemeClr val="tx2"/>
              </a:buClr>
              <a:buFont typeface="Wingdings" panose="05000000000000000000" pitchFamily="2" charset="2"/>
              <a:buChar char="§"/>
              <a:tabLst>
                <a:tab pos="685800" algn="l"/>
                <a:tab pos="1085850" algn="l"/>
                <a:tab pos="1628775" algn="l"/>
                <a:tab pos="2171700" algn="l"/>
                <a:tab pos="2714625" algn="l"/>
                <a:tab pos="3257550" algn="l"/>
              </a:tabLst>
            </a:pPr>
            <a:r>
              <a:rPr lang="en-US" altLang="en-US" sz="2175" b="0" dirty="0" smtClean="0"/>
              <a:t>Readiness </a:t>
            </a:r>
            <a:r>
              <a:rPr lang="en-US" altLang="en-US" sz="2175" b="0" dirty="0"/>
              <a:t>to become a parent</a:t>
            </a:r>
          </a:p>
          <a:p>
            <a:pPr marL="342900" indent="-342900">
              <a:spcBef>
                <a:spcPts val="375"/>
              </a:spcBef>
              <a:buClr>
                <a:schemeClr val="tx2"/>
              </a:buClr>
              <a:buFont typeface="Wingdings" panose="05000000000000000000" pitchFamily="2" charset="2"/>
              <a:buChar char="§"/>
              <a:tabLst>
                <a:tab pos="685800" algn="l"/>
                <a:tab pos="1085850" algn="l"/>
                <a:tab pos="1628775" algn="l"/>
                <a:tab pos="2171700" algn="l"/>
                <a:tab pos="2714625" algn="l"/>
                <a:tab pos="3257550" algn="l"/>
              </a:tabLst>
            </a:pPr>
            <a:r>
              <a:rPr lang="en-US" altLang="en-US" sz="2175" b="0" dirty="0" smtClean="0"/>
              <a:t>Medical history</a:t>
            </a:r>
          </a:p>
          <a:p>
            <a:pPr marL="342900" indent="-342900">
              <a:spcBef>
                <a:spcPts val="375"/>
              </a:spcBef>
              <a:buClr>
                <a:schemeClr val="tx2"/>
              </a:buClr>
              <a:buFont typeface="Wingdings" panose="05000000000000000000" pitchFamily="2" charset="2"/>
              <a:buChar char="§"/>
              <a:tabLst>
                <a:tab pos="685800" algn="l"/>
                <a:tab pos="1085850" algn="l"/>
                <a:tab pos="1628775" algn="l"/>
                <a:tab pos="2171700" algn="l"/>
                <a:tab pos="2714625" algn="l"/>
                <a:tab pos="3257550" algn="l"/>
              </a:tabLst>
            </a:pPr>
            <a:r>
              <a:rPr lang="en-US" altLang="en-US" sz="2175" b="0" dirty="0" smtClean="0"/>
              <a:t>Current health status</a:t>
            </a:r>
            <a:endParaRPr lang="en-US" altLang="en-US" sz="2175" b="0" dirty="0"/>
          </a:p>
          <a:p>
            <a:pPr marL="342900" indent="-342900">
              <a:spcBef>
                <a:spcPts val="375"/>
              </a:spcBef>
              <a:buClr>
                <a:schemeClr val="tx2"/>
              </a:buClr>
              <a:buFont typeface="Wingdings" panose="05000000000000000000" pitchFamily="2" charset="2"/>
              <a:buChar char="§"/>
              <a:tabLst>
                <a:tab pos="685800" algn="l"/>
                <a:tab pos="1085850" algn="l"/>
                <a:tab pos="1628775" algn="l"/>
                <a:tab pos="2171700" algn="l"/>
                <a:tab pos="2714625" algn="l"/>
                <a:tab pos="3257550" algn="l"/>
              </a:tabLst>
            </a:pPr>
            <a:r>
              <a:rPr lang="en-US" altLang="en-US" sz="2175" b="0" dirty="0"/>
              <a:t>Health </a:t>
            </a:r>
            <a:r>
              <a:rPr lang="en-US" altLang="en-US" sz="2175" b="0" dirty="0" smtClean="0"/>
              <a:t>behaviors</a:t>
            </a:r>
          </a:p>
          <a:p>
            <a:pPr marL="342900" indent="-342900">
              <a:spcBef>
                <a:spcPts val="375"/>
              </a:spcBef>
              <a:buClr>
                <a:schemeClr val="tx2"/>
              </a:buClr>
              <a:buFont typeface="Wingdings" panose="05000000000000000000" pitchFamily="2" charset="2"/>
              <a:buChar char="§"/>
              <a:tabLst>
                <a:tab pos="685800" algn="l"/>
                <a:tab pos="1085850" algn="l"/>
                <a:tab pos="1628775" algn="l"/>
                <a:tab pos="2171700" algn="l"/>
                <a:tab pos="2714625" algn="l"/>
                <a:tab pos="3257550" algn="l"/>
              </a:tabLst>
            </a:pPr>
            <a:r>
              <a:rPr lang="en-US" altLang="en-US" sz="2175" b="0" dirty="0" smtClean="0"/>
              <a:t>Contraceptive use</a:t>
            </a:r>
            <a:endParaRPr lang="en-US" altLang="en-US" sz="2175" b="0" dirty="0"/>
          </a:p>
        </p:txBody>
      </p:sp>
    </p:spTree>
    <p:extLst>
      <p:ext uri="{BB962C8B-B14F-4D97-AF65-F5344CB8AC3E}">
        <p14:creationId xmlns:p14="http://schemas.microsoft.com/office/powerpoint/2010/main" val="339561740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71600" y="285750"/>
            <a:ext cx="7772400" cy="533400"/>
          </a:xfrm>
        </p:spPr>
        <p:txBody>
          <a:bodyPr/>
          <a:lstStyle/>
          <a:p>
            <a:pPr algn="ctr"/>
            <a:r>
              <a:rPr lang="en-US" sz="3000" dirty="0">
                <a:solidFill>
                  <a:schemeClr val="tx2"/>
                </a:solidFill>
              </a:rPr>
              <a:t>How the RLP Guides </a:t>
            </a:r>
            <a:r>
              <a:rPr lang="en-US" sz="3000" dirty="0" smtClean="0">
                <a:solidFill>
                  <a:schemeClr val="tx2"/>
                </a:solidFill>
              </a:rPr>
              <a:t>the </a:t>
            </a:r>
            <a:r>
              <a:rPr lang="en-US" sz="3000" dirty="0">
                <a:solidFill>
                  <a:schemeClr val="tx2"/>
                </a:solidFill>
              </a:rPr>
              <a:t>Delivery of Care</a:t>
            </a:r>
          </a:p>
        </p:txBody>
      </p:sp>
      <p:sp>
        <p:nvSpPr>
          <p:cNvPr id="5" name="Text Placeholder 4"/>
          <p:cNvSpPr>
            <a:spLocks noGrp="1"/>
          </p:cNvSpPr>
          <p:nvPr>
            <p:ph type="body" sz="quarter" idx="11"/>
          </p:nvPr>
        </p:nvSpPr>
        <p:spPr>
          <a:xfrm>
            <a:off x="2228850" y="1085850"/>
            <a:ext cx="5391150" cy="3543300"/>
          </a:xfrm>
        </p:spPr>
        <p:txBody>
          <a:bodyPr/>
          <a:lstStyle/>
          <a:p>
            <a:r>
              <a:rPr lang="en-US" dirty="0"/>
              <a:t>Clients who seek pregnancy</a:t>
            </a:r>
          </a:p>
          <a:p>
            <a:pPr lvl="1"/>
            <a:r>
              <a:rPr lang="en-US" dirty="0"/>
              <a:t>Offer counseling to help achieve pregnancy</a:t>
            </a:r>
          </a:p>
          <a:p>
            <a:pPr lvl="1"/>
            <a:r>
              <a:rPr lang="en-US" dirty="0"/>
              <a:t>Offer preconception health services</a:t>
            </a:r>
          </a:p>
          <a:p>
            <a:pPr lvl="1"/>
            <a:endParaRPr lang="en-US" dirty="0"/>
          </a:p>
          <a:p>
            <a:r>
              <a:rPr lang="en-US" dirty="0"/>
              <a:t>Clients who are </a:t>
            </a:r>
            <a:r>
              <a:rPr lang="en-US" u="sng" dirty="0"/>
              <a:t>not</a:t>
            </a:r>
            <a:r>
              <a:rPr lang="en-US" dirty="0"/>
              <a:t> seeking pregnancy</a:t>
            </a:r>
          </a:p>
          <a:p>
            <a:pPr marL="603647" lvl="1"/>
            <a:r>
              <a:rPr lang="en-US" dirty="0"/>
              <a:t>Offer contraceptive services</a:t>
            </a:r>
          </a:p>
          <a:p>
            <a:pPr marL="603647" lvl="1"/>
            <a:r>
              <a:rPr lang="en-US" dirty="0"/>
              <a:t>Offer preconception health services, especially for clients who are at high risk for unintended </a:t>
            </a:r>
            <a:r>
              <a:rPr lang="en-US" dirty="0" smtClean="0"/>
              <a:t>pregnancy</a:t>
            </a:r>
          </a:p>
          <a:p>
            <a:endParaRPr lang="en-US" dirty="0" smtClean="0"/>
          </a:p>
          <a:p>
            <a:r>
              <a:rPr lang="en-US" dirty="0" smtClean="0"/>
              <a:t>Clients </a:t>
            </a:r>
            <a:r>
              <a:rPr lang="en-US" dirty="0"/>
              <a:t>who are </a:t>
            </a:r>
            <a:r>
              <a:rPr lang="en-US" u="sng" dirty="0"/>
              <a:t>not</a:t>
            </a:r>
            <a:r>
              <a:rPr lang="en-US" dirty="0"/>
              <a:t> sure</a:t>
            </a:r>
          </a:p>
          <a:p>
            <a:pPr marL="603647" indent="-257175">
              <a:buFont typeface="Arial" panose="020B0604020202020204" pitchFamily="34" charset="0"/>
              <a:buChar char="•"/>
            </a:pPr>
            <a:r>
              <a:rPr lang="en-US" dirty="0"/>
              <a:t>Encourage her/him to develop a reproductive life plan</a:t>
            </a:r>
          </a:p>
          <a:p>
            <a:pPr marL="603647" indent="-257175">
              <a:buFont typeface="Arial" panose="020B0604020202020204" pitchFamily="34" charset="0"/>
              <a:buChar char="•"/>
            </a:pPr>
            <a:r>
              <a:rPr lang="en-US" dirty="0"/>
              <a:t>Provide services including contraceptive and preconception health </a:t>
            </a:r>
            <a:r>
              <a:rPr lang="en-US" dirty="0" smtClean="0"/>
              <a:t>services, </a:t>
            </a:r>
            <a:r>
              <a:rPr lang="en-US" dirty="0"/>
              <a:t>as indicated</a:t>
            </a:r>
          </a:p>
          <a:p>
            <a:endParaRPr lang="en-US" dirty="0"/>
          </a:p>
        </p:txBody>
      </p:sp>
    </p:spTree>
    <p:extLst>
      <p:ext uri="{BB962C8B-B14F-4D97-AF65-F5344CB8AC3E}">
        <p14:creationId xmlns:p14="http://schemas.microsoft.com/office/powerpoint/2010/main" val="33117734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3000" dirty="0">
                <a:solidFill>
                  <a:schemeClr val="tx2"/>
                </a:solidFill>
              </a:rPr>
              <a:t>When Pregnancy Is Desired</a:t>
            </a:r>
          </a:p>
        </p:txBody>
      </p:sp>
      <p:sp>
        <p:nvSpPr>
          <p:cNvPr id="3" name="Text Placeholder 2"/>
          <p:cNvSpPr>
            <a:spLocks noGrp="1"/>
          </p:cNvSpPr>
          <p:nvPr>
            <p:ph type="body" sz="quarter" idx="11"/>
          </p:nvPr>
        </p:nvSpPr>
        <p:spPr/>
        <p:txBody>
          <a:bodyPr/>
          <a:lstStyle/>
          <a:p>
            <a:endParaRPr lang="en-US" dirty="0"/>
          </a:p>
        </p:txBody>
      </p:sp>
      <p:pic>
        <p:nvPicPr>
          <p:cNvPr id="5" name="Picture 4" descr="woman, standing behind a man, has her arm across his chest" title="smiling cou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350" y="1371601"/>
            <a:ext cx="4141909" cy="2757821"/>
          </a:xfrm>
          <a:prstGeom prst="rect">
            <a:avLst/>
          </a:prstGeom>
          <a:ln w="19050">
            <a:solidFill>
              <a:schemeClr val="accent1"/>
            </a:solidFill>
          </a:ln>
        </p:spPr>
      </p:pic>
    </p:spTree>
    <p:extLst>
      <p:ext uri="{BB962C8B-B14F-4D97-AF65-F5344CB8AC3E}">
        <p14:creationId xmlns:p14="http://schemas.microsoft.com/office/powerpoint/2010/main" val="4518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5" y="285750"/>
            <a:ext cx="6286500" cy="498872"/>
          </a:xfrm>
        </p:spPr>
        <p:txBody>
          <a:bodyPr/>
          <a:lstStyle/>
          <a:p>
            <a:pPr algn="ctr"/>
            <a:r>
              <a:rPr lang="en-US" sz="3000" dirty="0"/>
              <a:t>When Pregnancy Is Not Desired</a:t>
            </a:r>
          </a:p>
        </p:txBody>
      </p:sp>
      <p:pic>
        <p:nvPicPr>
          <p:cNvPr id="4" name="Content Placeholder 3" descr="young woman with her hands up in a &quot;stop&quot; motion. annoyed look on her face" title="young woma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886200" y="1085851"/>
            <a:ext cx="2228850" cy="2954522"/>
          </a:xfrm>
          <a:prstGeom prst="rect">
            <a:avLst/>
          </a:prstGeom>
          <a:noFill/>
          <a:ln w="2222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015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01763"/>
            <a:ext cx="6286500" cy="998387"/>
          </a:xfrm>
        </p:spPr>
        <p:txBody>
          <a:bodyPr/>
          <a:lstStyle/>
          <a:p>
            <a:pPr algn="ctr"/>
            <a:r>
              <a:rPr lang="en-US" sz="2500" dirty="0" smtClean="0"/>
              <a:t>Women’s Contraceptive Use and Number of Unintended Pregnancies in the United States</a:t>
            </a:r>
            <a:r>
              <a:rPr lang="en-US" sz="2400" dirty="0">
                <a:latin typeface="Candara" panose="020E0502030303020204" pitchFamily="34" charset="0"/>
              </a:rPr>
              <a:t/>
            </a:r>
            <a:br>
              <a:rPr lang="en-US" sz="2400" dirty="0">
                <a:latin typeface="Candara" panose="020E0502030303020204" pitchFamily="34" charset="0"/>
              </a:rPr>
            </a:br>
            <a:endParaRPr lang="en-US" sz="2400" dirty="0">
              <a:latin typeface="Candara" panose="020E0502030303020204" pitchFamily="34" charset="0"/>
            </a:endParaRPr>
          </a:p>
        </p:txBody>
      </p:sp>
      <p:pic>
        <p:nvPicPr>
          <p:cNvPr id="4" name="Content Placeholder 3" descr="modern-contraception.jpg" title="contraception chart"/>
          <p:cNvPicPr>
            <a:picLocks noGrp="1" noChangeAspect="1"/>
          </p:cNvPicPr>
          <p:nvPr>
            <p:ph idx="1"/>
          </p:nvPr>
        </p:nvPicPr>
        <p:blipFill>
          <a:blip r:embed="rId3" cstate="print"/>
          <a:stretch>
            <a:fillRect/>
          </a:stretch>
        </p:blipFill>
        <p:spPr>
          <a:xfrm>
            <a:off x="3371851" y="1234225"/>
            <a:ext cx="3352247" cy="3318725"/>
          </a:xfrm>
          <a:prstGeom prst="rect">
            <a:avLst/>
          </a:prstGeom>
        </p:spPr>
      </p:pic>
      <p:sp>
        <p:nvSpPr>
          <p:cNvPr id="5" name="TextBox 4"/>
          <p:cNvSpPr txBox="1"/>
          <p:nvPr/>
        </p:nvSpPr>
        <p:spPr>
          <a:xfrm>
            <a:off x="1371600" y="4552950"/>
            <a:ext cx="6286500" cy="230832"/>
          </a:xfrm>
          <a:prstGeom prst="rect">
            <a:avLst/>
          </a:prstGeom>
          <a:noFill/>
        </p:spPr>
        <p:txBody>
          <a:bodyPr wrap="square" rtlCol="0">
            <a:spAutoFit/>
          </a:bodyPr>
          <a:lstStyle/>
          <a:p>
            <a:r>
              <a:rPr lang="en-US" sz="900" dirty="0" smtClean="0"/>
              <a:t>( </a:t>
            </a:r>
            <a:r>
              <a:rPr lang="en-US" sz="900" dirty="0" err="1"/>
              <a:t>Guttmacher</a:t>
            </a:r>
            <a:r>
              <a:rPr lang="en-US" sz="900" dirty="0"/>
              <a:t> </a:t>
            </a:r>
            <a:r>
              <a:rPr lang="en-US" sz="900" dirty="0" smtClean="0"/>
              <a:t>Institute, 2014)</a:t>
            </a:r>
            <a:endParaRPr lang="en-US" sz="900" dirty="0"/>
          </a:p>
        </p:txBody>
      </p:sp>
    </p:spTree>
    <p:extLst>
      <p:ext uri="{BB962C8B-B14F-4D97-AF65-F5344CB8AC3E}">
        <p14:creationId xmlns:p14="http://schemas.microsoft.com/office/powerpoint/2010/main" val="10353467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ctr"/>
            <a:r>
              <a:rPr lang="en-US" sz="3000" dirty="0">
                <a:solidFill>
                  <a:schemeClr val="tx2"/>
                </a:solidFill>
              </a:rPr>
              <a:t>When the Client is Unsure</a:t>
            </a:r>
          </a:p>
        </p:txBody>
      </p:sp>
      <p:sp>
        <p:nvSpPr>
          <p:cNvPr id="5" name="Text Placeholder 4"/>
          <p:cNvSpPr>
            <a:spLocks noGrp="1"/>
          </p:cNvSpPr>
          <p:nvPr>
            <p:ph type="body" sz="quarter" idx="11"/>
          </p:nvPr>
        </p:nvSpPr>
        <p:spPr/>
        <p:txBody>
          <a:bodyPr/>
          <a:lstStyle/>
          <a:p>
            <a:endParaRPr lang="en-US" dirty="0"/>
          </a:p>
        </p:txBody>
      </p:sp>
      <p:pic>
        <p:nvPicPr>
          <p:cNvPr id="6" name="Picture 2" descr="woman, standing behind a man, has her arms across his chest" title="couple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605" y="1276351"/>
            <a:ext cx="4133850" cy="2842022"/>
          </a:xfrm>
          <a:prstGeom prst="rect">
            <a:avLst/>
          </a:prstGeom>
          <a:noFill/>
          <a:ln w="2222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906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458586" y="2724150"/>
            <a:ext cx="1714500" cy="1110323"/>
          </a:xfrm>
          <a:prstGeom prst="rect">
            <a:avLst/>
          </a:prstGeom>
        </p:spPr>
        <p:style>
          <a:lnRef idx="2">
            <a:schemeClr val="accent2"/>
          </a:lnRef>
          <a:fillRef idx="1">
            <a:schemeClr val="lt1"/>
          </a:fillRef>
          <a:effectRef idx="0">
            <a:schemeClr val="accent2"/>
          </a:effectRef>
          <a:fontRef idx="minor">
            <a:schemeClr val="dk1"/>
          </a:fontRef>
        </p:style>
        <p:txBody>
          <a:bodyPr/>
          <a:lstStyle>
            <a:lvl1pPr marL="0" indent="0" algn="l" defTabSz="914400" rtl="0" eaLnBrk="1" latinLnBrk="0" hangingPunct="1">
              <a:spcBef>
                <a:spcPct val="20000"/>
              </a:spcBef>
              <a:buFontTx/>
              <a:buNone/>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Calibri"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Calibri"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endParaRPr lang="en-US" altLang="en-US" sz="675" dirty="0">
              <a:solidFill>
                <a:srgbClr val="000000"/>
              </a:solidFill>
              <a:cs typeface="Arial" panose="020B0604020202020204" pitchFamily="34" charset="0"/>
            </a:endParaRPr>
          </a:p>
          <a:p>
            <a:pPr>
              <a:spcBef>
                <a:spcPct val="0"/>
              </a:spcBef>
            </a:pPr>
            <a:r>
              <a:rPr lang="en-US" altLang="en-US" sz="1013" b="1" dirty="0">
                <a:solidFill>
                  <a:srgbClr val="FF0000"/>
                </a:solidFill>
                <a:cs typeface="Arial" panose="020B0604020202020204" pitchFamily="34" charset="0"/>
              </a:rPr>
              <a:t>Use Q&amp;A </a:t>
            </a:r>
            <a:r>
              <a:rPr lang="en-US" altLang="en-US" sz="1013" dirty="0">
                <a:solidFill>
                  <a:srgbClr val="000000"/>
                </a:solidFill>
                <a:cs typeface="Arial" panose="020B0604020202020204" pitchFamily="34" charset="0"/>
              </a:rPr>
              <a:t>for content-related questions (send to </a:t>
            </a:r>
            <a:r>
              <a:rPr lang="en-US" altLang="en-US" sz="1013" b="1" dirty="0">
                <a:solidFill>
                  <a:srgbClr val="000000"/>
                </a:solidFill>
                <a:cs typeface="Arial" panose="020B0604020202020204" pitchFamily="34" charset="0"/>
              </a:rPr>
              <a:t>All Panelists</a:t>
            </a:r>
            <a:r>
              <a:rPr lang="en-US" altLang="en-US" sz="1013" dirty="0">
                <a:solidFill>
                  <a:srgbClr val="000000"/>
                </a:solidFill>
                <a:cs typeface="Arial" panose="020B0604020202020204" pitchFamily="34" charset="0"/>
              </a:rPr>
              <a:t>)</a:t>
            </a:r>
            <a:r>
              <a:rPr lang="en-US" altLang="en-US" sz="1013" b="1" dirty="0">
                <a:solidFill>
                  <a:srgbClr val="000000"/>
                </a:solidFill>
                <a:cs typeface="Arial" panose="020B0604020202020204" pitchFamily="34" charset="0"/>
              </a:rPr>
              <a:t>: </a:t>
            </a:r>
            <a:r>
              <a:rPr lang="en-US" altLang="en-US" sz="1013" dirty="0">
                <a:solidFill>
                  <a:srgbClr val="000000"/>
                </a:solidFill>
                <a:cs typeface="Arial" panose="020B0604020202020204" pitchFamily="34" charset="0"/>
              </a:rPr>
              <a:t>Presenters will address most content-related questions </a:t>
            </a:r>
            <a:r>
              <a:rPr lang="en-US" altLang="en-US" sz="1013" dirty="0">
                <a:solidFill>
                  <a:srgbClr val="FF0000"/>
                </a:solidFill>
                <a:cs typeface="Arial" panose="020B0604020202020204" pitchFamily="34" charset="0"/>
              </a:rPr>
              <a:t>verbally</a:t>
            </a:r>
            <a:r>
              <a:rPr lang="en-US" altLang="en-US" sz="1013" dirty="0">
                <a:solidFill>
                  <a:srgbClr val="000000"/>
                </a:solidFill>
                <a:cs typeface="Arial" panose="020B0604020202020204" pitchFamily="34" charset="0"/>
              </a:rPr>
              <a:t> during the Q &amp; A period.</a:t>
            </a:r>
            <a:endParaRPr lang="en-US" altLang="en-US" sz="1013" dirty="0">
              <a:solidFill>
                <a:srgbClr val="C00000"/>
              </a:solidFill>
              <a:cs typeface="Arial" panose="020B0604020202020204" pitchFamily="34" charset="0"/>
            </a:endParaRPr>
          </a:p>
        </p:txBody>
      </p:sp>
      <p:cxnSp>
        <p:nvCxnSpPr>
          <p:cNvPr id="3" name="Straight Arrow Connector 2" title="arrow right"/>
          <p:cNvCxnSpPr>
            <a:stCxn id="15" idx="3"/>
          </p:cNvCxnSpPr>
          <p:nvPr/>
        </p:nvCxnSpPr>
        <p:spPr>
          <a:xfrm>
            <a:off x="3669104" y="1558069"/>
            <a:ext cx="765296" cy="60700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8400" y="1200150"/>
            <a:ext cx="1230704" cy="7158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sz="1013" b="1" dirty="0">
                <a:solidFill>
                  <a:srgbClr val="FF0000"/>
                </a:solidFill>
                <a:cs typeface="Arial" panose="020B0604020202020204" pitchFamily="34" charset="0"/>
              </a:rPr>
              <a:t>Use Chat </a:t>
            </a:r>
            <a:r>
              <a:rPr lang="en-US" altLang="en-US" sz="1013" dirty="0">
                <a:solidFill>
                  <a:srgbClr val="000000"/>
                </a:solidFill>
                <a:cs typeface="Arial" panose="020B0604020202020204" pitchFamily="34" charset="0"/>
              </a:rPr>
              <a:t>for technical questions</a:t>
            </a:r>
            <a:r>
              <a:rPr lang="en-US" altLang="en-US" sz="1013" b="1" dirty="0">
                <a:solidFill>
                  <a:srgbClr val="000000"/>
                </a:solidFill>
                <a:cs typeface="Arial" panose="020B0604020202020204" pitchFamily="34" charset="0"/>
              </a:rPr>
              <a:t>: </a:t>
            </a:r>
            <a:r>
              <a:rPr lang="en-US" altLang="en-US" sz="1013" dirty="0">
                <a:solidFill>
                  <a:srgbClr val="000000"/>
                </a:solidFill>
                <a:cs typeface="Arial" panose="020B0604020202020204" pitchFamily="34" charset="0"/>
              </a:rPr>
              <a:t>we will usually </a:t>
            </a:r>
            <a:r>
              <a:rPr lang="en-US" altLang="en-US" sz="1013" dirty="0">
                <a:solidFill>
                  <a:srgbClr val="FF0000"/>
                </a:solidFill>
                <a:cs typeface="Arial" panose="020B0604020202020204" pitchFamily="34" charset="0"/>
              </a:rPr>
              <a:t>type</a:t>
            </a:r>
            <a:r>
              <a:rPr lang="en-US" altLang="en-US" sz="1013" dirty="0">
                <a:solidFill>
                  <a:srgbClr val="000000"/>
                </a:solidFill>
                <a:cs typeface="Arial" panose="020B0604020202020204" pitchFamily="34" charset="0"/>
              </a:rPr>
              <a:t> responses.</a:t>
            </a:r>
          </a:p>
        </p:txBody>
      </p:sp>
      <p:cxnSp>
        <p:nvCxnSpPr>
          <p:cNvPr id="26" name="Straight Arrow Connector 25" title="arrow right"/>
          <p:cNvCxnSpPr/>
          <p:nvPr/>
        </p:nvCxnSpPr>
        <p:spPr>
          <a:xfrm>
            <a:off x="4185354" y="3257550"/>
            <a:ext cx="258146" cy="2551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7721203" y="4229100"/>
            <a:ext cx="279797" cy="185738"/>
          </a:xfrm>
          <a:prstGeom prst="rect">
            <a:avLst/>
          </a:prstGeom>
        </p:spPr>
        <p:txBody>
          <a:bodyPr/>
          <a:lstStyle/>
          <a:p>
            <a:fld id="{66148DE6-CEC5-4421-8047-1425516F9840}" type="slidenum">
              <a:rPr lang="en-US" smtClean="0">
                <a:solidFill>
                  <a:srgbClr val="000000"/>
                </a:solidFill>
                <a:latin typeface="Calibri"/>
              </a:rPr>
              <a:pPr/>
              <a:t>3</a:t>
            </a:fld>
            <a:endParaRPr lang="en-US" dirty="0">
              <a:solidFill>
                <a:srgbClr val="000000"/>
              </a:solidFill>
              <a:latin typeface="Calibri"/>
            </a:endParaRPr>
          </a:p>
        </p:txBody>
      </p:sp>
      <p:pic>
        <p:nvPicPr>
          <p:cNvPr id="4" name="Picture 4" title="screenshot of chat p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058" y="133350"/>
            <a:ext cx="3003530" cy="4577642"/>
          </a:xfrm>
          <a:prstGeom prst="rect">
            <a:avLst/>
          </a:prstGeom>
        </p:spPr>
      </p:pic>
    </p:spTree>
    <p:extLst>
      <p:ext uri="{BB962C8B-B14F-4D97-AF65-F5344CB8AC3E}">
        <p14:creationId xmlns:p14="http://schemas.microsoft.com/office/powerpoint/2010/main" val="23142421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209550"/>
            <a:ext cx="3211455" cy="984496"/>
          </a:xfrm>
        </p:spPr>
        <p:txBody>
          <a:bodyPr>
            <a:normAutofit/>
          </a:bodyPr>
          <a:lstStyle/>
          <a:p>
            <a:pPr algn="ctr"/>
            <a:r>
              <a:rPr lang="en-US" sz="3000" dirty="0" smtClean="0">
                <a:solidFill>
                  <a:schemeClr val="tx2"/>
                </a:solidFill>
              </a:rPr>
              <a:t>Case Studies</a:t>
            </a:r>
            <a:endParaRPr lang="en-US" sz="3000" dirty="0">
              <a:solidFill>
                <a:schemeClr val="tx2"/>
              </a:solidFill>
            </a:endParaRPr>
          </a:p>
        </p:txBody>
      </p:sp>
      <p:pic>
        <p:nvPicPr>
          <p:cNvPr id="6" name="Picture 2" descr="young woman, with hair blowing in the wind, smiles at the camera" title="young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589" y="1809750"/>
            <a:ext cx="3114675" cy="2066678"/>
          </a:xfrm>
          <a:prstGeom prst="rect">
            <a:avLst/>
          </a:prstGeom>
          <a:noFill/>
          <a:ln w="25400">
            <a:solidFill>
              <a:schemeClr val="tx2">
                <a:alpha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997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71700" y="514350"/>
            <a:ext cx="5829300" cy="457200"/>
          </a:xfrm>
        </p:spPr>
        <p:txBody>
          <a:bodyPr/>
          <a:lstStyle/>
          <a:p>
            <a:pPr algn="ctr"/>
            <a:r>
              <a:rPr lang="en-US" sz="3000" dirty="0"/>
              <a:t>Case Study #1</a:t>
            </a:r>
          </a:p>
        </p:txBody>
      </p:sp>
      <p:sp>
        <p:nvSpPr>
          <p:cNvPr id="3" name="Content Placeholder 2"/>
          <p:cNvSpPr>
            <a:spLocks noGrp="1"/>
          </p:cNvSpPr>
          <p:nvPr>
            <p:ph idx="1"/>
          </p:nvPr>
        </p:nvSpPr>
        <p:spPr>
          <a:xfrm>
            <a:off x="2171700" y="1352550"/>
            <a:ext cx="6438900" cy="3200400"/>
          </a:xfrm>
        </p:spPr>
        <p:txBody>
          <a:bodyPr/>
          <a:lstStyle/>
          <a:p>
            <a:r>
              <a:rPr lang="en-US" sz="2400" b="0" dirty="0" smtClean="0"/>
              <a:t>Jeanine is a 31 year old Caucasian female who has been with her boyfriend for 10 years. She has type-1 diabetes. You learn they are trying to start a family.</a:t>
            </a:r>
          </a:p>
          <a:p>
            <a:endParaRPr lang="en-US" sz="1800" dirty="0"/>
          </a:p>
          <a:p>
            <a:pPr marL="342900" indent="-342900" algn="ctr">
              <a:buFont typeface="Arial" panose="020B0604020202020204" pitchFamily="34" charset="0"/>
              <a:buChar char="•"/>
            </a:pPr>
            <a:r>
              <a:rPr lang="en-US" sz="2000" b="0" dirty="0">
                <a:solidFill>
                  <a:schemeClr val="tx1"/>
                </a:solidFill>
              </a:rPr>
              <a:t>How does this guide future questions and care? </a:t>
            </a:r>
          </a:p>
          <a:p>
            <a:endParaRPr lang="en-US" b="0" dirty="0"/>
          </a:p>
          <a:p>
            <a:endParaRPr lang="en-US" b="0" dirty="0" smtClean="0"/>
          </a:p>
          <a:p>
            <a:endParaRPr lang="en-US" b="0" dirty="0"/>
          </a:p>
        </p:txBody>
      </p:sp>
    </p:spTree>
    <p:extLst>
      <p:ext uri="{BB962C8B-B14F-4D97-AF65-F5344CB8AC3E}">
        <p14:creationId xmlns:p14="http://schemas.microsoft.com/office/powerpoint/2010/main" val="14796084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p:nvPr>
        </p:nvSpPr>
        <p:spPr>
          <a:xfrm>
            <a:off x="2171700" y="171450"/>
            <a:ext cx="5829300" cy="514350"/>
          </a:xfrm>
        </p:spPr>
        <p:txBody>
          <a:bodyPr/>
          <a:lstStyle/>
          <a:p>
            <a:pPr algn="ctr"/>
            <a:r>
              <a:rPr lang="en-US" altLang="en-US" sz="3000" dirty="0"/>
              <a:t>Case Study #2 </a:t>
            </a:r>
            <a:endParaRPr lang="en-US" altLang="en-US" sz="3000" dirty="0">
              <a:solidFill>
                <a:srgbClr val="FF0000"/>
              </a:solidFill>
            </a:endParaRPr>
          </a:p>
        </p:txBody>
      </p:sp>
      <p:sp>
        <p:nvSpPr>
          <p:cNvPr id="134146" name="Rectangle 3"/>
          <p:cNvSpPr>
            <a:spLocks noGrp="1"/>
          </p:cNvSpPr>
          <p:nvPr>
            <p:ph idx="1"/>
          </p:nvPr>
        </p:nvSpPr>
        <p:spPr>
          <a:xfrm>
            <a:off x="2118360" y="685800"/>
            <a:ext cx="6416040" cy="2266950"/>
          </a:xfrm>
        </p:spPr>
        <p:txBody>
          <a:bodyPr/>
          <a:lstStyle/>
          <a:p>
            <a:pPr>
              <a:buClr>
                <a:schemeClr val="tx2"/>
              </a:buClr>
            </a:pPr>
            <a:r>
              <a:rPr lang="en-US" altLang="en-US" sz="2100" b="0" dirty="0">
                <a:latin typeface="+mj-lt"/>
              </a:rPr>
              <a:t>Denise </a:t>
            </a:r>
            <a:r>
              <a:rPr lang="en-US" altLang="en-US" sz="2100" b="0" dirty="0" smtClean="0">
                <a:latin typeface="+mj-lt"/>
              </a:rPr>
              <a:t>is 18 years old, a </a:t>
            </a:r>
            <a:r>
              <a:rPr lang="en-US" altLang="en-US" sz="2100" b="0" dirty="0">
                <a:latin typeface="+mj-lt"/>
              </a:rPr>
              <a:t>Hispanic female, BMI 28, current smoker, engages in occasional binge drinking, had 1 child at age 16, has </a:t>
            </a:r>
            <a:r>
              <a:rPr lang="en-US" altLang="en-US" sz="2100" b="0" dirty="0" smtClean="0">
                <a:latin typeface="+mj-lt"/>
              </a:rPr>
              <a:t>a current </a:t>
            </a:r>
            <a:r>
              <a:rPr lang="en-US" altLang="en-US" sz="2100" b="0" dirty="0">
                <a:latin typeface="+mj-lt"/>
              </a:rPr>
              <a:t>boyfriend and </a:t>
            </a:r>
            <a:r>
              <a:rPr lang="en-US" altLang="en-US" sz="2100" b="0" dirty="0" smtClean="0">
                <a:latin typeface="+mj-lt"/>
              </a:rPr>
              <a:t>is sexually </a:t>
            </a:r>
            <a:r>
              <a:rPr lang="en-US" altLang="en-US" sz="2100" b="0" dirty="0">
                <a:latin typeface="+mj-lt"/>
              </a:rPr>
              <a:t>active. </a:t>
            </a:r>
            <a:r>
              <a:rPr lang="en-US" altLang="en-US" sz="2100" b="0" dirty="0" smtClean="0">
                <a:latin typeface="+mj-lt"/>
              </a:rPr>
              <a:t>They want </a:t>
            </a:r>
            <a:r>
              <a:rPr lang="en-US" altLang="en-US" sz="2100" b="0" dirty="0">
                <a:latin typeface="+mj-lt"/>
              </a:rPr>
              <a:t>to have another child once she is done with college in 4 years. She is in for initiation of a </a:t>
            </a:r>
            <a:r>
              <a:rPr lang="en-US" altLang="en-US" sz="2100" b="0" dirty="0" smtClean="0">
                <a:latin typeface="+mj-lt"/>
              </a:rPr>
              <a:t>family planning </a:t>
            </a:r>
            <a:r>
              <a:rPr lang="en-US" altLang="en-US" sz="2100" b="0" dirty="0">
                <a:latin typeface="+mj-lt"/>
              </a:rPr>
              <a:t>method, uses condoms intermittently and has been on the pill before.</a:t>
            </a:r>
          </a:p>
          <a:p>
            <a:pPr marL="257175" indent="-257175">
              <a:buFont typeface="Arial" panose="020B0604020202020204" pitchFamily="34" charset="0"/>
              <a:buChar char="•"/>
            </a:pPr>
            <a:r>
              <a:rPr lang="en-US" sz="1800" b="0" dirty="0">
                <a:solidFill>
                  <a:schemeClr val="tx1"/>
                </a:solidFill>
              </a:rPr>
              <a:t>How would you begin talking about a </a:t>
            </a:r>
            <a:r>
              <a:rPr lang="en-US" sz="1800" b="0" dirty="0" smtClean="0">
                <a:solidFill>
                  <a:schemeClr val="tx1"/>
                </a:solidFill>
              </a:rPr>
              <a:t>birth control method </a:t>
            </a:r>
            <a:r>
              <a:rPr lang="en-US" sz="1800" b="0" dirty="0">
                <a:solidFill>
                  <a:schemeClr val="tx1"/>
                </a:solidFill>
              </a:rPr>
              <a:t>to best fit  their needs?</a:t>
            </a:r>
          </a:p>
          <a:p>
            <a:pPr marL="257175" indent="-257175">
              <a:buFont typeface="Arial" panose="020B0604020202020204" pitchFamily="34" charset="0"/>
              <a:buChar char="•"/>
            </a:pPr>
            <a:r>
              <a:rPr lang="en-US" sz="1800" b="0" dirty="0">
                <a:solidFill>
                  <a:schemeClr val="tx1"/>
                </a:solidFill>
              </a:rPr>
              <a:t>What type of education can you provide to help them start thinking about steps to prepare for a healthy pregnancy in the future?</a:t>
            </a:r>
          </a:p>
        </p:txBody>
      </p:sp>
    </p:spTree>
    <p:extLst>
      <p:ext uri="{BB962C8B-B14F-4D97-AF65-F5344CB8AC3E}">
        <p14:creationId xmlns:p14="http://schemas.microsoft.com/office/powerpoint/2010/main" val="35519391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05991"/>
            <a:ext cx="5829300" cy="513159"/>
          </a:xfrm>
        </p:spPr>
        <p:txBody>
          <a:bodyPr/>
          <a:lstStyle/>
          <a:p>
            <a:pPr algn="ctr"/>
            <a:r>
              <a:rPr lang="en-US" sz="3000" dirty="0"/>
              <a:t>Reproductive Life Planning for Men</a:t>
            </a:r>
          </a:p>
        </p:txBody>
      </p:sp>
      <p:sp>
        <p:nvSpPr>
          <p:cNvPr id="3" name="Content Placeholder 2"/>
          <p:cNvSpPr>
            <a:spLocks noGrp="1"/>
          </p:cNvSpPr>
          <p:nvPr>
            <p:ph idx="1"/>
          </p:nvPr>
        </p:nvSpPr>
        <p:spPr>
          <a:xfrm>
            <a:off x="1657350" y="1143000"/>
            <a:ext cx="4572000" cy="3333750"/>
          </a:xfrm>
        </p:spPr>
        <p:txBody>
          <a:bodyPr/>
          <a:lstStyle/>
          <a:p>
            <a:pPr marL="342900" indent="-342900">
              <a:buClr>
                <a:schemeClr val="tx2"/>
              </a:buClr>
              <a:buFont typeface="Arial" panose="020B0604020202020204" pitchFamily="34" charset="0"/>
              <a:buChar char="•"/>
            </a:pPr>
            <a:r>
              <a:rPr lang="en-US" sz="2100" b="0" dirty="0">
                <a:solidFill>
                  <a:srgbClr val="112943"/>
                </a:solidFill>
              </a:rPr>
              <a:t>Ask RLP questions from a male perspective:</a:t>
            </a:r>
          </a:p>
          <a:p>
            <a:pPr>
              <a:buClr>
                <a:schemeClr val="tx2"/>
              </a:buClr>
              <a:buFont typeface="Wingdings" panose="05000000000000000000" pitchFamily="2" charset="2"/>
              <a:buChar char="§"/>
            </a:pPr>
            <a:endParaRPr lang="en-US" sz="750" b="0" dirty="0">
              <a:solidFill>
                <a:srgbClr val="112943"/>
              </a:solidFill>
            </a:endParaRPr>
          </a:p>
          <a:p>
            <a:pPr marL="900113" lvl="1" indent="-342900">
              <a:buClr>
                <a:schemeClr val="tx2"/>
              </a:buClr>
              <a:buFont typeface="Arial" panose="020B0604020202020204" pitchFamily="34" charset="0"/>
              <a:buChar char="•"/>
            </a:pPr>
            <a:r>
              <a:rPr lang="en-US" sz="1800" dirty="0">
                <a:solidFill>
                  <a:srgbClr val="112943"/>
                </a:solidFill>
              </a:rPr>
              <a:t>Have you or your partner used a family planning method (now or ever?)</a:t>
            </a:r>
          </a:p>
          <a:p>
            <a:pPr marL="900113" lvl="1" indent="-342900">
              <a:buClr>
                <a:schemeClr val="tx2"/>
              </a:buClr>
              <a:buFont typeface="Arial" panose="020B0604020202020204" pitchFamily="34" charset="0"/>
              <a:buChar char="•"/>
            </a:pPr>
            <a:r>
              <a:rPr lang="en-US" sz="1800" dirty="0">
                <a:solidFill>
                  <a:srgbClr val="112943"/>
                </a:solidFill>
              </a:rPr>
              <a:t>What were some of the challenges and successes with using that method?</a:t>
            </a:r>
          </a:p>
          <a:p>
            <a:pPr>
              <a:buClr>
                <a:schemeClr val="tx2"/>
              </a:buClr>
              <a:buFont typeface="Wingdings" panose="05000000000000000000" pitchFamily="2" charset="2"/>
              <a:buChar char="§"/>
            </a:pPr>
            <a:endParaRPr lang="en-US" sz="750" b="0" dirty="0">
              <a:solidFill>
                <a:srgbClr val="112943"/>
              </a:solidFill>
            </a:endParaRPr>
          </a:p>
          <a:p>
            <a:pPr>
              <a:buClr>
                <a:schemeClr val="tx2"/>
              </a:buClr>
            </a:pPr>
            <a:endParaRPr lang="en-US" sz="750" b="0" dirty="0">
              <a:solidFill>
                <a:srgbClr val="112943"/>
              </a:solidFill>
            </a:endParaRPr>
          </a:p>
          <a:p>
            <a:pPr marL="342900" indent="-342900">
              <a:buClr>
                <a:schemeClr val="tx2"/>
              </a:buClr>
              <a:buFont typeface="Arial" panose="020B0604020202020204" pitchFamily="34" charset="0"/>
              <a:buChar char="•"/>
            </a:pPr>
            <a:r>
              <a:rPr lang="en-US" sz="2100" b="0" dirty="0">
                <a:solidFill>
                  <a:srgbClr val="112943"/>
                </a:solidFill>
              </a:rPr>
              <a:t>Discuss </a:t>
            </a:r>
            <a:r>
              <a:rPr lang="en-US" sz="2100" b="0" dirty="0" smtClean="0">
                <a:solidFill>
                  <a:srgbClr val="112943"/>
                </a:solidFill>
              </a:rPr>
              <a:t>behaviors that </a:t>
            </a:r>
            <a:r>
              <a:rPr lang="en-US" sz="2100" b="0" dirty="0">
                <a:solidFill>
                  <a:srgbClr val="112943"/>
                </a:solidFill>
              </a:rPr>
              <a:t>contribute </a:t>
            </a:r>
            <a:r>
              <a:rPr lang="en-US" sz="2100" b="0" dirty="0" smtClean="0">
                <a:solidFill>
                  <a:srgbClr val="112943"/>
                </a:solidFill>
              </a:rPr>
              <a:t>to male fertility and overall health</a:t>
            </a:r>
            <a:endParaRPr lang="en-US" sz="2100" b="0" dirty="0">
              <a:solidFill>
                <a:srgbClr val="112943"/>
              </a:solidFill>
            </a:endParaRPr>
          </a:p>
        </p:txBody>
      </p:sp>
      <p:pic>
        <p:nvPicPr>
          <p:cNvPr id="4" name="Picture 3" descr="young man sits with his arm resting on his knee and hand cradling his face" title="young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540" y="1485900"/>
            <a:ext cx="1275160" cy="2000250"/>
          </a:xfrm>
          <a:prstGeom prst="rect">
            <a:avLst/>
          </a:prstGeom>
          <a:noFill/>
          <a:ln w="2222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9057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2171700" y="382191"/>
            <a:ext cx="5829300" cy="513159"/>
          </a:xfrm>
        </p:spPr>
        <p:txBody>
          <a:bodyPr/>
          <a:lstStyle/>
          <a:p>
            <a:pPr algn="ctr"/>
            <a:r>
              <a:rPr lang="en-US" altLang="en-US" sz="3000" dirty="0"/>
              <a:t>Case Study #3</a:t>
            </a:r>
          </a:p>
        </p:txBody>
      </p:sp>
      <p:sp>
        <p:nvSpPr>
          <p:cNvPr id="3" name="Content Placeholder 2"/>
          <p:cNvSpPr>
            <a:spLocks noGrp="1"/>
          </p:cNvSpPr>
          <p:nvPr>
            <p:ph idx="1"/>
          </p:nvPr>
        </p:nvSpPr>
        <p:spPr>
          <a:xfrm>
            <a:off x="2148168" y="1028701"/>
            <a:ext cx="6157632" cy="1661993"/>
          </a:xfrm>
        </p:spPr>
        <p:txBody>
          <a:bodyPr/>
          <a:lstStyle/>
          <a:p>
            <a:r>
              <a:rPr lang="en-US" sz="2400" b="0" dirty="0" smtClean="0"/>
              <a:t>Jim is a 25 year old Caucasian male, has a current girlfriend and is sexually active. He comes in for evaluation of a possible STD. </a:t>
            </a:r>
            <a:r>
              <a:rPr lang="en-US" sz="2400" b="0" dirty="0"/>
              <a:t>He has no children, but wants to have children in about 10 years.</a:t>
            </a:r>
          </a:p>
          <a:p>
            <a:pPr marL="342900" indent="-342900">
              <a:buFont typeface="Arial" panose="020B0604020202020204" pitchFamily="34" charset="0"/>
              <a:buChar char="•"/>
            </a:pPr>
            <a:endParaRPr lang="en-US" sz="2100" b="0" dirty="0">
              <a:solidFill>
                <a:schemeClr val="tx1"/>
              </a:solidFill>
            </a:endParaRPr>
          </a:p>
          <a:p>
            <a:pPr marL="342900" indent="-342900">
              <a:buFont typeface="Arial" panose="020B0604020202020204" pitchFamily="34" charset="0"/>
              <a:buChar char="•"/>
            </a:pPr>
            <a:r>
              <a:rPr lang="en-US" sz="2000" b="0" dirty="0" smtClean="0">
                <a:solidFill>
                  <a:schemeClr val="tx1"/>
                </a:solidFill>
              </a:rPr>
              <a:t>How </a:t>
            </a:r>
            <a:r>
              <a:rPr lang="en-US" sz="2000" b="0" dirty="0">
                <a:solidFill>
                  <a:schemeClr val="tx1"/>
                </a:solidFill>
              </a:rPr>
              <a:t>would this discussion guide the care he receives</a:t>
            </a:r>
            <a:r>
              <a:rPr lang="en-US" sz="2000" b="0" dirty="0" smtClean="0">
                <a:solidFill>
                  <a:schemeClr val="tx1"/>
                </a:solidFill>
              </a:rPr>
              <a:t>?</a:t>
            </a:r>
          </a:p>
          <a:p>
            <a:pPr marL="342900" indent="-342900">
              <a:buFont typeface="Arial" panose="020B0604020202020204" pitchFamily="34" charset="0"/>
              <a:buChar char="•"/>
            </a:pPr>
            <a:endParaRPr lang="en-US" sz="2000" b="0" dirty="0">
              <a:solidFill>
                <a:schemeClr val="tx1"/>
              </a:solidFill>
            </a:endParaRPr>
          </a:p>
          <a:p>
            <a:endParaRPr lang="en-US" sz="900" b="0" i="1" dirty="0" smtClean="0">
              <a:solidFill>
                <a:schemeClr val="tx1"/>
              </a:solidFill>
            </a:endParaRPr>
          </a:p>
          <a:p>
            <a:endParaRPr lang="en-US" sz="900" b="0" i="1" dirty="0">
              <a:solidFill>
                <a:schemeClr val="tx1"/>
              </a:solidFill>
            </a:endParaRPr>
          </a:p>
          <a:p>
            <a:endParaRPr lang="en-US" sz="900" b="0" i="1" dirty="0" smtClean="0">
              <a:solidFill>
                <a:schemeClr val="tx1"/>
              </a:solidFill>
            </a:endParaRPr>
          </a:p>
          <a:p>
            <a:r>
              <a:rPr lang="en-US" sz="900" b="0" dirty="0" smtClean="0">
                <a:solidFill>
                  <a:schemeClr val="tx1"/>
                </a:solidFill>
              </a:rPr>
              <a:t>(Centers for Disease Control and Prevention, 2011)</a:t>
            </a:r>
            <a:endParaRPr lang="en-US" sz="900" b="0" dirty="0">
              <a:solidFill>
                <a:schemeClr val="tx1"/>
              </a:solidFill>
            </a:endParaRPr>
          </a:p>
        </p:txBody>
      </p:sp>
    </p:spTree>
    <p:extLst>
      <p:ext uri="{BB962C8B-B14F-4D97-AF65-F5344CB8AC3E}">
        <p14:creationId xmlns:p14="http://schemas.microsoft.com/office/powerpoint/2010/main" val="281819925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72641"/>
            <a:ext cx="5829300" cy="456009"/>
          </a:xfrm>
        </p:spPr>
        <p:txBody>
          <a:bodyPr/>
          <a:lstStyle/>
          <a:p>
            <a:pPr algn="ctr"/>
            <a:r>
              <a:rPr lang="en-US" sz="3000" dirty="0"/>
              <a:t>Case Study #4</a:t>
            </a:r>
            <a:endParaRPr lang="en-US" sz="3000" dirty="0">
              <a:solidFill>
                <a:srgbClr val="FF0000"/>
              </a:solidFill>
            </a:endParaRPr>
          </a:p>
        </p:txBody>
      </p:sp>
      <p:sp>
        <p:nvSpPr>
          <p:cNvPr id="3" name="Content Placeholder 2"/>
          <p:cNvSpPr>
            <a:spLocks noGrp="1"/>
          </p:cNvSpPr>
          <p:nvPr>
            <p:ph idx="1"/>
          </p:nvPr>
        </p:nvSpPr>
        <p:spPr>
          <a:xfrm>
            <a:off x="2171700" y="742951"/>
            <a:ext cx="6438900" cy="3429000"/>
          </a:xfrm>
        </p:spPr>
        <p:txBody>
          <a:bodyPr/>
          <a:lstStyle/>
          <a:p>
            <a:pPr>
              <a:buClr>
                <a:srgbClr val="000099"/>
              </a:buClr>
            </a:pPr>
            <a:r>
              <a:rPr lang="en-US" sz="2025" b="0" dirty="0"/>
              <a:t>It is an extremely busy afternoon, 4 clients have been added to your schedule, and you </a:t>
            </a:r>
            <a:r>
              <a:rPr lang="en-US" sz="2025" b="0" dirty="0" smtClean="0"/>
              <a:t>need </a:t>
            </a:r>
            <a:r>
              <a:rPr lang="en-US" sz="2025" b="0" dirty="0"/>
              <a:t>to leave on time today. </a:t>
            </a:r>
            <a:r>
              <a:rPr lang="en-US" sz="2025" b="0" dirty="0" smtClean="0"/>
              <a:t>Monica, a </a:t>
            </a:r>
            <a:r>
              <a:rPr lang="en-US" sz="2025" b="0" dirty="0"/>
              <a:t>37 year old African American </a:t>
            </a:r>
            <a:r>
              <a:rPr lang="en-US" sz="2025" b="0" dirty="0" smtClean="0"/>
              <a:t>female, </a:t>
            </a:r>
            <a:r>
              <a:rPr lang="en-US" sz="2025" b="0" dirty="0"/>
              <a:t>is your next client. </a:t>
            </a:r>
            <a:r>
              <a:rPr lang="en-US" sz="2025" b="0" dirty="0" smtClean="0"/>
              <a:t>She is in for a Pap. She </a:t>
            </a:r>
            <a:r>
              <a:rPr lang="en-US" sz="2025" b="0" dirty="0"/>
              <a:t>is sexually </a:t>
            </a:r>
            <a:r>
              <a:rPr lang="en-US" sz="2025" b="0" dirty="0" smtClean="0"/>
              <a:t>active, </a:t>
            </a:r>
            <a:r>
              <a:rPr lang="en-US" sz="2025" b="0" dirty="0"/>
              <a:t>but not taking her pills on a consistent basis. She doesn’t have children and strongly feels that she doesn’t want children in the future, but </a:t>
            </a:r>
            <a:r>
              <a:rPr lang="en-US" sz="2025" b="0" dirty="0" smtClean="0"/>
              <a:t>sometimes she feels </a:t>
            </a:r>
            <a:r>
              <a:rPr lang="en-US" sz="2025" b="0" dirty="0"/>
              <a:t>unsure about that. She does not think she is at risk for becoming pregnant.  </a:t>
            </a:r>
          </a:p>
          <a:p>
            <a:pPr marL="257175" indent="-257175">
              <a:buClr>
                <a:srgbClr val="000099"/>
              </a:buClr>
              <a:buFont typeface="Arial" panose="020B0604020202020204" pitchFamily="34" charset="0"/>
              <a:buChar char="•"/>
            </a:pPr>
            <a:r>
              <a:rPr lang="en-US" sz="1800" b="0" dirty="0" smtClean="0">
                <a:solidFill>
                  <a:schemeClr val="tx1"/>
                </a:solidFill>
              </a:rPr>
              <a:t>On a busy clinic day, what </a:t>
            </a:r>
            <a:r>
              <a:rPr lang="en-US" sz="1800" b="0" dirty="0">
                <a:solidFill>
                  <a:schemeClr val="tx1"/>
                </a:solidFill>
              </a:rPr>
              <a:t>are </a:t>
            </a:r>
            <a:r>
              <a:rPr lang="en-US" sz="1800" b="0" dirty="0" smtClean="0">
                <a:solidFill>
                  <a:schemeClr val="tx1"/>
                </a:solidFill>
              </a:rPr>
              <a:t>some </a:t>
            </a:r>
            <a:r>
              <a:rPr lang="en-US" sz="1800" b="0" dirty="0">
                <a:solidFill>
                  <a:schemeClr val="tx1"/>
                </a:solidFill>
              </a:rPr>
              <a:t>ways </a:t>
            </a:r>
            <a:r>
              <a:rPr lang="en-US" sz="1800" b="0" dirty="0" smtClean="0">
                <a:solidFill>
                  <a:schemeClr val="tx1"/>
                </a:solidFill>
              </a:rPr>
              <a:t>to discuss RLP and guide care?</a:t>
            </a:r>
            <a:endParaRPr lang="en-US" sz="1800" b="0" dirty="0">
              <a:solidFill>
                <a:schemeClr val="tx1"/>
              </a:solidFill>
            </a:endParaRPr>
          </a:p>
        </p:txBody>
      </p:sp>
    </p:spTree>
    <p:extLst>
      <p:ext uri="{BB962C8B-B14F-4D97-AF65-F5344CB8AC3E}">
        <p14:creationId xmlns:p14="http://schemas.microsoft.com/office/powerpoint/2010/main" val="67591256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0" y="857250"/>
            <a:ext cx="3371850" cy="2822575"/>
          </a:xfrm>
        </p:spPr>
        <p:txBody>
          <a:bodyPr/>
          <a:lstStyle/>
          <a:p>
            <a:r>
              <a:rPr lang="en-US" dirty="0" smtClean="0">
                <a:solidFill>
                  <a:schemeClr val="tx2"/>
                </a:solidFill>
              </a:rPr>
              <a:t>Integrating </a:t>
            </a:r>
            <a:br>
              <a:rPr lang="en-US" dirty="0" smtClean="0">
                <a:solidFill>
                  <a:schemeClr val="tx2"/>
                </a:solidFill>
              </a:rPr>
            </a:br>
            <a:r>
              <a:rPr lang="en-US" dirty="0" smtClean="0">
                <a:solidFill>
                  <a:schemeClr val="tx2"/>
                </a:solidFill>
              </a:rPr>
              <a:t>Reproductive Life Planning at Your </a:t>
            </a:r>
            <a:r>
              <a:rPr lang="en-US" dirty="0">
                <a:solidFill>
                  <a:schemeClr val="tx2"/>
                </a:solidFill>
              </a:rPr>
              <a:t>C</a:t>
            </a:r>
            <a:r>
              <a:rPr lang="en-US" dirty="0" smtClean="0">
                <a:solidFill>
                  <a:schemeClr val="tx2"/>
                </a:solidFill>
              </a:rPr>
              <a:t>linic</a:t>
            </a:r>
            <a:endParaRPr lang="en-US" dirty="0"/>
          </a:p>
        </p:txBody>
      </p:sp>
    </p:spTree>
    <p:extLst>
      <p:ext uri="{BB962C8B-B14F-4D97-AF65-F5344CB8AC3E}">
        <p14:creationId xmlns:p14="http://schemas.microsoft.com/office/powerpoint/2010/main" val="311945341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03651"/>
            <a:ext cx="5829300" cy="415499"/>
          </a:xfrm>
        </p:spPr>
        <p:txBody>
          <a:bodyPr/>
          <a:lstStyle/>
          <a:p>
            <a:pPr algn="ctr"/>
            <a:r>
              <a:rPr lang="en-US" sz="3000" dirty="0"/>
              <a:t>Integrating RLP into Your Clinic</a:t>
            </a:r>
            <a:endParaRPr lang="en-US" sz="1800" dirty="0"/>
          </a:p>
        </p:txBody>
      </p:sp>
      <p:sp>
        <p:nvSpPr>
          <p:cNvPr id="3" name="Content Placeholder 2"/>
          <p:cNvSpPr>
            <a:spLocks noGrp="1"/>
          </p:cNvSpPr>
          <p:nvPr>
            <p:ph idx="1"/>
          </p:nvPr>
        </p:nvSpPr>
        <p:spPr>
          <a:xfrm>
            <a:off x="2175830" y="1047750"/>
            <a:ext cx="5901369" cy="3657600"/>
          </a:xfrm>
        </p:spPr>
        <p:txBody>
          <a:bodyPr/>
          <a:lstStyle/>
          <a:p>
            <a:pPr marL="342900" indent="-342900">
              <a:buClr>
                <a:schemeClr val="tx2"/>
              </a:buClr>
              <a:buFont typeface="Arial" panose="020B0604020202020204" pitchFamily="34" charset="0"/>
              <a:buChar char="•"/>
            </a:pPr>
            <a:r>
              <a:rPr lang="en-US" sz="2100" b="0" dirty="0">
                <a:solidFill>
                  <a:schemeClr val="tx1"/>
                </a:solidFill>
              </a:rPr>
              <a:t>Ask </a:t>
            </a:r>
            <a:r>
              <a:rPr lang="en-US" sz="2100" dirty="0">
                <a:solidFill>
                  <a:schemeClr val="tx1"/>
                </a:solidFill>
              </a:rPr>
              <a:t>all</a:t>
            </a:r>
            <a:r>
              <a:rPr lang="en-US" sz="2100" b="0" dirty="0">
                <a:solidFill>
                  <a:schemeClr val="tx1"/>
                </a:solidFill>
              </a:rPr>
              <a:t> clients about their reproductive life plans</a:t>
            </a:r>
          </a:p>
          <a:p>
            <a:pPr marL="342900" indent="-342900">
              <a:buClr>
                <a:schemeClr val="tx2"/>
              </a:buClr>
              <a:buFont typeface="Arial" panose="020B0604020202020204" pitchFamily="34" charset="0"/>
              <a:buChar char="•"/>
            </a:pPr>
            <a:endParaRPr lang="en-US" sz="2100" b="0" dirty="0">
              <a:solidFill>
                <a:schemeClr val="tx1"/>
              </a:solidFill>
            </a:endParaRPr>
          </a:p>
          <a:p>
            <a:pPr marL="342900" indent="-342900">
              <a:buClr>
                <a:schemeClr val="tx2"/>
              </a:buClr>
              <a:buFont typeface="Arial" panose="020B0604020202020204" pitchFamily="34" charset="0"/>
              <a:buChar char="•"/>
            </a:pPr>
            <a:r>
              <a:rPr lang="en-US" sz="2100" b="0" dirty="0">
                <a:solidFill>
                  <a:schemeClr val="tx1"/>
                </a:solidFill>
              </a:rPr>
              <a:t>Revise forms to add questions about RLP including </a:t>
            </a:r>
            <a:r>
              <a:rPr lang="en-US" sz="2100" b="0" dirty="0" smtClean="0">
                <a:solidFill>
                  <a:schemeClr val="tx1"/>
                </a:solidFill>
              </a:rPr>
              <a:t>client </a:t>
            </a:r>
            <a:r>
              <a:rPr lang="en-US" sz="2100" b="0" dirty="0">
                <a:solidFill>
                  <a:schemeClr val="tx1"/>
                </a:solidFill>
              </a:rPr>
              <a:t>self-assessment and clinical history forms</a:t>
            </a:r>
          </a:p>
          <a:p>
            <a:pPr>
              <a:buClr>
                <a:schemeClr val="tx2"/>
              </a:buClr>
            </a:pPr>
            <a:endParaRPr lang="en-US" sz="2100" b="0" dirty="0">
              <a:solidFill>
                <a:schemeClr val="tx1"/>
              </a:solidFill>
            </a:endParaRPr>
          </a:p>
          <a:p>
            <a:pPr marL="342900" indent="-342900">
              <a:buClr>
                <a:schemeClr val="tx2"/>
              </a:buClr>
              <a:buFont typeface="Arial" panose="020B0604020202020204" pitchFamily="34" charset="0"/>
              <a:buChar char="•"/>
            </a:pPr>
            <a:r>
              <a:rPr lang="en-US" sz="2100" b="0" dirty="0">
                <a:solidFill>
                  <a:schemeClr val="tx1"/>
                </a:solidFill>
              </a:rPr>
              <a:t>Incorporate RLP into the electronic health records</a:t>
            </a:r>
            <a:endParaRPr lang="en-US" sz="2100" dirty="0"/>
          </a:p>
          <a:p>
            <a:pPr marL="342900" indent="-342900">
              <a:buClr>
                <a:schemeClr val="tx2"/>
              </a:buClr>
              <a:buFont typeface="Arial" panose="020B0604020202020204" pitchFamily="34" charset="0"/>
              <a:buChar char="•"/>
            </a:pPr>
            <a:endParaRPr lang="en-US" sz="2100" b="0" dirty="0" smtClean="0">
              <a:solidFill>
                <a:schemeClr val="tx1"/>
              </a:solidFill>
            </a:endParaRPr>
          </a:p>
          <a:p>
            <a:pPr marL="342900" indent="-342900">
              <a:buClr>
                <a:schemeClr val="tx2"/>
              </a:buClr>
              <a:buFont typeface="Arial" panose="020B0604020202020204" pitchFamily="34" charset="0"/>
              <a:buChar char="•"/>
            </a:pPr>
            <a:r>
              <a:rPr lang="en-US" sz="2100" b="0" dirty="0" smtClean="0">
                <a:solidFill>
                  <a:schemeClr val="tx1"/>
                </a:solidFill>
              </a:rPr>
              <a:t>Select </a:t>
            </a:r>
            <a:r>
              <a:rPr lang="en-US" sz="2100" b="0" dirty="0">
                <a:solidFill>
                  <a:schemeClr val="tx1"/>
                </a:solidFill>
              </a:rPr>
              <a:t>RLP tools for </a:t>
            </a:r>
            <a:r>
              <a:rPr lang="en-US" sz="2100" b="0" dirty="0" smtClean="0">
                <a:solidFill>
                  <a:schemeClr val="tx1"/>
                </a:solidFill>
              </a:rPr>
              <a:t>clients </a:t>
            </a:r>
            <a:r>
              <a:rPr lang="en-US" sz="2100" b="0" dirty="0">
                <a:solidFill>
                  <a:schemeClr val="tx1"/>
                </a:solidFill>
              </a:rPr>
              <a:t>to complete in the  waiting </a:t>
            </a:r>
            <a:r>
              <a:rPr lang="en-US" sz="2100" b="0" dirty="0" smtClean="0">
                <a:solidFill>
                  <a:schemeClr val="tx1"/>
                </a:solidFill>
              </a:rPr>
              <a:t>room</a:t>
            </a:r>
          </a:p>
          <a:p>
            <a:pPr marL="342900" indent="-342900">
              <a:buClr>
                <a:schemeClr val="tx2"/>
              </a:buClr>
              <a:buFont typeface="Arial" panose="020B0604020202020204" pitchFamily="34" charset="0"/>
              <a:buChar char="•"/>
            </a:pPr>
            <a:endParaRPr lang="en-US" sz="2100" b="0" dirty="0" smtClean="0">
              <a:solidFill>
                <a:schemeClr val="tx1"/>
              </a:solidFill>
            </a:endParaRPr>
          </a:p>
        </p:txBody>
      </p:sp>
    </p:spTree>
    <p:extLst>
      <p:ext uri="{BB962C8B-B14F-4D97-AF65-F5344CB8AC3E}">
        <p14:creationId xmlns:p14="http://schemas.microsoft.com/office/powerpoint/2010/main" val="260691164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23850"/>
            <a:ext cx="5829300" cy="800100"/>
          </a:xfrm>
        </p:spPr>
        <p:txBody>
          <a:bodyPr/>
          <a:lstStyle/>
          <a:p>
            <a:pPr algn="ctr"/>
            <a:r>
              <a:rPr lang="en-US" sz="3000" dirty="0"/>
              <a:t>Integrating RLP into Your Clinic</a:t>
            </a:r>
            <a:br>
              <a:rPr lang="en-US" sz="3000" dirty="0"/>
            </a:br>
            <a:r>
              <a:rPr lang="en-US" sz="3000" dirty="0"/>
              <a:t/>
            </a:r>
            <a:br>
              <a:rPr lang="en-US" sz="3000" dirty="0"/>
            </a:br>
            <a:r>
              <a:rPr lang="en-US" sz="3000" dirty="0"/>
              <a:t/>
            </a:r>
            <a:br>
              <a:rPr lang="en-US" sz="3000" dirty="0"/>
            </a:br>
            <a:endParaRPr lang="en-US" sz="2100" dirty="0"/>
          </a:p>
        </p:txBody>
      </p:sp>
      <p:sp>
        <p:nvSpPr>
          <p:cNvPr id="3" name="Content Placeholder 2"/>
          <p:cNvSpPr>
            <a:spLocks noGrp="1"/>
          </p:cNvSpPr>
          <p:nvPr>
            <p:ph idx="1"/>
          </p:nvPr>
        </p:nvSpPr>
        <p:spPr>
          <a:xfrm>
            <a:off x="2171700" y="1143000"/>
            <a:ext cx="5829300" cy="3112294"/>
          </a:xfrm>
        </p:spPr>
        <p:txBody>
          <a:bodyPr/>
          <a:lstStyle/>
          <a:p>
            <a:pPr marL="342900" indent="-342900">
              <a:buClr>
                <a:schemeClr val="tx2"/>
              </a:buClr>
              <a:buFont typeface="Wingdings" panose="05000000000000000000" pitchFamily="2" charset="2"/>
              <a:buChar char="§"/>
            </a:pPr>
            <a:r>
              <a:rPr lang="en-US" sz="2100" b="0" dirty="0">
                <a:solidFill>
                  <a:schemeClr val="tx1"/>
                </a:solidFill>
              </a:rPr>
              <a:t>Bring staff on board through discussions and </a:t>
            </a:r>
            <a:r>
              <a:rPr lang="en-US" sz="2100" b="0" dirty="0" smtClean="0">
                <a:solidFill>
                  <a:schemeClr val="tx1"/>
                </a:solidFill>
              </a:rPr>
              <a:t>training</a:t>
            </a:r>
          </a:p>
          <a:p>
            <a:pPr>
              <a:buClr>
                <a:schemeClr val="tx2"/>
              </a:buClr>
            </a:pPr>
            <a:endParaRPr lang="en-US" sz="2100" b="0" dirty="0">
              <a:solidFill>
                <a:schemeClr val="tx1"/>
              </a:solidFill>
            </a:endParaRPr>
          </a:p>
          <a:p>
            <a:pPr marL="342900" indent="-342900">
              <a:buClr>
                <a:schemeClr val="tx2"/>
              </a:buClr>
              <a:buFont typeface="Wingdings" panose="05000000000000000000" pitchFamily="2" charset="2"/>
              <a:buChar char="§"/>
            </a:pPr>
            <a:r>
              <a:rPr lang="en-US" sz="2100" b="0" dirty="0" smtClean="0">
                <a:solidFill>
                  <a:schemeClr val="tx1"/>
                </a:solidFill>
              </a:rPr>
              <a:t>Determine </a:t>
            </a:r>
            <a:r>
              <a:rPr lang="en-US" sz="2100" b="0" dirty="0">
                <a:solidFill>
                  <a:schemeClr val="tx1"/>
                </a:solidFill>
              </a:rPr>
              <a:t>which provider will counsel about RLP and at what point during the visit (MA, nurse, mid-level provider, health educator)</a:t>
            </a:r>
          </a:p>
          <a:p>
            <a:pPr>
              <a:buClr>
                <a:schemeClr val="tx2"/>
              </a:buClr>
            </a:pPr>
            <a:endParaRPr lang="en-US" sz="2100" b="0" dirty="0">
              <a:solidFill>
                <a:schemeClr val="tx1"/>
              </a:solidFill>
            </a:endParaRPr>
          </a:p>
          <a:p>
            <a:pPr marL="342900" indent="-342900">
              <a:buClr>
                <a:schemeClr val="tx2"/>
              </a:buClr>
              <a:buFont typeface="Wingdings" panose="05000000000000000000" pitchFamily="2" charset="2"/>
              <a:buChar char="§"/>
            </a:pPr>
            <a:r>
              <a:rPr lang="en-US" sz="2100" b="0" dirty="0">
                <a:solidFill>
                  <a:schemeClr val="tx1"/>
                </a:solidFill>
              </a:rPr>
              <a:t>Have tailored information available for people who are  contemplating pregnancy and for people who are not</a:t>
            </a:r>
          </a:p>
          <a:p>
            <a:pPr marL="342900" indent="-342900">
              <a:buClr>
                <a:schemeClr val="tx2"/>
              </a:buClr>
              <a:buFont typeface="Wingdings" panose="05000000000000000000" pitchFamily="2" charset="2"/>
              <a:buChar char="§"/>
            </a:pPr>
            <a:endParaRPr lang="en-US" sz="2100" b="0" dirty="0">
              <a:solidFill>
                <a:schemeClr val="tx1"/>
              </a:solidFill>
            </a:endParaRPr>
          </a:p>
        </p:txBody>
      </p:sp>
    </p:spTree>
    <p:extLst>
      <p:ext uri="{BB962C8B-B14F-4D97-AF65-F5344CB8AC3E}">
        <p14:creationId xmlns:p14="http://schemas.microsoft.com/office/powerpoint/2010/main" val="166786548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72641"/>
            <a:ext cx="5829300" cy="498872"/>
          </a:xfrm>
        </p:spPr>
        <p:txBody>
          <a:bodyPr/>
          <a:lstStyle/>
          <a:p>
            <a:pPr algn="ctr"/>
            <a:r>
              <a:rPr lang="en-US" sz="3000" dirty="0"/>
              <a:t>Contemplators </a:t>
            </a:r>
            <a:r>
              <a:rPr lang="en-US" sz="3000" dirty="0" smtClean="0"/>
              <a:t>vs </a:t>
            </a:r>
            <a:br>
              <a:rPr lang="en-US" sz="3000" dirty="0" smtClean="0"/>
            </a:br>
            <a:r>
              <a:rPr lang="en-US" sz="3000" dirty="0" smtClean="0"/>
              <a:t>Non-Contemplators</a:t>
            </a:r>
            <a:endParaRPr lang="en-US" sz="3000" dirty="0"/>
          </a:p>
        </p:txBody>
      </p:sp>
      <p:sp>
        <p:nvSpPr>
          <p:cNvPr id="3" name="Content Placeholder 2"/>
          <p:cNvSpPr>
            <a:spLocks noGrp="1"/>
          </p:cNvSpPr>
          <p:nvPr>
            <p:ph idx="1"/>
          </p:nvPr>
        </p:nvSpPr>
        <p:spPr>
          <a:xfrm>
            <a:off x="2171700" y="1200150"/>
            <a:ext cx="5829300" cy="3740944"/>
          </a:xfrm>
        </p:spPr>
        <p:txBody>
          <a:bodyPr/>
          <a:lstStyle/>
          <a:p>
            <a:r>
              <a:rPr lang="en-US" sz="2100" dirty="0">
                <a:solidFill>
                  <a:schemeClr val="tx1"/>
                </a:solidFill>
              </a:rPr>
              <a:t>Contemplators - </a:t>
            </a:r>
            <a:r>
              <a:rPr lang="en-US" sz="2100" b="0" dirty="0">
                <a:solidFill>
                  <a:schemeClr val="tx1"/>
                </a:solidFill>
              </a:rPr>
              <a:t>women who are planning a pregnancy, more open to messages about behavior change, contemplating some serious life choices, prepared to make appropriate adjustments in behavior and beliefs.</a:t>
            </a:r>
          </a:p>
          <a:p>
            <a:endParaRPr lang="en-US" sz="2100" b="0" dirty="0">
              <a:solidFill>
                <a:schemeClr val="tx1"/>
              </a:solidFill>
            </a:endParaRPr>
          </a:p>
          <a:p>
            <a:r>
              <a:rPr lang="en-US" sz="2100" dirty="0">
                <a:solidFill>
                  <a:schemeClr val="tx1"/>
                </a:solidFill>
              </a:rPr>
              <a:t>Non-contemplators - </a:t>
            </a:r>
            <a:r>
              <a:rPr lang="en-US" sz="2100" b="0" dirty="0">
                <a:solidFill>
                  <a:schemeClr val="tx1"/>
                </a:solidFill>
              </a:rPr>
              <a:t>women who are not currently thinking about or planning a pregnancy, more resistant to pregnancy-related messages and harder to inform.</a:t>
            </a:r>
          </a:p>
          <a:p>
            <a:endParaRPr lang="en-US" sz="900" dirty="0" smtClean="0">
              <a:solidFill>
                <a:schemeClr val="tx1"/>
              </a:solidFill>
            </a:endParaRPr>
          </a:p>
          <a:p>
            <a:endParaRPr lang="en-US" sz="900" b="0" dirty="0" smtClean="0">
              <a:solidFill>
                <a:schemeClr val="tx1"/>
              </a:solidFill>
            </a:endParaRPr>
          </a:p>
          <a:p>
            <a:r>
              <a:rPr lang="en-US" sz="900" b="0" smtClean="0">
                <a:solidFill>
                  <a:schemeClr val="tx1"/>
                </a:solidFill>
              </a:rPr>
              <a:t>( Centers </a:t>
            </a:r>
            <a:r>
              <a:rPr lang="en-US" sz="900" b="0" dirty="0">
                <a:solidFill>
                  <a:schemeClr val="tx1"/>
                </a:solidFill>
              </a:rPr>
              <a:t>for Disease Control </a:t>
            </a:r>
            <a:r>
              <a:rPr lang="en-US" sz="900" b="0">
                <a:solidFill>
                  <a:schemeClr val="tx1"/>
                </a:solidFill>
              </a:rPr>
              <a:t>and </a:t>
            </a:r>
            <a:r>
              <a:rPr lang="en-US" sz="900" b="0" smtClean="0">
                <a:solidFill>
                  <a:schemeClr val="tx1"/>
                </a:solidFill>
              </a:rPr>
              <a:t>Prevention, 2004)</a:t>
            </a:r>
            <a:endParaRPr lang="en-US" sz="900" b="0" dirty="0">
              <a:solidFill>
                <a:schemeClr val="tx1"/>
              </a:solidFill>
            </a:endParaRP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1944613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375"/>
              </a:spcBef>
            </a:pPr>
            <a:r>
              <a:rPr lang="en-US" sz="1650" i="1" dirty="0"/>
              <a:t>Putting the QFP into Practice </a:t>
            </a:r>
            <a:r>
              <a:rPr lang="en-US" sz="1650" i="1" dirty="0" smtClean="0"/>
              <a:t>Series:</a:t>
            </a:r>
            <a:r>
              <a:rPr lang="en-US" sz="1650" i="1" dirty="0"/>
              <a:t/>
            </a:r>
            <a:br>
              <a:rPr lang="en-US" sz="1650" i="1" dirty="0"/>
            </a:br>
            <a:r>
              <a:rPr lang="en-US" sz="1650" i="1" dirty="0"/>
              <a:t> </a:t>
            </a:r>
            <a:br>
              <a:rPr lang="en-US" sz="1650" i="1" dirty="0"/>
            </a:br>
            <a:r>
              <a:rPr lang="en-US" sz="1650" i="1" dirty="0"/>
              <a:t/>
            </a:r>
            <a:br>
              <a:rPr lang="en-US" sz="1650" i="1" dirty="0"/>
            </a:br>
            <a:r>
              <a:rPr lang="en-US" sz="1650" i="1" dirty="0"/>
              <a:t/>
            </a:r>
            <a:br>
              <a:rPr lang="en-US" sz="1650" i="1" dirty="0"/>
            </a:br>
            <a:r>
              <a:rPr lang="en-US" sz="2700" dirty="0">
                <a:solidFill>
                  <a:schemeClr val="tx2"/>
                </a:solidFill>
              </a:rPr>
              <a:t>Integrating</a:t>
            </a:r>
            <a:r>
              <a:rPr lang="en-US" sz="1650" i="1" dirty="0"/>
              <a:t> </a:t>
            </a:r>
            <a:r>
              <a:rPr lang="en-US" sz="2700" dirty="0">
                <a:solidFill>
                  <a:schemeClr val="tx2"/>
                </a:solidFill>
              </a:rPr>
              <a:t>Reproductive Life Planning into Your Family Planning Session</a:t>
            </a:r>
            <a:endParaRPr lang="en-US" sz="2700" dirty="0">
              <a:solidFill>
                <a:schemeClr val="tx2"/>
              </a:solidFill>
              <a:latin typeface="Candara" panose="020E0502030303020204" pitchFamily="34" charset="0"/>
            </a:endParaRPr>
          </a:p>
        </p:txBody>
      </p:sp>
      <p:sp>
        <p:nvSpPr>
          <p:cNvPr id="3" name="Subtitle 2"/>
          <p:cNvSpPr>
            <a:spLocks noGrp="1"/>
          </p:cNvSpPr>
          <p:nvPr>
            <p:ph type="body" sz="quarter" idx="10"/>
          </p:nvPr>
        </p:nvSpPr>
        <p:spPr/>
        <p:txBody>
          <a:bodyPr/>
          <a:lstStyle/>
          <a:p>
            <a:r>
              <a:rPr lang="en-US" sz="1500" i="0" dirty="0">
                <a:solidFill>
                  <a:schemeClr val="tx2"/>
                </a:solidFill>
                <a:latin typeface="+mj-lt"/>
              </a:rPr>
              <a:t>March 19, 2015</a:t>
            </a:r>
          </a:p>
          <a:p>
            <a:endParaRPr lang="en-US" sz="1500" i="0" dirty="0">
              <a:solidFill>
                <a:schemeClr val="tx2"/>
              </a:solidFill>
              <a:latin typeface="+mj-lt"/>
            </a:endParaRPr>
          </a:p>
          <a:p>
            <a:r>
              <a:rPr lang="en-US" sz="1500" dirty="0">
                <a:solidFill>
                  <a:schemeClr val="tx2"/>
                </a:solidFill>
              </a:rPr>
              <a:t>Alvina Long Valentin RN, MPH</a:t>
            </a:r>
          </a:p>
          <a:p>
            <a:endParaRPr lang="en-US" sz="1500" dirty="0">
              <a:solidFill>
                <a:schemeClr val="tx2"/>
              </a:solidFill>
              <a:latin typeface="+mj-lt"/>
            </a:endParaRPr>
          </a:p>
        </p:txBody>
      </p:sp>
      <p:pic>
        <p:nvPicPr>
          <p:cNvPr id="3085" name="Picture 13" descr="man and woman hold hands and look into each other's eyes while walking on a beach" title="beach sc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025427"/>
            <a:ext cx="2114550" cy="1835846"/>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0" y="403651"/>
            <a:ext cx="5886450" cy="415499"/>
          </a:xfrm>
        </p:spPr>
        <p:txBody>
          <a:bodyPr/>
          <a:lstStyle/>
          <a:p>
            <a:pPr algn="ctr"/>
            <a:r>
              <a:rPr lang="en-US" sz="3000" dirty="0"/>
              <a:t>Summary</a:t>
            </a:r>
          </a:p>
        </p:txBody>
      </p:sp>
      <p:sp>
        <p:nvSpPr>
          <p:cNvPr id="3" name="Content Placeholder 2"/>
          <p:cNvSpPr>
            <a:spLocks noGrp="1"/>
          </p:cNvSpPr>
          <p:nvPr>
            <p:ph idx="1"/>
          </p:nvPr>
        </p:nvSpPr>
        <p:spPr>
          <a:xfrm>
            <a:off x="2114550" y="1077730"/>
            <a:ext cx="5543550" cy="3475220"/>
          </a:xfrm>
        </p:spPr>
        <p:txBody>
          <a:bodyPr/>
          <a:lstStyle/>
          <a:p>
            <a:pPr marL="342900" indent="-342900">
              <a:buClr>
                <a:schemeClr val="tx2"/>
              </a:buClr>
              <a:buFont typeface="Wingdings" panose="05000000000000000000" pitchFamily="2" charset="2"/>
              <a:buChar char="§"/>
            </a:pPr>
            <a:r>
              <a:rPr lang="en-US" sz="1950" b="0" dirty="0">
                <a:solidFill>
                  <a:schemeClr val="tx1"/>
                </a:solidFill>
              </a:rPr>
              <a:t>Reproductive life planning guides the tailored care you provide to clients, and assists clients with achieving a healthy pregnancy or </a:t>
            </a:r>
            <a:r>
              <a:rPr lang="en-US" sz="1950" b="0" dirty="0" smtClean="0">
                <a:solidFill>
                  <a:schemeClr val="tx1"/>
                </a:solidFill>
              </a:rPr>
              <a:t>preventing pregnancy</a:t>
            </a:r>
            <a:r>
              <a:rPr lang="en-US" sz="1950" b="0" dirty="0">
                <a:solidFill>
                  <a:schemeClr val="tx1"/>
                </a:solidFill>
              </a:rPr>
              <a:t>.</a:t>
            </a:r>
          </a:p>
          <a:p>
            <a:pPr marL="342900" indent="-342900">
              <a:buClr>
                <a:schemeClr val="tx2"/>
              </a:buClr>
              <a:buFont typeface="Wingdings" panose="05000000000000000000" pitchFamily="2" charset="2"/>
              <a:buChar char="§"/>
            </a:pPr>
            <a:endParaRPr lang="en-US" sz="1950" b="0" dirty="0">
              <a:solidFill>
                <a:schemeClr val="tx1"/>
              </a:solidFill>
            </a:endParaRPr>
          </a:p>
          <a:p>
            <a:pPr marL="342900" indent="-342900">
              <a:buClr>
                <a:schemeClr val="tx2"/>
              </a:buClr>
              <a:buFont typeface="Wingdings" panose="05000000000000000000" pitchFamily="2" charset="2"/>
              <a:buChar char="§"/>
            </a:pPr>
            <a:r>
              <a:rPr lang="en-US" sz="1950" b="0" dirty="0">
                <a:solidFill>
                  <a:schemeClr val="tx1"/>
                </a:solidFill>
              </a:rPr>
              <a:t>There are different strategies for integrating  reproductive life planning into clinical services including revising clinic forms, providing client tools and engaging a team approach.</a:t>
            </a:r>
          </a:p>
          <a:p>
            <a:pPr>
              <a:buClr>
                <a:schemeClr val="tx2"/>
              </a:buClr>
            </a:pPr>
            <a:r>
              <a:rPr lang="en-US" sz="1950" b="0" dirty="0">
                <a:solidFill>
                  <a:schemeClr val="tx1"/>
                </a:solidFill>
              </a:rPr>
              <a:t> </a:t>
            </a:r>
          </a:p>
        </p:txBody>
      </p:sp>
    </p:spTree>
    <p:extLst>
      <p:ext uri="{BB962C8B-B14F-4D97-AF65-F5344CB8AC3E}">
        <p14:creationId xmlns:p14="http://schemas.microsoft.com/office/powerpoint/2010/main" val="47685970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763000" cy="498872"/>
          </a:xfrm>
        </p:spPr>
        <p:txBody>
          <a:bodyPr/>
          <a:lstStyle/>
          <a:p>
            <a:pPr algn="ctr"/>
            <a:r>
              <a:rPr lang="en-US" dirty="0" smtClean="0"/>
              <a:t>Summary cont.</a:t>
            </a:r>
            <a:endParaRPr lang="en-US" dirty="0"/>
          </a:p>
        </p:txBody>
      </p:sp>
      <p:sp>
        <p:nvSpPr>
          <p:cNvPr id="3" name="Content Placeholder 2"/>
          <p:cNvSpPr>
            <a:spLocks noGrp="1"/>
          </p:cNvSpPr>
          <p:nvPr>
            <p:ph idx="1"/>
          </p:nvPr>
        </p:nvSpPr>
        <p:spPr>
          <a:xfrm>
            <a:off x="2114550" y="800100"/>
            <a:ext cx="5600700" cy="1917703"/>
          </a:xfrm>
        </p:spPr>
        <p:txBody>
          <a:bodyPr/>
          <a:lstStyle/>
          <a:p>
            <a:pPr marL="342900" indent="-342900">
              <a:buClr>
                <a:schemeClr val="tx2"/>
              </a:buClr>
              <a:buFont typeface="Wingdings" panose="05000000000000000000" pitchFamily="2" charset="2"/>
              <a:buChar char="§"/>
            </a:pPr>
            <a:endParaRPr lang="en-US" sz="2000" b="0" dirty="0">
              <a:solidFill>
                <a:schemeClr val="tx1"/>
              </a:solidFill>
            </a:endParaRPr>
          </a:p>
          <a:p>
            <a:pPr marL="342900" indent="-342900">
              <a:buClr>
                <a:schemeClr val="tx2"/>
              </a:buClr>
              <a:buFont typeface="Wingdings" panose="05000000000000000000" pitchFamily="2" charset="2"/>
              <a:buChar char="§"/>
            </a:pPr>
            <a:r>
              <a:rPr lang="en-US" sz="2000" b="0" dirty="0">
                <a:solidFill>
                  <a:schemeClr val="tx1"/>
                </a:solidFill>
              </a:rPr>
              <a:t>RLP includes counseling about risk behaviors, environmental exposures, positive health behaviors, providing protection, and assistance with managing conditions – regardless of pregnancy intention</a:t>
            </a:r>
            <a:r>
              <a:rPr lang="en-US" sz="2000" b="0" dirty="0" smtClean="0">
                <a:solidFill>
                  <a:schemeClr val="tx1"/>
                </a:solidFill>
              </a:rPr>
              <a:t>.</a:t>
            </a:r>
          </a:p>
          <a:p>
            <a:pPr>
              <a:buClr>
                <a:schemeClr val="tx2"/>
              </a:buClr>
            </a:pPr>
            <a:endParaRPr lang="en-US" sz="2000" b="0" dirty="0">
              <a:solidFill>
                <a:schemeClr val="tx1"/>
              </a:solidFill>
            </a:endParaRPr>
          </a:p>
          <a:p>
            <a:pPr marL="342900" indent="-342900">
              <a:buClr>
                <a:schemeClr val="tx2"/>
              </a:buClr>
              <a:buFont typeface="Wingdings" panose="05000000000000000000" pitchFamily="2" charset="2"/>
              <a:buChar char="§"/>
            </a:pPr>
            <a:r>
              <a:rPr lang="en-US" sz="2000" b="0" dirty="0">
                <a:solidFill>
                  <a:schemeClr val="tx1"/>
                </a:solidFill>
              </a:rPr>
              <a:t>Ask all clients about their reproductive life plan</a:t>
            </a:r>
          </a:p>
          <a:p>
            <a:pPr marL="342900" indent="-342900">
              <a:buClr>
                <a:schemeClr val="tx2"/>
              </a:buClr>
              <a:buFont typeface="Wingdings" panose="05000000000000000000" pitchFamily="2" charset="2"/>
              <a:buChar char="§"/>
            </a:pPr>
            <a:endParaRPr lang="en-US" sz="2100" b="0" dirty="0">
              <a:solidFill>
                <a:schemeClr val="tx1"/>
              </a:solidFill>
            </a:endParaRPr>
          </a:p>
          <a:p>
            <a:endParaRPr lang="en-US" b="0" dirty="0"/>
          </a:p>
          <a:p>
            <a:endParaRPr lang="en-US" b="0" dirty="0"/>
          </a:p>
          <a:p>
            <a:endParaRPr lang="en-US" dirty="0"/>
          </a:p>
        </p:txBody>
      </p:sp>
    </p:spTree>
    <p:extLst>
      <p:ext uri="{BB962C8B-B14F-4D97-AF65-F5344CB8AC3E}">
        <p14:creationId xmlns:p14="http://schemas.microsoft.com/office/powerpoint/2010/main" val="360523535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bwMode="auto">
          <a:xfrm>
            <a:off x="2171700" y="342900"/>
            <a:ext cx="5829300" cy="457200"/>
          </a:xfrm>
        </p:spPr>
        <p:txBody>
          <a:bodyPr numCol="1" anchorCtr="0" compatLnSpc="1">
            <a:prstTxWarp prst="textNoShape">
              <a:avLst/>
            </a:prstTxWarp>
          </a:bodyPr>
          <a:lstStyle/>
          <a:p>
            <a:pPr algn="ctr" eaLnBrk="1" hangingPunct="1">
              <a:defRPr/>
            </a:pPr>
            <a:r>
              <a:rPr sz="3000" dirty="0">
                <a:latin typeface="Calibri" panose="020F0502020204030204" pitchFamily="34" charset="0"/>
              </a:rPr>
              <a:t>Thank You For Your Participation!</a:t>
            </a:r>
          </a:p>
        </p:txBody>
      </p:sp>
      <p:sp>
        <p:nvSpPr>
          <p:cNvPr id="78850" name="Rectangle 3"/>
          <p:cNvSpPr>
            <a:spLocks noGrp="1"/>
          </p:cNvSpPr>
          <p:nvPr>
            <p:ph idx="1"/>
          </p:nvPr>
        </p:nvSpPr>
        <p:spPr>
          <a:xfrm>
            <a:off x="2171700" y="3021597"/>
            <a:ext cx="5715000" cy="1036053"/>
          </a:xfrm>
        </p:spPr>
        <p:txBody>
          <a:bodyPr/>
          <a:lstStyle/>
          <a:p>
            <a:pPr algn="ctr">
              <a:spcBef>
                <a:spcPts val="375"/>
              </a:spcBef>
            </a:pPr>
            <a:endParaRPr lang="en-US" sz="2100" dirty="0"/>
          </a:p>
          <a:p>
            <a:pPr algn="ctr">
              <a:spcBef>
                <a:spcPts val="375"/>
              </a:spcBef>
            </a:pPr>
            <a:r>
              <a:rPr lang="en-US" dirty="0" smtClean="0">
                <a:solidFill>
                  <a:schemeClr val="tx2"/>
                </a:solidFill>
              </a:rPr>
              <a:t>Alvina Long Valentin RN MPH</a:t>
            </a:r>
          </a:p>
          <a:p>
            <a:pPr algn="ctr"/>
            <a:r>
              <a:rPr lang="en-US" dirty="0" smtClean="0">
                <a:solidFill>
                  <a:schemeClr val="tx2"/>
                </a:solidFill>
              </a:rPr>
              <a:t>alvinalong@hotmail.com</a:t>
            </a:r>
          </a:p>
        </p:txBody>
      </p:sp>
      <p:pic>
        <p:nvPicPr>
          <p:cNvPr id="5" name="Picture 2" descr="background of a sunset over water. a man lifts a woman in the air" title="couple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374" y="941077"/>
            <a:ext cx="3748776" cy="2202173"/>
          </a:xfrm>
          <a:prstGeom prst="rect">
            <a:avLst/>
          </a:prstGeom>
          <a:noFill/>
          <a:ln w="2222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7852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9550"/>
            <a:ext cx="5139613" cy="498872"/>
          </a:xfrm>
        </p:spPr>
        <p:txBody>
          <a:bodyPr/>
          <a:lstStyle/>
          <a:p>
            <a:r>
              <a:rPr lang="en-US" sz="3000" dirty="0"/>
              <a:t>			Q &amp; A</a:t>
            </a:r>
          </a:p>
        </p:txBody>
      </p:sp>
      <p:pic>
        <p:nvPicPr>
          <p:cNvPr id="4" name="Content Placeholder 3"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199" y="1207008"/>
            <a:ext cx="3539413" cy="2059939"/>
          </a:xfrm>
        </p:spPr>
      </p:pic>
    </p:spTree>
    <p:extLst>
      <p:ext uri="{BB962C8B-B14F-4D97-AF65-F5344CB8AC3E}">
        <p14:creationId xmlns:p14="http://schemas.microsoft.com/office/powerpoint/2010/main" val="182317553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2641"/>
            <a:ext cx="7391400" cy="498872"/>
          </a:xfrm>
        </p:spPr>
        <p:txBody>
          <a:bodyPr/>
          <a:lstStyle/>
          <a:p>
            <a:r>
              <a:rPr lang="en-US" sz="3000" dirty="0" smtClean="0"/>
              <a:t>References</a:t>
            </a:r>
            <a:endParaRPr lang="en-US" sz="3000" dirty="0"/>
          </a:p>
        </p:txBody>
      </p:sp>
      <p:sp>
        <p:nvSpPr>
          <p:cNvPr id="3" name="Content Placeholder 2"/>
          <p:cNvSpPr>
            <a:spLocks noGrp="1"/>
          </p:cNvSpPr>
          <p:nvPr>
            <p:ph idx="1"/>
          </p:nvPr>
        </p:nvSpPr>
        <p:spPr>
          <a:xfrm>
            <a:off x="1309852" y="971550"/>
            <a:ext cx="7696200" cy="3505200"/>
          </a:xfrm>
        </p:spPr>
        <p:txBody>
          <a:bodyPr/>
          <a:lstStyle/>
          <a:p>
            <a:r>
              <a:rPr lang="en-US" sz="1000" b="0" dirty="0"/>
              <a:t>Logan, C., Holcombe, E., </a:t>
            </a:r>
            <a:r>
              <a:rPr lang="en-US" sz="1000" b="0" dirty="0" err="1"/>
              <a:t>Manlove</a:t>
            </a:r>
            <a:r>
              <a:rPr lang="en-US" sz="1000" b="0" dirty="0"/>
              <a:t>, J., &amp; Ryan, S. (2007). The consequences of unintended childbearing: A white paper. Washington, DC: Child Trends, and the National Campaign to Prevent Teen and Unplanned </a:t>
            </a:r>
            <a:r>
              <a:rPr lang="en-US" sz="1000" b="0" dirty="0" smtClean="0"/>
              <a:t>Pregnancy. Retrieved March 17, 2015,  from The National Campaign to Prevent Teen and Unplanned Pregnancy website: </a:t>
            </a:r>
            <a:r>
              <a:rPr lang="en-US" sz="1000" b="0" u="sng" dirty="0" smtClean="0">
                <a:hlinkClick r:id="rId3"/>
              </a:rPr>
              <a:t>https</a:t>
            </a:r>
            <a:r>
              <a:rPr lang="en-US" sz="1000" b="0" u="sng" dirty="0">
                <a:hlinkClick r:id="rId3"/>
              </a:rPr>
              <a:t>://thenationalcampaign.org/sites/default/files/resource-primary-download/consequences.pdf</a:t>
            </a:r>
            <a:r>
              <a:rPr lang="en-US" sz="1000" b="0" dirty="0"/>
              <a:t> </a:t>
            </a:r>
          </a:p>
          <a:p>
            <a:r>
              <a:rPr lang="en-US" sz="1000" b="0" dirty="0"/>
              <a:t> </a:t>
            </a:r>
          </a:p>
          <a:p>
            <a:r>
              <a:rPr lang="en-US" sz="1000" b="0" dirty="0"/>
              <a:t>Frost, J., </a:t>
            </a:r>
            <a:r>
              <a:rPr lang="en-US" sz="1000" b="0" dirty="0" err="1"/>
              <a:t>Sonfield</a:t>
            </a:r>
            <a:r>
              <a:rPr lang="en-US" sz="1000" b="0" dirty="0"/>
              <a:t>, A., </a:t>
            </a:r>
            <a:r>
              <a:rPr lang="en-US" sz="1000" b="0" dirty="0" err="1"/>
              <a:t>Zolna</a:t>
            </a:r>
            <a:r>
              <a:rPr lang="en-US" sz="1000" b="0" dirty="0"/>
              <a:t>, M., &amp; Finer, L. (2014). Return on investment: A fuller assessment of the benefits and cos of saving of the US publicly </a:t>
            </a:r>
            <a:r>
              <a:rPr lang="en-US" sz="1000" b="0" dirty="0" smtClean="0"/>
              <a:t>, funded </a:t>
            </a:r>
            <a:r>
              <a:rPr lang="en-US" sz="1000" b="0" dirty="0"/>
              <a:t>family planning programs</a:t>
            </a:r>
            <a:r>
              <a:rPr lang="en-US" sz="1000" b="0" i="1" dirty="0"/>
              <a:t>.</a:t>
            </a:r>
            <a:r>
              <a:rPr lang="en-US" sz="1000" b="0" dirty="0"/>
              <a:t> </a:t>
            </a:r>
            <a:r>
              <a:rPr lang="en-US" sz="1000" b="0" i="1" dirty="0"/>
              <a:t>The Milbank Quarterly,</a:t>
            </a:r>
            <a:r>
              <a:rPr lang="en-US" sz="1000" b="0" dirty="0"/>
              <a:t> Vol. 92, No. 4, 2014.</a:t>
            </a:r>
            <a:r>
              <a:rPr lang="en-US" sz="1000" b="0" i="1" dirty="0"/>
              <a:t> </a:t>
            </a:r>
            <a:r>
              <a:rPr lang="en-US" sz="1000" b="0" dirty="0"/>
              <a:t>(pp. 703-704). Retrieved </a:t>
            </a:r>
            <a:r>
              <a:rPr lang="en-US" sz="1000" b="0" dirty="0" smtClean="0"/>
              <a:t>on March 17, 2015, from the </a:t>
            </a:r>
            <a:r>
              <a:rPr lang="en-US" sz="1000" b="0" dirty="0" err="1" smtClean="0"/>
              <a:t>Guttmacher</a:t>
            </a:r>
            <a:r>
              <a:rPr lang="en-US" sz="1000" b="0" dirty="0" smtClean="0"/>
              <a:t> Institute website: </a:t>
            </a:r>
            <a:r>
              <a:rPr lang="en-US" sz="1000" b="0" u="sng" dirty="0" smtClean="0">
                <a:hlinkClick r:id="rId4"/>
              </a:rPr>
              <a:t>http</a:t>
            </a:r>
            <a:r>
              <a:rPr lang="en-US" sz="1000" b="0" u="sng" dirty="0">
                <a:hlinkClick r:id="rId4"/>
              </a:rPr>
              <a:t>://www.guttmacher.org/pubs/journals/MQ-Frost_1468-0009.12080.pdf</a:t>
            </a:r>
            <a:endParaRPr lang="en-US" sz="1000" b="0" dirty="0"/>
          </a:p>
          <a:p>
            <a:endParaRPr lang="en-US" sz="1000" b="0" dirty="0" smtClean="0"/>
          </a:p>
          <a:p>
            <a:r>
              <a:rPr lang="en-US" sz="1000" b="0" dirty="0" smtClean="0"/>
              <a:t>Centers </a:t>
            </a:r>
            <a:r>
              <a:rPr lang="en-US" sz="1000" b="0" dirty="0"/>
              <a:t>for Disease Control and Prevention. (</a:t>
            </a:r>
            <a:r>
              <a:rPr lang="en-US" sz="1000" b="0" dirty="0" err="1"/>
              <a:t>n.d.</a:t>
            </a:r>
            <a:r>
              <a:rPr lang="en-US" sz="1000" b="0" dirty="0"/>
              <a:t>). Preconception Health. Retrieved </a:t>
            </a:r>
            <a:r>
              <a:rPr lang="en-US" sz="1000" b="0" dirty="0" smtClean="0"/>
              <a:t>on March 17, 2015, from</a:t>
            </a:r>
            <a:endParaRPr lang="en-US" sz="1000" b="0" dirty="0"/>
          </a:p>
          <a:p>
            <a:r>
              <a:rPr lang="en-US" sz="1000" b="0" u="sng" dirty="0">
                <a:hlinkClick r:id="rId5"/>
              </a:rPr>
              <a:t>http://www.cdc.gov/preconception/documents/rlphealthproviders.pdf</a:t>
            </a:r>
            <a:r>
              <a:rPr lang="en-US" sz="1000" b="0" dirty="0"/>
              <a:t> </a:t>
            </a:r>
          </a:p>
          <a:p>
            <a:r>
              <a:rPr lang="en-US" sz="1000" b="0" dirty="0"/>
              <a:t> </a:t>
            </a:r>
          </a:p>
          <a:p>
            <a:r>
              <a:rPr lang="en-US" sz="1000" b="0" dirty="0" err="1"/>
              <a:t>Guttmacher</a:t>
            </a:r>
            <a:r>
              <a:rPr lang="en-US" sz="1000" b="0" dirty="0"/>
              <a:t> Institute: Contraceptive Use in the United States (2014). Retrieved </a:t>
            </a:r>
            <a:r>
              <a:rPr lang="en-US" sz="1000" b="0" dirty="0" smtClean="0"/>
              <a:t>on March 17, 2015, from </a:t>
            </a:r>
            <a:r>
              <a:rPr lang="en-US" sz="1000" b="0" u="sng" dirty="0" smtClean="0">
                <a:hlinkClick r:id="rId6"/>
              </a:rPr>
              <a:t>http</a:t>
            </a:r>
            <a:r>
              <a:rPr lang="en-US" sz="1000" b="0" u="sng" dirty="0">
                <a:hlinkClick r:id="rId6"/>
              </a:rPr>
              <a:t>://www.guttmacher.org/pubs/fb_contr_use.html</a:t>
            </a:r>
            <a:endParaRPr lang="en-US" sz="1000" b="0" dirty="0"/>
          </a:p>
          <a:p>
            <a:endParaRPr lang="en-US" sz="1000" b="0" dirty="0" smtClean="0"/>
          </a:p>
          <a:p>
            <a:r>
              <a:rPr lang="en-US" sz="1000" b="0" dirty="0" smtClean="0"/>
              <a:t>Centers </a:t>
            </a:r>
            <a:r>
              <a:rPr lang="en-US" sz="1000" b="0" dirty="0"/>
              <a:t>for Disease Control and Prevention. (2011, April). 10 ways STDs impact women differently from men. Retrieved </a:t>
            </a:r>
            <a:r>
              <a:rPr lang="en-US" sz="1000" b="0" dirty="0" smtClean="0"/>
              <a:t>March 17, 2015, from </a:t>
            </a:r>
            <a:r>
              <a:rPr lang="en-US" sz="1000" b="0" u="sng" dirty="0" smtClean="0">
                <a:hlinkClick r:id="rId7"/>
              </a:rPr>
              <a:t>http</a:t>
            </a:r>
            <a:r>
              <a:rPr lang="en-US" sz="1000" b="0" u="sng" dirty="0">
                <a:hlinkClick r:id="rId7"/>
              </a:rPr>
              <a:t>://www.cdc.gov/nchhstp/newsroom/docs/STDs-Women-042011.pdf</a:t>
            </a:r>
            <a:r>
              <a:rPr lang="en-US" sz="1000" b="0" dirty="0"/>
              <a:t> </a:t>
            </a:r>
          </a:p>
          <a:p>
            <a:r>
              <a:rPr lang="en-US" sz="1000" b="0" dirty="0"/>
              <a:t> </a:t>
            </a:r>
          </a:p>
          <a:p>
            <a:r>
              <a:rPr lang="en-US" sz="1000" b="0" dirty="0"/>
              <a:t>Centers for Disease Control and Prevention. (2002, April). Media Campaign Implementation Kit.  </a:t>
            </a:r>
            <a:r>
              <a:rPr lang="en-US" sz="1000" b="0" dirty="0" smtClean="0"/>
              <a:t>( 3-5</a:t>
            </a:r>
            <a:r>
              <a:rPr lang="en-US" sz="1000" b="0" dirty="0"/>
              <a:t>). Retrieved </a:t>
            </a:r>
            <a:r>
              <a:rPr lang="en-US" sz="1000" b="0" dirty="0" smtClean="0"/>
              <a:t>March 17, 2015, from  </a:t>
            </a:r>
            <a:r>
              <a:rPr lang="en-US" sz="1000" b="0" u="sng" dirty="0">
                <a:hlinkClick r:id="rId8"/>
              </a:rPr>
              <a:t>http://www.cdc.gov/ncbddd/folicacid/documents/MediaCampaignKit.pdf</a:t>
            </a:r>
            <a:r>
              <a:rPr lang="en-US" sz="1000" b="0" dirty="0"/>
              <a:t> </a:t>
            </a:r>
          </a:p>
        </p:txBody>
      </p:sp>
    </p:spTree>
    <p:extLst>
      <p:ext uri="{BB962C8B-B14F-4D97-AF65-F5344CB8AC3E}">
        <p14:creationId xmlns:p14="http://schemas.microsoft.com/office/powerpoint/2010/main" val="304272352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2641"/>
            <a:ext cx="7391400" cy="498872"/>
          </a:xfrm>
        </p:spPr>
        <p:txBody>
          <a:bodyPr/>
          <a:lstStyle/>
          <a:p>
            <a:r>
              <a:rPr lang="en-US" sz="3000" dirty="0" smtClean="0"/>
              <a:t>Reproductive Life Planning: Resource Page</a:t>
            </a:r>
            <a:endParaRPr lang="en-US" sz="3000" dirty="0"/>
          </a:p>
        </p:txBody>
      </p:sp>
      <p:sp>
        <p:nvSpPr>
          <p:cNvPr id="22" name="Content Placeholder 21"/>
          <p:cNvSpPr>
            <a:spLocks noGrp="1"/>
          </p:cNvSpPr>
          <p:nvPr>
            <p:ph idx="1"/>
          </p:nvPr>
        </p:nvSpPr>
        <p:spPr>
          <a:xfrm>
            <a:off x="1524000" y="1059656"/>
            <a:ext cx="7239000" cy="3188494"/>
          </a:xfrm>
        </p:spPr>
        <p:txBody>
          <a:bodyPr/>
          <a:lstStyle/>
          <a:p>
            <a:endParaRPr lang="en-US" dirty="0"/>
          </a:p>
        </p:txBody>
      </p:sp>
      <p:pic>
        <p:nvPicPr>
          <p:cNvPr id="2061" name="Picture 4" descr="http://everywomannc.com/sites/default/files/documents/Are%20You%20Ready%20-%20Sex%20And%20Your%20Future.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040" y="2733372"/>
            <a:ext cx="890587" cy="1273175"/>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15"/>
          <p:cNvSpPr>
            <a:spLocks noChangeArrowheads="1"/>
          </p:cNvSpPr>
          <p:nvPr/>
        </p:nvSpPr>
        <p:spPr bwMode="auto">
          <a:xfrm>
            <a:off x="1524000" y="-875615"/>
            <a:ext cx="699247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Life Planning Tool – Someday starts now</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www.somedaystartsnow.com/wp-content/uploads/fileDownloads/HTB-Lifeplan.pdf</a:t>
            </a:r>
            <a:endParaRPr lang="es-E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Are You Ready? Sex and Your Future </a:t>
            </a:r>
            <a:r>
              <a:rPr kumimoji="0" lang="en-US" altLang="en-US"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(Reproductive life planning booklet)</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whb.ncpublichealth.com/Manuals/AreYouReadySexAndYourFutureRevised-9-10-10.pdf </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Haras</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Futuro</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Spanish adaptation)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whb.ncpublichealth.com/Manuals/QueHarasEnTuFuturo-9-10-10-WebLayout.pdf</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Clinical Self-history Form</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whb.ncpublichealth.com/Forms/4060F_WEB_20120530.pdf</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5962278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5"/>
          <p:cNvSpPr txBox="1">
            <a:spLocks noChangeArrowheads="1"/>
          </p:cNvSpPr>
          <p:nvPr/>
        </p:nvSpPr>
        <p:spPr bwMode="auto">
          <a:xfrm>
            <a:off x="6457950" y="1537890"/>
            <a:ext cx="1543050" cy="100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1181" b="1" dirty="0">
                <a:solidFill>
                  <a:srgbClr val="000000"/>
                </a:solidFill>
              </a:rPr>
              <a:t>When you close the webinar, a survey </a:t>
            </a:r>
            <a:br>
              <a:rPr lang="en-US" altLang="en-US" sz="1181" b="1" dirty="0">
                <a:solidFill>
                  <a:srgbClr val="000000"/>
                </a:solidFill>
              </a:rPr>
            </a:br>
            <a:r>
              <a:rPr lang="en-US" altLang="en-US" sz="1181" b="1" dirty="0">
                <a:solidFill>
                  <a:srgbClr val="000000"/>
                </a:solidFill>
              </a:rPr>
              <a:t>will appear in your Internet browser.</a:t>
            </a:r>
          </a:p>
          <a:p>
            <a:pPr eaLnBrk="1" hangingPunct="1">
              <a:spcBef>
                <a:spcPct val="0"/>
              </a:spcBef>
              <a:buNone/>
            </a:pPr>
            <a:endParaRPr lang="en-US" altLang="en-US" sz="1181" b="1" dirty="0">
              <a:solidFill>
                <a:srgbClr val="000000"/>
              </a:solidFill>
            </a:endParaRPr>
          </a:p>
        </p:txBody>
      </p:sp>
      <p:sp>
        <p:nvSpPr>
          <p:cNvPr id="17413" name="TextBox 6"/>
          <p:cNvSpPr txBox="1">
            <a:spLocks noChangeArrowheads="1"/>
          </p:cNvSpPr>
          <p:nvPr/>
        </p:nvSpPr>
        <p:spPr bwMode="auto">
          <a:xfrm>
            <a:off x="6166325" y="2724150"/>
            <a:ext cx="1834675" cy="105413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254"/>
              </a:spcBef>
              <a:buNone/>
            </a:pPr>
            <a:r>
              <a:rPr lang="en-US" altLang="en-US" sz="1250" dirty="0">
                <a:solidFill>
                  <a:srgbClr val="000000"/>
                </a:solidFill>
              </a:rPr>
              <a:t>If receiving continuing education credit or requesting a certificate of completion, you </a:t>
            </a:r>
            <a:r>
              <a:rPr lang="en-US" altLang="en-US" sz="1250" u="sng" dirty="0">
                <a:solidFill>
                  <a:srgbClr val="000000"/>
                </a:solidFill>
              </a:rPr>
              <a:t>must</a:t>
            </a:r>
            <a:r>
              <a:rPr lang="en-US" altLang="en-US" sz="1250" dirty="0">
                <a:solidFill>
                  <a:srgbClr val="000000"/>
                </a:solidFill>
              </a:rPr>
              <a:t> complete the survey.</a:t>
            </a:r>
          </a:p>
        </p:txBody>
      </p:sp>
      <p:sp>
        <p:nvSpPr>
          <p:cNvPr id="2" name="Left Arrow 1" title="left arrow"/>
          <p:cNvSpPr/>
          <p:nvPr/>
        </p:nvSpPr>
        <p:spPr>
          <a:xfrm>
            <a:off x="6096595" y="1777551"/>
            <a:ext cx="457795" cy="26079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60" dirty="0">
              <a:solidFill>
                <a:srgbClr val="FFFFFF"/>
              </a:solidFill>
              <a:effectLst>
                <a:outerShdw blurRad="38100" dist="38100" dir="2700000" algn="tl">
                  <a:srgbClr val="000000"/>
                </a:outerShdw>
              </a:effectLst>
              <a:ea typeface="ＭＳ Ｐゴシック" charset="-128"/>
            </a:endParaRPr>
          </a:p>
        </p:txBody>
      </p:sp>
      <p:sp>
        <p:nvSpPr>
          <p:cNvPr id="3" name="Slide Number Placeholder 2"/>
          <p:cNvSpPr>
            <a:spLocks noGrp="1"/>
          </p:cNvSpPr>
          <p:nvPr>
            <p:ph type="sldNum" sz="quarter" idx="4294967295"/>
          </p:nvPr>
        </p:nvSpPr>
        <p:spPr>
          <a:xfrm>
            <a:off x="7721203" y="4781550"/>
            <a:ext cx="279797" cy="247650"/>
          </a:xfrm>
          <a:prstGeom prst="rect">
            <a:avLst/>
          </a:prstGeom>
        </p:spPr>
        <p:txBody>
          <a:bodyPr/>
          <a:lstStyle/>
          <a:p>
            <a:fld id="{66148DE6-CEC5-4421-8047-1425516F9840}" type="slidenum">
              <a:rPr lang="en-US" smtClean="0">
                <a:solidFill>
                  <a:srgbClr val="FFFEF8"/>
                </a:solidFill>
              </a:rPr>
              <a:pPr/>
              <a:t>46</a:t>
            </a:fld>
            <a:endParaRPr lang="en-US" dirty="0">
              <a:solidFill>
                <a:srgbClr val="FFFEF8"/>
              </a:solidFill>
            </a:endParaRPr>
          </a:p>
        </p:txBody>
      </p:sp>
      <p:sp>
        <p:nvSpPr>
          <p:cNvPr id="5" name="TextBox 4"/>
          <p:cNvSpPr txBox="1"/>
          <p:nvPr/>
        </p:nvSpPr>
        <p:spPr>
          <a:xfrm>
            <a:off x="3447247" y="265152"/>
            <a:ext cx="2999604" cy="553998"/>
          </a:xfrm>
          <a:prstGeom prst="rect">
            <a:avLst/>
          </a:prstGeom>
          <a:noFill/>
        </p:spPr>
        <p:txBody>
          <a:bodyPr wrap="none" rtlCol="0">
            <a:spAutoFit/>
          </a:bodyPr>
          <a:lstStyle/>
          <a:p>
            <a:pPr algn="ctr">
              <a:spcBef>
                <a:spcPct val="20000"/>
              </a:spcBef>
            </a:pPr>
            <a:r>
              <a:rPr lang="en-US" sz="3000" b="1" dirty="0">
                <a:solidFill>
                  <a:schemeClr val="tx2"/>
                </a:solidFill>
                <a:latin typeface="Calibri"/>
              </a:rPr>
              <a:t>Online Evaluation</a:t>
            </a:r>
          </a:p>
        </p:txBody>
      </p:sp>
      <p:pic>
        <p:nvPicPr>
          <p:cNvPr id="4" name="Picture 3" title="screenshot of webinar page on websi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9" y="1009800"/>
            <a:ext cx="4724995" cy="3305456"/>
          </a:xfrm>
          <a:prstGeom prst="rect">
            <a:avLst/>
          </a:prstGeom>
        </p:spPr>
      </p:pic>
    </p:spTree>
    <p:extLst>
      <p:ext uri="{BB962C8B-B14F-4D97-AF65-F5344CB8AC3E}">
        <p14:creationId xmlns:p14="http://schemas.microsoft.com/office/powerpoint/2010/main" val="243448538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screenshot of thank you screen from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099" y="666750"/>
            <a:ext cx="4056597" cy="2286039"/>
          </a:xfrm>
          <a:prstGeom prst="rect">
            <a:avLst/>
          </a:prstGeom>
        </p:spPr>
      </p:pic>
      <p:sp>
        <p:nvSpPr>
          <p:cNvPr id="6" name="TextBox 5"/>
          <p:cNvSpPr txBox="1"/>
          <p:nvPr/>
        </p:nvSpPr>
        <p:spPr>
          <a:xfrm>
            <a:off x="5872162" y="3110679"/>
            <a:ext cx="1843088" cy="102758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013" dirty="0">
                <a:solidFill>
                  <a:srgbClr val="FF0000"/>
                </a:solidFill>
              </a:rPr>
              <a:t>Colleagues sitting with you who also need to complete an evaluation and submit a certificate request? </a:t>
            </a:r>
          </a:p>
          <a:p>
            <a:pPr algn="ctr"/>
            <a:endParaRPr lang="en-US" sz="1013" dirty="0">
              <a:solidFill>
                <a:srgbClr val="FF0000"/>
              </a:solidFill>
            </a:endParaRPr>
          </a:p>
          <a:p>
            <a:pPr algn="ctr"/>
            <a:r>
              <a:rPr lang="en-US" sz="1013" dirty="0">
                <a:solidFill>
                  <a:srgbClr val="FF0000"/>
                </a:solidFill>
              </a:rPr>
              <a:t>Return to this screen.</a:t>
            </a:r>
          </a:p>
        </p:txBody>
      </p:sp>
      <p:cxnSp>
        <p:nvCxnSpPr>
          <p:cNvPr id="7" name="Straight Arrow Connector 6" title="up arrow"/>
          <p:cNvCxnSpPr>
            <a:stCxn id="6" idx="0"/>
          </p:cNvCxnSpPr>
          <p:nvPr/>
        </p:nvCxnSpPr>
        <p:spPr>
          <a:xfrm flipH="1" flipV="1">
            <a:off x="6515103" y="2343151"/>
            <a:ext cx="278603" cy="76752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71750" y="3200401"/>
            <a:ext cx="1843088" cy="5599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013" dirty="0">
                <a:solidFill>
                  <a:srgbClr val="FF0000"/>
                </a:solidFill>
              </a:rPr>
              <a:t>Don’t need a certificate?</a:t>
            </a:r>
          </a:p>
          <a:p>
            <a:pPr algn="ctr"/>
            <a:endParaRPr lang="en-US" sz="1013" dirty="0">
              <a:solidFill>
                <a:srgbClr val="FF0000"/>
              </a:solidFill>
            </a:endParaRPr>
          </a:p>
          <a:p>
            <a:pPr algn="ctr"/>
            <a:r>
              <a:rPr lang="en-US" sz="1013" dirty="0">
                <a:solidFill>
                  <a:srgbClr val="FF0000"/>
                </a:solidFill>
              </a:rPr>
              <a:t>Click “Submit”</a:t>
            </a:r>
          </a:p>
        </p:txBody>
      </p:sp>
      <p:cxnSp>
        <p:nvCxnSpPr>
          <p:cNvPr id="15" name="Straight Arrow Connector 14" title="right arrow"/>
          <p:cNvCxnSpPr/>
          <p:nvPr/>
        </p:nvCxnSpPr>
        <p:spPr>
          <a:xfrm flipV="1">
            <a:off x="4171950" y="2862341"/>
            <a:ext cx="628650" cy="3380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7721203" y="4781550"/>
            <a:ext cx="279797" cy="247650"/>
          </a:xfrm>
          <a:prstGeom prst="rect">
            <a:avLst/>
          </a:prstGeom>
        </p:spPr>
        <p:txBody>
          <a:bodyPr/>
          <a:lstStyle/>
          <a:p>
            <a:fld id="{66148DE6-CEC5-4421-8047-1425516F9840}" type="slidenum">
              <a:rPr lang="en-US" smtClean="0">
                <a:solidFill>
                  <a:srgbClr val="FFFEF8"/>
                </a:solidFill>
              </a:rPr>
              <a:pPr/>
              <a:t>47</a:t>
            </a:fld>
            <a:endParaRPr lang="en-US" dirty="0">
              <a:solidFill>
                <a:srgbClr val="FFFEF8"/>
              </a:solidFill>
            </a:endParaRPr>
          </a:p>
        </p:txBody>
      </p:sp>
    </p:spTree>
    <p:extLst>
      <p:ext uri="{BB962C8B-B14F-4D97-AF65-F5344CB8AC3E}">
        <p14:creationId xmlns:p14="http://schemas.microsoft.com/office/powerpoint/2010/main" val="27950849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53686" y="400050"/>
            <a:ext cx="4972050" cy="628650"/>
          </a:xfrm>
        </p:spPr>
        <p:txBody>
          <a:bodyPr/>
          <a:lstStyle/>
          <a:p>
            <a:pPr algn="ctr"/>
            <a:r>
              <a:rPr lang="en-US" sz="3000" dirty="0">
                <a:solidFill>
                  <a:schemeClr val="tx2"/>
                </a:solidFill>
              </a:rPr>
              <a:t>Contact us</a:t>
            </a:r>
          </a:p>
        </p:txBody>
      </p:sp>
      <p:pic>
        <p:nvPicPr>
          <p:cNvPr id="5" name="Picture 2" descr="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840" y="1314450"/>
            <a:ext cx="1821407" cy="11432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0" y="3403088"/>
            <a:ext cx="5600700" cy="587853"/>
          </a:xfrm>
          <a:prstGeom prst="rect">
            <a:avLst/>
          </a:prstGeom>
          <a:noFill/>
        </p:spPr>
        <p:txBody>
          <a:bodyPr wrap="square" rtlCol="0">
            <a:spAutoFit/>
          </a:bodyPr>
          <a:lstStyle/>
          <a:p>
            <a:pPr algn="ctr">
              <a:spcBef>
                <a:spcPct val="20000"/>
              </a:spcBef>
              <a:defRPr/>
            </a:pPr>
            <a:r>
              <a:rPr lang="en-US" sz="1600" b="1" kern="0" dirty="0">
                <a:solidFill>
                  <a:srgbClr val="184478"/>
                </a:solidFill>
                <a:latin typeface="Calibri"/>
              </a:rPr>
              <a:t>Questions:</a:t>
            </a:r>
          </a:p>
          <a:p>
            <a:pPr>
              <a:spcBef>
                <a:spcPct val="20000"/>
              </a:spcBef>
              <a:defRPr/>
            </a:pPr>
            <a:r>
              <a:rPr lang="en-US" sz="1350" kern="0" dirty="0">
                <a:solidFill>
                  <a:srgbClr val="000000"/>
                </a:solidFill>
                <a:latin typeface="Calibri"/>
              </a:rPr>
              <a:t>Contact Jana Dolsen at 510-835-3700 or </a:t>
            </a:r>
            <a:r>
              <a:rPr lang="en-US" sz="1350" kern="0" dirty="0" smtClean="0">
                <a:solidFill>
                  <a:srgbClr val="000000"/>
                </a:solidFill>
                <a:latin typeface="Calibri"/>
              </a:rPr>
              <a:t>O</a:t>
            </a:r>
            <a:r>
              <a:rPr lang="en-US" sz="1350" dirty="0" smtClean="0">
                <a:solidFill>
                  <a:srgbClr val="000000"/>
                </a:solidFill>
                <a:latin typeface="Calibri"/>
              </a:rPr>
              <a:t>aklandEvents@cardeaservices.org</a:t>
            </a:r>
            <a:endParaRPr lang="en-US" sz="1350" dirty="0">
              <a:solidFill>
                <a:srgbClr val="000000"/>
              </a:solidFill>
              <a:latin typeface="Calibri"/>
            </a:endParaRPr>
          </a:p>
        </p:txBody>
      </p:sp>
      <p:sp>
        <p:nvSpPr>
          <p:cNvPr id="3" name="TextBox 2"/>
          <p:cNvSpPr txBox="1"/>
          <p:nvPr/>
        </p:nvSpPr>
        <p:spPr>
          <a:xfrm>
            <a:off x="3093703" y="2637651"/>
            <a:ext cx="4092018" cy="523220"/>
          </a:xfrm>
          <a:prstGeom prst="rect">
            <a:avLst/>
          </a:prstGeom>
          <a:noFill/>
        </p:spPr>
        <p:txBody>
          <a:bodyPr wrap="none" rtlCol="0">
            <a:spAutoFit/>
          </a:bodyPr>
          <a:lstStyle/>
          <a:p>
            <a:pPr algn="ctr"/>
            <a:r>
              <a:rPr lang="en-US" sz="1400" dirty="0">
                <a:solidFill>
                  <a:srgbClr val="006699"/>
                </a:solidFill>
                <a:latin typeface="Calibri" panose="020F0502020204030204" pitchFamily="34" charset="0"/>
                <a:cs typeface="Times New Roman" panose="02020603050405020304" pitchFamily="18" charset="0"/>
              </a:rPr>
              <a:t>Follow us on Twitter @fp_ntc</a:t>
            </a:r>
          </a:p>
          <a:p>
            <a:pPr algn="ctr"/>
            <a:r>
              <a:rPr lang="en-US" sz="1400" dirty="0">
                <a:solidFill>
                  <a:srgbClr val="006699"/>
                </a:solidFill>
                <a:latin typeface="Calibri" panose="020F0502020204030204" pitchFamily="34" charset="0"/>
                <a:cs typeface="Times New Roman" panose="02020603050405020304" pitchFamily="18" charset="0"/>
              </a:rPr>
              <a:t>Subscribe to our newsletters at fpntc.org/</a:t>
            </a:r>
            <a:r>
              <a:rPr lang="en-US" sz="1400" dirty="0" err="1">
                <a:solidFill>
                  <a:srgbClr val="006699"/>
                </a:solidFill>
                <a:latin typeface="Calibri" panose="020F0502020204030204" pitchFamily="34" charset="0"/>
                <a:cs typeface="Times New Roman" panose="02020603050405020304" pitchFamily="18" charset="0"/>
              </a:rPr>
              <a:t>enewsletter</a:t>
            </a:r>
            <a:endParaRPr lang="en-US" sz="1400" dirty="0">
              <a:solidFill>
                <a:srgbClr val="00669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581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878"/>
            <a:ext cx="8382000" cy="498872"/>
          </a:xfrm>
        </p:spPr>
        <p:txBody>
          <a:bodyPr>
            <a:noAutofit/>
          </a:bodyPr>
          <a:lstStyle/>
          <a:p>
            <a:pPr algn="ctr"/>
            <a:r>
              <a:rPr lang="en-US" sz="3000" dirty="0">
                <a:ea typeface="+mn-ea"/>
                <a:cs typeface="+mn-cs"/>
              </a:rPr>
              <a:t>Disclosures</a:t>
            </a:r>
            <a:r>
              <a:rPr lang="en-US" sz="3000" dirty="0">
                <a:solidFill>
                  <a:schemeClr val="tx2">
                    <a:lumMod val="75000"/>
                  </a:schemeClr>
                </a:solidFill>
                <a:ea typeface="+mn-ea"/>
                <a:cs typeface="+mn-cs"/>
              </a:rPr>
              <a:t>  </a:t>
            </a:r>
            <a:r>
              <a:rPr lang="en-US" sz="3000" dirty="0"/>
              <a:t>    </a:t>
            </a:r>
            <a:r>
              <a:rPr lang="en-US" sz="1575" dirty="0"/>
              <a:t>           </a:t>
            </a:r>
          </a:p>
        </p:txBody>
      </p:sp>
      <p:sp>
        <p:nvSpPr>
          <p:cNvPr id="3" name="Subtitle 2"/>
          <p:cNvSpPr>
            <a:spLocks noGrp="1"/>
          </p:cNvSpPr>
          <p:nvPr>
            <p:ph idx="1"/>
          </p:nvPr>
        </p:nvSpPr>
        <p:spPr>
          <a:xfrm>
            <a:off x="2711780" y="1294187"/>
            <a:ext cx="5143500" cy="2545854"/>
          </a:xfrm>
        </p:spPr>
        <p:txBody>
          <a:bodyPr>
            <a:normAutofit/>
          </a:bodyPr>
          <a:lstStyle/>
          <a:p>
            <a:pPr algn="l"/>
            <a:endParaRPr lang="en-US" sz="1350" u="sng" dirty="0">
              <a:solidFill>
                <a:schemeClr val="tx1"/>
              </a:solidFill>
            </a:endParaRPr>
          </a:p>
          <a:p>
            <a:pPr algn="l"/>
            <a:r>
              <a:rPr lang="en-US" sz="1350" u="sng" dirty="0">
                <a:solidFill>
                  <a:schemeClr val="tx1"/>
                </a:solidFill>
              </a:rPr>
              <a:t>PROVIDER UNIT:</a:t>
            </a:r>
            <a:r>
              <a:rPr lang="en-US" sz="1350" dirty="0">
                <a:solidFill>
                  <a:schemeClr val="tx1"/>
                </a:solidFill>
              </a:rPr>
              <a:t> </a:t>
            </a:r>
            <a:r>
              <a:rPr lang="en-US" sz="1350" b="0" dirty="0">
                <a:solidFill>
                  <a:schemeClr val="tx1"/>
                </a:solidFill>
              </a:rPr>
              <a:t>Cardea Services</a:t>
            </a:r>
            <a:endParaRPr lang="en-US" sz="1350" b="0" u="sng" dirty="0">
              <a:solidFill>
                <a:schemeClr val="tx1"/>
              </a:solidFill>
            </a:endParaRPr>
          </a:p>
          <a:p>
            <a:pPr algn="l"/>
            <a:endParaRPr lang="en-US" sz="1350" u="sng" dirty="0">
              <a:solidFill>
                <a:schemeClr val="tx1"/>
              </a:solidFill>
            </a:endParaRPr>
          </a:p>
          <a:p>
            <a:pPr algn="l"/>
            <a:r>
              <a:rPr lang="en-US" sz="1350" dirty="0"/>
              <a:t> </a:t>
            </a:r>
          </a:p>
          <a:p>
            <a:pPr algn="l"/>
            <a:r>
              <a:rPr lang="en-US" sz="1350" u="sng" dirty="0">
                <a:solidFill>
                  <a:schemeClr val="tx1"/>
                </a:solidFill>
              </a:rPr>
              <a:t>COMPLETING THIS ACTIVITY</a:t>
            </a:r>
            <a:endParaRPr lang="en-US" sz="1350" dirty="0">
              <a:solidFill>
                <a:schemeClr val="tx1"/>
              </a:solidFill>
            </a:endParaRPr>
          </a:p>
          <a:p>
            <a:pPr algn="l"/>
            <a:r>
              <a:rPr lang="en-US" sz="1350" b="0" dirty="0">
                <a:solidFill>
                  <a:schemeClr val="tx1"/>
                </a:solidFill>
              </a:rPr>
              <a:t>Successful completion of this continuing nursing education (CNE) activity includes the following: </a:t>
            </a:r>
          </a:p>
          <a:p>
            <a:pPr marL="192881" indent="-192881">
              <a:buFont typeface="Arial" panose="020B0604020202020204" pitchFamily="34" charset="0"/>
              <a:buChar char="•"/>
            </a:pPr>
            <a:r>
              <a:rPr lang="en-US" sz="1350" b="0" dirty="0">
                <a:solidFill>
                  <a:schemeClr val="tx1"/>
                </a:solidFill>
              </a:rPr>
              <a:t>Attending the entire CNE activity; </a:t>
            </a:r>
          </a:p>
          <a:p>
            <a:pPr marL="192881" indent="-192881">
              <a:buFont typeface="Arial" panose="020B0604020202020204" pitchFamily="34" charset="0"/>
              <a:buChar char="•"/>
            </a:pPr>
            <a:r>
              <a:rPr lang="en-US" sz="1350" b="0" dirty="0">
                <a:solidFill>
                  <a:schemeClr val="tx1"/>
                </a:solidFill>
              </a:rPr>
              <a:t>Completing the online evaluation; </a:t>
            </a:r>
          </a:p>
          <a:p>
            <a:pPr marL="192881" indent="-192881">
              <a:buFont typeface="Arial" panose="020B0604020202020204" pitchFamily="34" charset="0"/>
              <a:buChar char="•"/>
            </a:pPr>
            <a:r>
              <a:rPr lang="en-US" sz="1350" b="0" dirty="0">
                <a:solidFill>
                  <a:schemeClr val="tx1"/>
                </a:solidFill>
              </a:rPr>
              <a:t>Submitting an online CNE request.</a:t>
            </a:r>
          </a:p>
          <a:p>
            <a:r>
              <a:rPr lang="en-US" sz="1350" dirty="0"/>
              <a:t> </a:t>
            </a:r>
          </a:p>
          <a:p>
            <a:pPr defTabSz="513458"/>
            <a:endParaRPr lang="en-US" sz="1350" i="1" dirty="0"/>
          </a:p>
        </p:txBody>
      </p:sp>
      <p:sp>
        <p:nvSpPr>
          <p:cNvPr id="4" name="Slide Number Placeholder 3"/>
          <p:cNvSpPr>
            <a:spLocks noGrp="1"/>
          </p:cNvSpPr>
          <p:nvPr>
            <p:ph type="sldNum" sz="quarter" idx="4294967295"/>
          </p:nvPr>
        </p:nvSpPr>
        <p:spPr>
          <a:xfrm>
            <a:off x="7721203" y="4781550"/>
            <a:ext cx="279797" cy="247650"/>
          </a:xfrm>
          <a:prstGeom prst="rect">
            <a:avLst/>
          </a:prstGeom>
        </p:spPr>
        <p:txBody>
          <a:bodyPr/>
          <a:lstStyle/>
          <a:p>
            <a:fld id="{66148DE6-CEC5-4421-8047-1425516F9840}" type="slidenum">
              <a:rPr lang="en-US" smtClean="0">
                <a:solidFill>
                  <a:srgbClr val="FFFEF8"/>
                </a:solidFill>
              </a:rPr>
              <a:pPr/>
              <a:t>5</a:t>
            </a:fld>
            <a:endParaRPr lang="en-US" dirty="0">
              <a:solidFill>
                <a:srgbClr val="FFFEF8"/>
              </a:solidFill>
            </a:endParaRPr>
          </a:p>
        </p:txBody>
      </p:sp>
      <p:pic>
        <p:nvPicPr>
          <p:cNvPr id="5" name="Picture 4" title="CAREDE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996005"/>
            <a:ext cx="1905000" cy="365022"/>
          </a:xfrm>
          <a:prstGeom prst="rect">
            <a:avLst/>
          </a:prstGeom>
        </p:spPr>
      </p:pic>
    </p:spTree>
    <p:extLst>
      <p:ext uri="{BB962C8B-B14F-4D97-AF65-F5344CB8AC3E}">
        <p14:creationId xmlns:p14="http://schemas.microsoft.com/office/powerpoint/2010/main" val="8316246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3150" y="1543051"/>
            <a:ext cx="5314950" cy="2545854"/>
          </a:xfrm>
        </p:spPr>
        <p:txBody>
          <a:bodyPr>
            <a:normAutofit/>
          </a:bodyPr>
          <a:lstStyle/>
          <a:p>
            <a:r>
              <a:rPr lang="en-US" dirty="0"/>
              <a:t> </a:t>
            </a:r>
          </a:p>
          <a:p>
            <a:r>
              <a:rPr lang="en-US" sz="1500" b="0" dirty="0">
                <a:solidFill>
                  <a:schemeClr val="tx1"/>
                </a:solidFill>
              </a:rPr>
              <a:t>The planners and presenters of this CNE activity have disclosed no conflict of interest including no relevant financial relationships with any commercial companies pertaining to this CNE activity.</a:t>
            </a:r>
          </a:p>
          <a:p>
            <a:r>
              <a:rPr lang="en-US" dirty="0"/>
              <a:t> </a:t>
            </a:r>
          </a:p>
          <a:p>
            <a:r>
              <a:rPr lang="en-US" dirty="0">
                <a:solidFill>
                  <a:srgbClr val="C00000"/>
                </a:solidFill>
              </a:rPr>
              <a:t> </a:t>
            </a:r>
          </a:p>
          <a:p>
            <a:endParaRPr lang="en-US" dirty="0">
              <a:solidFill>
                <a:srgbClr val="C00000"/>
              </a:solidFill>
            </a:endParaRPr>
          </a:p>
        </p:txBody>
      </p:sp>
      <p:sp>
        <p:nvSpPr>
          <p:cNvPr id="2" name="Slide Number Placeholder 1"/>
          <p:cNvSpPr>
            <a:spLocks noGrp="1"/>
          </p:cNvSpPr>
          <p:nvPr>
            <p:ph type="sldNum" sz="quarter" idx="4294967295"/>
          </p:nvPr>
        </p:nvSpPr>
        <p:spPr>
          <a:xfrm>
            <a:off x="7721203" y="4781550"/>
            <a:ext cx="279797" cy="247650"/>
          </a:xfrm>
          <a:prstGeom prst="rect">
            <a:avLst/>
          </a:prstGeom>
        </p:spPr>
        <p:txBody>
          <a:bodyPr/>
          <a:lstStyle/>
          <a:p>
            <a:fld id="{66148DE6-CEC5-4421-8047-1425516F9840}" type="slidenum">
              <a:rPr lang="en-US" smtClean="0">
                <a:solidFill>
                  <a:srgbClr val="FFFEF8"/>
                </a:solidFill>
              </a:rPr>
              <a:pPr/>
              <a:t>6</a:t>
            </a:fld>
            <a:endParaRPr lang="en-US" dirty="0">
              <a:solidFill>
                <a:srgbClr val="FFFEF8"/>
              </a:solidFill>
            </a:endParaRPr>
          </a:p>
        </p:txBody>
      </p:sp>
      <p:sp>
        <p:nvSpPr>
          <p:cNvPr id="4" name="TextBox 3" title="Conflict of Interest"/>
          <p:cNvSpPr txBox="1"/>
          <p:nvPr/>
        </p:nvSpPr>
        <p:spPr>
          <a:xfrm>
            <a:off x="3200400" y="857250"/>
            <a:ext cx="3257550" cy="553998"/>
          </a:xfrm>
          <a:prstGeom prst="rect">
            <a:avLst/>
          </a:prstGeom>
          <a:noFill/>
        </p:spPr>
        <p:txBody>
          <a:bodyPr wrap="square" rtlCol="0">
            <a:spAutoFit/>
          </a:bodyPr>
          <a:lstStyle/>
          <a:p>
            <a:pPr algn="ctr"/>
            <a:r>
              <a:rPr lang="en-US" sz="3000" b="1" dirty="0">
                <a:solidFill>
                  <a:schemeClr val="tx2"/>
                </a:solidFill>
                <a:latin typeface="Calibri"/>
              </a:rPr>
              <a:t>Conflict of Interest</a:t>
            </a:r>
          </a:p>
        </p:txBody>
      </p:sp>
      <p:pic>
        <p:nvPicPr>
          <p:cNvPr id="5" name="Picture 4" title="CAREDE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996005"/>
            <a:ext cx="1905000" cy="365022"/>
          </a:xfrm>
          <a:prstGeom prst="rect">
            <a:avLst/>
          </a:prstGeom>
        </p:spPr>
      </p:pic>
    </p:spTree>
    <p:extLst>
      <p:ext uri="{BB962C8B-B14F-4D97-AF65-F5344CB8AC3E}">
        <p14:creationId xmlns:p14="http://schemas.microsoft.com/office/powerpoint/2010/main" val="5810089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438150"/>
            <a:ext cx="7772400" cy="685800"/>
          </a:xfrm>
        </p:spPr>
        <p:txBody>
          <a:bodyPr/>
          <a:lstStyle/>
          <a:p>
            <a:pPr algn="ctr"/>
            <a:endParaRPr lang="en-US" sz="3000" dirty="0" smtClean="0">
              <a:solidFill>
                <a:schemeClr val="tx2"/>
              </a:solidFill>
            </a:endParaRPr>
          </a:p>
          <a:p>
            <a:pPr algn="ctr"/>
            <a:endParaRPr lang="en-US" sz="3000" dirty="0">
              <a:solidFill>
                <a:schemeClr val="tx2"/>
              </a:solidFill>
            </a:endParaRPr>
          </a:p>
          <a:p>
            <a:pPr algn="ctr"/>
            <a:endParaRPr lang="en-US" sz="3000" dirty="0" smtClean="0">
              <a:solidFill>
                <a:schemeClr val="tx2"/>
              </a:solidFill>
            </a:endParaRPr>
          </a:p>
          <a:p>
            <a:pPr algn="ctr"/>
            <a:endParaRPr lang="en-US" sz="3000" dirty="0">
              <a:solidFill>
                <a:schemeClr val="tx2"/>
              </a:solidFill>
            </a:endParaRPr>
          </a:p>
          <a:p>
            <a:pPr algn="ctr"/>
            <a:endParaRPr lang="en-US" sz="3000" dirty="0" smtClean="0">
              <a:solidFill>
                <a:schemeClr val="tx2"/>
              </a:solidFill>
            </a:endParaRPr>
          </a:p>
          <a:p>
            <a:pPr algn="ctr"/>
            <a:endParaRPr lang="en-US" sz="3000" dirty="0">
              <a:solidFill>
                <a:schemeClr val="tx2"/>
              </a:solidFill>
            </a:endParaRPr>
          </a:p>
          <a:p>
            <a:pPr algn="ctr"/>
            <a:endParaRPr lang="en-US" sz="3000" dirty="0" smtClean="0">
              <a:solidFill>
                <a:schemeClr val="tx2"/>
              </a:solidFill>
            </a:endParaRPr>
          </a:p>
          <a:p>
            <a:pPr algn="ctr"/>
            <a:endParaRPr lang="en-US" sz="3000" dirty="0" smtClean="0">
              <a:solidFill>
                <a:schemeClr val="tx2"/>
              </a:solidFill>
            </a:endParaRPr>
          </a:p>
          <a:p>
            <a:pPr algn="ctr"/>
            <a:endParaRPr lang="en-US" sz="3000" dirty="0">
              <a:solidFill>
                <a:schemeClr val="tx2"/>
              </a:solidFill>
            </a:endParaRPr>
          </a:p>
          <a:p>
            <a:pPr algn="ctr"/>
            <a:endParaRPr lang="en-US" sz="3000" dirty="0" smtClean="0">
              <a:solidFill>
                <a:schemeClr val="tx2"/>
              </a:solidFill>
            </a:endParaRPr>
          </a:p>
          <a:p>
            <a:pPr algn="ctr"/>
            <a:endParaRPr lang="en-US" sz="3000" dirty="0">
              <a:solidFill>
                <a:schemeClr val="tx2"/>
              </a:solidFill>
            </a:endParaRPr>
          </a:p>
          <a:p>
            <a:pPr algn="ctr"/>
            <a:endParaRPr lang="en-US" sz="3000" dirty="0" smtClean="0">
              <a:solidFill>
                <a:schemeClr val="tx2"/>
              </a:solidFill>
            </a:endParaRPr>
          </a:p>
          <a:p>
            <a:pPr algn="ctr"/>
            <a:endParaRPr lang="en-US" sz="3000" dirty="0">
              <a:solidFill>
                <a:schemeClr val="tx2"/>
              </a:solidFill>
            </a:endParaRPr>
          </a:p>
          <a:p>
            <a:pPr algn="ctr"/>
            <a:endParaRPr lang="en-US" sz="3000" dirty="0" smtClean="0">
              <a:solidFill>
                <a:schemeClr val="tx2"/>
              </a:solidFill>
            </a:endParaRPr>
          </a:p>
          <a:p>
            <a:pPr algn="ctr"/>
            <a:r>
              <a:rPr lang="en-US" sz="3000" dirty="0" smtClean="0">
                <a:solidFill>
                  <a:schemeClr val="tx2"/>
                </a:solidFill>
              </a:rPr>
              <a:t>Providing Quality Family </a:t>
            </a:r>
            <a:r>
              <a:rPr lang="en-US" sz="3000" dirty="0">
                <a:solidFill>
                  <a:schemeClr val="tx2"/>
                </a:solidFill>
              </a:rPr>
              <a:t>Planning (</a:t>
            </a:r>
            <a:r>
              <a:rPr lang="en-US" sz="3000" dirty="0" smtClean="0">
                <a:solidFill>
                  <a:schemeClr val="tx2"/>
                </a:solidFill>
              </a:rPr>
              <a:t>QFP) Services</a:t>
            </a:r>
            <a:endParaRPr lang="en-US" sz="3000" dirty="0">
              <a:solidFill>
                <a:schemeClr val="tx2"/>
              </a:solidFill>
            </a:endParaRPr>
          </a:p>
        </p:txBody>
      </p:sp>
      <p:pic>
        <p:nvPicPr>
          <p:cNvPr id="4" name="Picture 3" descr="front page of Providing Quality Family Planning Services document " title="front page"/>
          <p:cNvPicPr>
            <a:picLocks noChangeAspect="1"/>
          </p:cNvPicPr>
          <p:nvPr/>
        </p:nvPicPr>
        <p:blipFill>
          <a:blip r:embed="rId3"/>
          <a:stretch>
            <a:fillRect/>
          </a:stretch>
        </p:blipFill>
        <p:spPr>
          <a:xfrm>
            <a:off x="3943350" y="1428750"/>
            <a:ext cx="2286000" cy="3081131"/>
          </a:xfrm>
          <a:prstGeom prst="rect">
            <a:avLst/>
          </a:prstGeom>
          <a:ln>
            <a:solidFill>
              <a:schemeClr val="tx1"/>
            </a:solidFill>
          </a:ln>
        </p:spPr>
      </p:pic>
    </p:spTree>
    <p:extLst>
      <p:ext uri="{BB962C8B-B14F-4D97-AF65-F5344CB8AC3E}">
        <p14:creationId xmlns:p14="http://schemas.microsoft.com/office/powerpoint/2010/main" val="395235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4600" y="2001545"/>
            <a:ext cx="5029200" cy="3276600"/>
          </a:xfrm>
        </p:spPr>
        <p:txBody>
          <a:bodyPr/>
          <a:lstStyle/>
          <a:p>
            <a:pPr marL="257175" indent="-257175">
              <a:buFont typeface="Arial" panose="020B0604020202020204" pitchFamily="34" charset="0"/>
              <a:buChar char="•"/>
            </a:pPr>
            <a:r>
              <a:rPr lang="en-US" sz="1800" dirty="0"/>
              <a:t>Overview</a:t>
            </a:r>
          </a:p>
          <a:p>
            <a:pPr marL="257175" indent="-257175">
              <a:buFont typeface="Arial" panose="020B0604020202020204" pitchFamily="34" charset="0"/>
              <a:buChar char="•"/>
            </a:pPr>
            <a:r>
              <a:rPr lang="en-US" sz="1800" dirty="0"/>
              <a:t>Reproductive life plan assessment and delivery of care</a:t>
            </a:r>
          </a:p>
          <a:p>
            <a:pPr marL="257175" indent="-257175">
              <a:buFont typeface="Arial" panose="020B0604020202020204" pitchFamily="34" charset="0"/>
              <a:buChar char="•"/>
            </a:pPr>
            <a:r>
              <a:rPr lang="en-US" sz="1800" dirty="0"/>
              <a:t>Case studies</a:t>
            </a:r>
          </a:p>
          <a:p>
            <a:pPr marL="257175" indent="-257175">
              <a:buFont typeface="Arial" panose="020B0604020202020204" pitchFamily="34" charset="0"/>
              <a:buChar char="•"/>
            </a:pPr>
            <a:r>
              <a:rPr lang="en-US" sz="1800" dirty="0"/>
              <a:t>Integration of reproductive life planning </a:t>
            </a:r>
            <a:r>
              <a:rPr lang="en-US" sz="1800" dirty="0" smtClean="0"/>
              <a:t>into your clinic</a:t>
            </a:r>
            <a:endParaRPr lang="en-US" sz="1800" strike="sngStrike" dirty="0"/>
          </a:p>
        </p:txBody>
      </p:sp>
      <p:sp>
        <p:nvSpPr>
          <p:cNvPr id="4" name="Rectangle 3"/>
          <p:cNvSpPr/>
          <p:nvPr/>
        </p:nvSpPr>
        <p:spPr>
          <a:xfrm>
            <a:off x="1828800" y="342900"/>
            <a:ext cx="6858000" cy="1015663"/>
          </a:xfrm>
          <a:prstGeom prst="rect">
            <a:avLst/>
          </a:prstGeom>
        </p:spPr>
        <p:txBody>
          <a:bodyPr wrap="square">
            <a:spAutoFit/>
          </a:bodyPr>
          <a:lstStyle/>
          <a:p>
            <a:pPr algn="ctr"/>
            <a:r>
              <a:rPr lang="en-US" sz="3000" b="1" dirty="0">
                <a:solidFill>
                  <a:schemeClr val="tx2"/>
                </a:solidFill>
                <a:latin typeface="+mj-lt"/>
              </a:rPr>
              <a:t>Integrating Reproductive Life Planning </a:t>
            </a:r>
            <a:r>
              <a:rPr lang="en-US" sz="3000" b="1" dirty="0" smtClean="0">
                <a:solidFill>
                  <a:schemeClr val="tx2"/>
                </a:solidFill>
                <a:latin typeface="+mj-lt"/>
              </a:rPr>
              <a:t>into </a:t>
            </a:r>
            <a:r>
              <a:rPr lang="en-US" sz="3000" b="1" dirty="0">
                <a:solidFill>
                  <a:schemeClr val="tx2"/>
                </a:solidFill>
                <a:latin typeface="+mj-lt"/>
              </a:rPr>
              <a:t>Your Family Planning Session</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5935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a:xfrm>
            <a:off x="2171700" y="342900"/>
            <a:ext cx="5829300" cy="373949"/>
          </a:xfrm>
        </p:spPr>
        <p:txBody>
          <a:bodyPr>
            <a:noAutofit/>
          </a:bodyPr>
          <a:lstStyle/>
          <a:p>
            <a:pPr algn="ctr"/>
            <a:r>
              <a:rPr lang="en-US" altLang="en-US" sz="3000" dirty="0">
                <a:solidFill>
                  <a:schemeClr val="tx2"/>
                </a:solidFill>
              </a:rPr>
              <a:t>Learning Objectives </a:t>
            </a:r>
          </a:p>
        </p:txBody>
      </p:sp>
      <p:sp>
        <p:nvSpPr>
          <p:cNvPr id="163843" name="Rectangle 3"/>
          <p:cNvSpPr>
            <a:spLocks noGrp="1"/>
          </p:cNvSpPr>
          <p:nvPr>
            <p:ph type="body" sz="quarter" idx="10"/>
          </p:nvPr>
        </p:nvSpPr>
        <p:spPr>
          <a:xfrm>
            <a:off x="2171700" y="628650"/>
            <a:ext cx="5829300" cy="4491999"/>
          </a:xfrm>
        </p:spPr>
        <p:txBody>
          <a:bodyPr/>
          <a:lstStyle/>
          <a:p>
            <a:pPr marL="400050" indent="-400050">
              <a:lnSpc>
                <a:spcPct val="90000"/>
              </a:lnSpc>
            </a:pPr>
            <a:r>
              <a:rPr lang="en-US" altLang="en-US" sz="2100" dirty="0"/>
              <a:t>      </a:t>
            </a:r>
            <a:endParaRPr lang="en-US" altLang="en-US" sz="900" dirty="0">
              <a:latin typeface="Candara" panose="020E0502030303020204" pitchFamily="34" charset="0"/>
            </a:endParaRPr>
          </a:p>
          <a:p>
            <a:pPr marL="257175" indent="-257175">
              <a:lnSpc>
                <a:spcPct val="90000"/>
              </a:lnSpc>
              <a:buClr>
                <a:schemeClr val="tx2"/>
              </a:buClr>
              <a:buFont typeface="Arial" panose="020B0604020202020204" pitchFamily="34" charset="0"/>
              <a:buChar char="•"/>
            </a:pPr>
            <a:r>
              <a:rPr lang="en-US" altLang="en-US" sz="1800" i="0" dirty="0">
                <a:latin typeface="+mj-lt"/>
              </a:rPr>
              <a:t>Discuss the purpose of the reproductive life plan in the family planning visit</a:t>
            </a:r>
          </a:p>
          <a:p>
            <a:pPr marL="400050" indent="-400050">
              <a:lnSpc>
                <a:spcPct val="90000"/>
              </a:lnSpc>
              <a:buClr>
                <a:schemeClr val="tx2"/>
              </a:buClr>
              <a:buFont typeface="Wingdings" pitchFamily="2" charset="2"/>
              <a:buChar char="§"/>
            </a:pPr>
            <a:endParaRPr lang="en-US" altLang="en-US" sz="1800" i="0" dirty="0">
              <a:latin typeface="+mj-lt"/>
            </a:endParaRPr>
          </a:p>
          <a:p>
            <a:pPr marL="257175" indent="-257175">
              <a:lnSpc>
                <a:spcPct val="90000"/>
              </a:lnSpc>
              <a:buClr>
                <a:schemeClr val="tx2"/>
              </a:buClr>
              <a:buFont typeface="Arial" panose="020B0604020202020204" pitchFamily="34" charset="0"/>
              <a:buChar char="•"/>
            </a:pPr>
            <a:r>
              <a:rPr lang="en-US" sz="1800" i="0" dirty="0">
                <a:latin typeface="+mj-lt"/>
              </a:rPr>
              <a:t>Integrate reproductive life planning into a family planning session in order to guide the provision of care</a:t>
            </a:r>
            <a:endParaRPr lang="en-US" altLang="en-US" sz="1800" dirty="0">
              <a:solidFill>
                <a:schemeClr val="tx2"/>
              </a:solidFill>
              <a:latin typeface="+mj-lt"/>
            </a:endParaRPr>
          </a:p>
          <a:p>
            <a:pPr marL="400050" indent="-400050">
              <a:lnSpc>
                <a:spcPct val="90000"/>
              </a:lnSpc>
              <a:buClr>
                <a:schemeClr val="tx2"/>
              </a:buClr>
              <a:buFont typeface="Wingdings" pitchFamily="2" charset="2"/>
              <a:buChar char="§"/>
            </a:pPr>
            <a:endParaRPr lang="en-US" altLang="en-US" sz="1950" dirty="0">
              <a:latin typeface="+mj-lt"/>
            </a:endParaRPr>
          </a:p>
          <a:p>
            <a:pPr marL="400050" indent="-400050">
              <a:lnSpc>
                <a:spcPct val="90000"/>
              </a:lnSpc>
              <a:buClr>
                <a:schemeClr val="tx2"/>
              </a:buClr>
              <a:buFont typeface="Wingdings" pitchFamily="2" charset="2"/>
              <a:buChar char="§"/>
            </a:pPr>
            <a:endParaRPr lang="en-US" altLang="en-US" sz="1950" dirty="0">
              <a:latin typeface="+mj-lt"/>
            </a:endParaRPr>
          </a:p>
          <a:p>
            <a:pPr marL="400050" indent="-400050">
              <a:lnSpc>
                <a:spcPct val="90000"/>
              </a:lnSpc>
              <a:buClr>
                <a:schemeClr val="tx2"/>
              </a:buClr>
              <a:buFont typeface="Wingdings" pitchFamily="2" charset="2"/>
              <a:buChar char="§"/>
            </a:pPr>
            <a:endParaRPr lang="en-US" altLang="en-US" sz="1500" dirty="0">
              <a:latin typeface="+mj-lt"/>
            </a:endParaRPr>
          </a:p>
          <a:p>
            <a:pPr marL="400050" indent="-400050">
              <a:lnSpc>
                <a:spcPct val="90000"/>
              </a:lnSpc>
              <a:buClr>
                <a:schemeClr val="tx2"/>
              </a:buClr>
              <a:buFont typeface="Wingdings" pitchFamily="2" charset="2"/>
              <a:buChar char="§"/>
            </a:pPr>
            <a:endParaRPr lang="en-US" altLang="en-US" sz="1500" dirty="0">
              <a:latin typeface="+mj-lt"/>
            </a:endParaRPr>
          </a:p>
          <a:p>
            <a:pPr marL="400050" indent="-400050">
              <a:lnSpc>
                <a:spcPct val="90000"/>
              </a:lnSpc>
              <a:buClr>
                <a:schemeClr val="tx2"/>
              </a:buClr>
              <a:buFont typeface="Wingdings" pitchFamily="2" charset="2"/>
              <a:buChar char="§"/>
            </a:pPr>
            <a:endParaRPr lang="en-US" altLang="en-US" sz="1500" dirty="0">
              <a:latin typeface="+mj-lt"/>
            </a:endParaRPr>
          </a:p>
          <a:p>
            <a:pPr marL="400050" indent="-400050">
              <a:lnSpc>
                <a:spcPct val="90000"/>
              </a:lnSpc>
              <a:buClr>
                <a:schemeClr val="tx2"/>
              </a:buClr>
              <a:buFont typeface="Wingdings" pitchFamily="2" charset="2"/>
              <a:buChar char="§"/>
            </a:pPr>
            <a:endParaRPr lang="en-US" altLang="en-US" sz="1500" dirty="0">
              <a:latin typeface="+mj-lt"/>
            </a:endParaRPr>
          </a:p>
          <a:p>
            <a:pPr marL="400050" indent="-400050">
              <a:lnSpc>
                <a:spcPct val="90000"/>
              </a:lnSpc>
              <a:buClr>
                <a:schemeClr val="tx2"/>
              </a:buClr>
              <a:buFont typeface="Wingdings" pitchFamily="2" charset="2"/>
              <a:buChar char="§"/>
            </a:pPr>
            <a:endParaRPr lang="en-US" altLang="en-US" sz="2100" dirty="0">
              <a:latin typeface="+mj-lt"/>
            </a:endParaRPr>
          </a:p>
          <a:p>
            <a:pPr>
              <a:lnSpc>
                <a:spcPct val="90000"/>
              </a:lnSpc>
              <a:buClr>
                <a:schemeClr val="tx2"/>
              </a:buClr>
            </a:pPr>
            <a:endParaRPr lang="en-US" altLang="en-US" sz="2100" dirty="0"/>
          </a:p>
          <a:p>
            <a:pPr marL="400050" indent="-400050">
              <a:lnSpc>
                <a:spcPct val="90000"/>
              </a:lnSpc>
            </a:pPr>
            <a:r>
              <a:rPr lang="en-US" altLang="en-US" sz="2100" dirty="0">
                <a:solidFill>
                  <a:schemeClr val="tx2"/>
                </a:solidFill>
              </a:rPr>
              <a:t> </a:t>
            </a:r>
          </a:p>
          <a:p>
            <a:pPr marL="400050" indent="-400050">
              <a:lnSpc>
                <a:spcPct val="90000"/>
              </a:lnSpc>
            </a:pPr>
            <a:endParaRPr lang="en-US" altLang="en-US" sz="2100" dirty="0">
              <a:solidFill>
                <a:schemeClr val="tx2"/>
              </a:solidFill>
            </a:endParaRPr>
          </a:p>
        </p:txBody>
      </p:sp>
      <p:pic>
        <p:nvPicPr>
          <p:cNvPr id="13" name="Picture 2" descr="a male and female teenager look into each other's eyes. their foreheads are touching." title="head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2628900"/>
            <a:ext cx="2228850" cy="1480096"/>
          </a:xfrm>
          <a:prstGeom prst="rect">
            <a:avLst/>
          </a:prstGeom>
          <a:noFill/>
          <a:ln w="22225">
            <a:solidFill>
              <a:schemeClr val="tx2"/>
            </a:solidFill>
          </a:ln>
          <a:extLst>
            <a:ext uri="{909E8E84-426E-40DD-AFC4-6F175D3DCCD1}">
              <a14:hiddenFill xmlns:a14="http://schemas.microsoft.com/office/drawing/2010/main">
                <a:solidFill>
                  <a:srgbClr val="FFFFFF"/>
                </a:solidFill>
              </a14:hiddenFill>
            </a:ext>
          </a:extLst>
        </p:spPr>
      </p:pic>
      <p:pic>
        <p:nvPicPr>
          <p:cNvPr id="5" name="Picture 4" title="CARDE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039808"/>
            <a:ext cx="1676400" cy="321219"/>
          </a:xfrm>
          <a:prstGeom prst="rect">
            <a:avLst/>
          </a:prstGeom>
        </p:spPr>
      </p:pic>
    </p:spTree>
    <p:extLst>
      <p:ext uri="{BB962C8B-B14F-4D97-AF65-F5344CB8AC3E}">
        <p14:creationId xmlns:p14="http://schemas.microsoft.com/office/powerpoint/2010/main" val="8825505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PA NTC">
      <a:dk1>
        <a:srgbClr val="000000"/>
      </a:dk1>
      <a:lt1>
        <a:srgbClr val="FFFEF8"/>
      </a:lt1>
      <a:dk2>
        <a:srgbClr val="084F8C"/>
      </a:dk2>
      <a:lt2>
        <a:srgbClr val="FFFFFF"/>
      </a:lt2>
      <a:accent1>
        <a:srgbClr val="084F8C"/>
      </a:accent1>
      <a:accent2>
        <a:srgbClr val="088C3D"/>
      </a:accent2>
      <a:accent3>
        <a:srgbClr val="881478"/>
      </a:accent3>
      <a:accent4>
        <a:srgbClr val="BFB28A"/>
      </a:accent4>
      <a:accent5>
        <a:srgbClr val="BF8924"/>
      </a:accent5>
      <a:accent6>
        <a:srgbClr val="F79646"/>
      </a:accent6>
      <a:hlink>
        <a:srgbClr val="E9741F"/>
      </a:hlink>
      <a:folHlink>
        <a:srgbClr val="881377"/>
      </a:folHlink>
    </a:clrScheme>
    <a:fontScheme name="OPA N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PA NTC">
      <a:dk1>
        <a:srgbClr val="000000"/>
      </a:dk1>
      <a:lt1>
        <a:srgbClr val="FFFEF8"/>
      </a:lt1>
      <a:dk2>
        <a:srgbClr val="084F8C"/>
      </a:dk2>
      <a:lt2>
        <a:srgbClr val="FFFFFF"/>
      </a:lt2>
      <a:accent1>
        <a:srgbClr val="084F8C"/>
      </a:accent1>
      <a:accent2>
        <a:srgbClr val="088C3D"/>
      </a:accent2>
      <a:accent3>
        <a:srgbClr val="881478"/>
      </a:accent3>
      <a:accent4>
        <a:srgbClr val="BFB28A"/>
      </a:accent4>
      <a:accent5>
        <a:srgbClr val="BF8924"/>
      </a:accent5>
      <a:accent6>
        <a:srgbClr val="F79646"/>
      </a:accent6>
      <a:hlink>
        <a:srgbClr val="E9741F"/>
      </a:hlink>
      <a:folHlink>
        <a:srgbClr val="881377"/>
      </a:folHlink>
    </a:clrScheme>
    <a:fontScheme name="OPA N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000" b="1" dirty="0">
            <a:solidFill>
              <a:schemeClr val="tx2"/>
            </a:solidFill>
            <a:latin typeface="Calibri"/>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2A697303185A408BDCB1328DDD0BD2" ma:contentTypeVersion="3" ma:contentTypeDescription="Create a new document." ma:contentTypeScope="" ma:versionID="4867a83f6d3a6e94daab58007fcf6bb4">
  <xsd:schema xmlns:xsd="http://www.w3.org/2001/XMLSchema" xmlns:xs="http://www.w3.org/2001/XMLSchema" xmlns:p="http://schemas.microsoft.com/office/2006/metadata/properties" xmlns:ns2="861ca539-c586-4bbe-aff9-5ab6bd2434ce" targetNamespace="http://schemas.microsoft.com/office/2006/metadata/properties" ma:root="true" ma:fieldsID="63ce643f7da8f1414250276869be7969" ns2:_="">
    <xsd:import namespace="861ca539-c586-4bbe-aff9-5ab6bd2434ce"/>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ca539-c586-4bbe-aff9-5ab6bd2434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BF2962-1937-4487-A79F-0DE98A35F345}">
  <ds:schemaRefs>
    <ds:schemaRef ds:uri="http://schemas.microsoft.com/office/infopath/2007/PartnerControls"/>
    <ds:schemaRef ds:uri="http://schemas.microsoft.com/office/2006/metadata/properties"/>
    <ds:schemaRef ds:uri="http://purl.org/dc/terms/"/>
    <ds:schemaRef ds:uri="http://purl.org/dc/dcmitype/"/>
    <ds:schemaRef ds:uri="861ca539-c586-4bbe-aff9-5ab6bd2434ce"/>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676602-D220-4364-8F4C-C36DEDDBB400}">
  <ds:schemaRefs>
    <ds:schemaRef ds:uri="http://schemas.microsoft.com/sharepoint/v3/contenttype/forms"/>
  </ds:schemaRefs>
</ds:datastoreItem>
</file>

<file path=customXml/itemProps3.xml><?xml version="1.0" encoding="utf-8"?>
<ds:datastoreItem xmlns:ds="http://schemas.openxmlformats.org/officeDocument/2006/customXml" ds:itemID="{56D190A7-C6FB-4ADE-BA3C-80249F02F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ca539-c586-4bbe-aff9-5ab6bd243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4941</TotalTime>
  <Words>5284</Words>
  <Application>Microsoft Office PowerPoint</Application>
  <PresentationFormat>On-screen Show (16:9)</PresentationFormat>
  <Paragraphs>669</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PowerPoint Presentation</vt:lpstr>
      <vt:lpstr>PowerPoint Presentation</vt:lpstr>
      <vt:lpstr>PowerPoint Presentation</vt:lpstr>
      <vt:lpstr>Putting the QFP into Practice Series:     Integrating Reproductive Life Planning into Your Family Planning Session</vt:lpstr>
      <vt:lpstr>Disclosures                 </vt:lpstr>
      <vt:lpstr>PowerPoint Presentation</vt:lpstr>
      <vt:lpstr>PowerPoint Presentation</vt:lpstr>
      <vt:lpstr>PowerPoint Presentation</vt:lpstr>
      <vt:lpstr>Learning Objectives </vt:lpstr>
      <vt:lpstr>PowerPoint Presentation</vt:lpstr>
      <vt:lpstr>        Overview— Benefits of Family Planning and the Reproductive Life Plan </vt:lpstr>
      <vt:lpstr>PowerPoint Presentation</vt:lpstr>
      <vt:lpstr>Health Benefits of Family Planning</vt:lpstr>
      <vt:lpstr>PowerPoint Presentation</vt:lpstr>
      <vt:lpstr>Impact of Family Planning Services</vt:lpstr>
      <vt:lpstr>              </vt:lpstr>
      <vt:lpstr>Purpose of Reproductive Life Planning </vt:lpstr>
      <vt:lpstr>Why Reproductive Life Planning Is Important</vt:lpstr>
      <vt:lpstr> Reproductive Life Plan Assessment and  Delivery of Care</vt:lpstr>
      <vt:lpstr>PowerPoint Presentation</vt:lpstr>
      <vt:lpstr>PowerPoint Presentation</vt:lpstr>
      <vt:lpstr>Reproductive Life Planning Questions</vt:lpstr>
      <vt:lpstr>CDC Reproductive Life Plan Tool Questions</vt:lpstr>
      <vt:lpstr>What to Consider in Developing  a Reproductive Life Plan</vt:lpstr>
      <vt:lpstr>PowerPoint Presentation</vt:lpstr>
      <vt:lpstr>PowerPoint Presentation</vt:lpstr>
      <vt:lpstr>When Pregnancy Is Not Desired</vt:lpstr>
      <vt:lpstr>Women’s Contraceptive Use and Number of Unintended Pregnancies in the United States </vt:lpstr>
      <vt:lpstr>PowerPoint Presentation</vt:lpstr>
      <vt:lpstr>Case Studies</vt:lpstr>
      <vt:lpstr>Case Study #1</vt:lpstr>
      <vt:lpstr>Case Study #2 </vt:lpstr>
      <vt:lpstr>Reproductive Life Planning for Men</vt:lpstr>
      <vt:lpstr>Case Study #3</vt:lpstr>
      <vt:lpstr>Case Study #4</vt:lpstr>
      <vt:lpstr>Integrating  Reproductive Life Planning at Your Clinic</vt:lpstr>
      <vt:lpstr>Integrating RLP into Your Clinic</vt:lpstr>
      <vt:lpstr>Integrating RLP into Your Clinic   </vt:lpstr>
      <vt:lpstr>Contemplators vs  Non-Contemplators</vt:lpstr>
      <vt:lpstr>Summary</vt:lpstr>
      <vt:lpstr>Summary cont.</vt:lpstr>
      <vt:lpstr>Thank You For Your Participation!</vt:lpstr>
      <vt:lpstr>   Q &amp; A</vt:lpstr>
      <vt:lpstr>References</vt:lpstr>
      <vt:lpstr>Reproductive Life Planning: Resource Page</vt:lpstr>
      <vt:lpstr>PowerPoint Presentation</vt:lpstr>
      <vt:lpstr>PowerPoint Presentation</vt:lpstr>
      <vt:lpstr>PowerPoint Presentation</vt:lpstr>
    </vt:vector>
  </TitlesOfParts>
  <Company>Altarum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Metz</dc:creator>
  <cp:lastModifiedBy>JSI</cp:lastModifiedBy>
  <cp:revision>194</cp:revision>
  <cp:lastPrinted>2015-03-16T16:47:36Z</cp:lastPrinted>
  <dcterms:created xsi:type="dcterms:W3CDTF">2013-02-14T18:52:32Z</dcterms:created>
  <dcterms:modified xsi:type="dcterms:W3CDTF">2018-02-15T20:18:05Z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0x010100582A697303185A408BDCB1328DDD0BD2</vt:lpwstr>
  </property>
</Properties>
</file>