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66" r:id="rId6"/>
    <p:sldMasterId id="2147483690" r:id="rId7"/>
    <p:sldMasterId id="2147483696" r:id="rId8"/>
  </p:sldMasterIdLst>
  <p:notesMasterIdLst>
    <p:notesMasterId r:id="rId56"/>
  </p:notesMasterIdLst>
  <p:handoutMasterIdLst>
    <p:handoutMasterId r:id="rId57"/>
  </p:handoutMasterIdLst>
  <p:sldIdLst>
    <p:sldId id="453" r:id="rId9"/>
    <p:sldId id="454" r:id="rId10"/>
    <p:sldId id="492" r:id="rId11"/>
    <p:sldId id="457" r:id="rId12"/>
    <p:sldId id="459" r:id="rId13"/>
    <p:sldId id="418" r:id="rId14"/>
    <p:sldId id="477" r:id="rId15"/>
    <p:sldId id="458" r:id="rId16"/>
    <p:sldId id="256" r:id="rId17"/>
    <p:sldId id="257" r:id="rId18"/>
    <p:sldId id="258" r:id="rId19"/>
    <p:sldId id="259" r:id="rId20"/>
    <p:sldId id="260" r:id="rId21"/>
    <p:sldId id="263" r:id="rId22"/>
    <p:sldId id="264" r:id="rId23"/>
    <p:sldId id="261" r:id="rId24"/>
    <p:sldId id="262" r:id="rId25"/>
    <p:sldId id="493" r:id="rId26"/>
    <p:sldId id="461" r:id="rId27"/>
    <p:sldId id="270" r:id="rId28"/>
    <p:sldId id="279" r:id="rId29"/>
    <p:sldId id="267" r:id="rId30"/>
    <p:sldId id="275" r:id="rId31"/>
    <p:sldId id="462" r:id="rId32"/>
    <p:sldId id="272" r:id="rId33"/>
    <p:sldId id="277" r:id="rId34"/>
    <p:sldId id="271" r:id="rId35"/>
    <p:sldId id="273" r:id="rId36"/>
    <p:sldId id="274" r:id="rId37"/>
    <p:sldId id="265" r:id="rId38"/>
    <p:sldId id="276" r:id="rId39"/>
    <p:sldId id="278" r:id="rId40"/>
    <p:sldId id="463" r:id="rId41"/>
    <p:sldId id="464" r:id="rId42"/>
    <p:sldId id="266" r:id="rId43"/>
    <p:sldId id="479" r:id="rId44"/>
    <p:sldId id="480" r:id="rId45"/>
    <p:sldId id="481" r:id="rId46"/>
    <p:sldId id="482" r:id="rId47"/>
    <p:sldId id="483" r:id="rId48"/>
    <p:sldId id="484" r:id="rId49"/>
    <p:sldId id="497" r:id="rId50"/>
    <p:sldId id="496" r:id="rId51"/>
    <p:sldId id="490" r:id="rId52"/>
    <p:sldId id="495" r:id="rId53"/>
    <p:sldId id="494" r:id="rId54"/>
    <p:sldId id="367" r:id="rId55"/>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67B53C-83FD-4555-AF71-723CAC59644B}" v="14" dt="2019-07-19T18:55:26.334"/>
  </p1510:revLst>
</p1510:revInfo>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44182" autoAdjust="0"/>
  </p:normalViewPr>
  <p:slideViewPr>
    <p:cSldViewPr>
      <p:cViewPr varScale="1">
        <p:scale>
          <a:sx n="29" d="100"/>
          <a:sy n="29" d="100"/>
        </p:scale>
        <p:origin x="1866" y="4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446"/>
    </p:cViewPr>
  </p:sorterViewPr>
  <p:notesViewPr>
    <p:cSldViewPr>
      <p:cViewPr varScale="1">
        <p:scale>
          <a:sx n="107" d="100"/>
          <a:sy n="107" d="100"/>
        </p:scale>
        <p:origin x="-2484" y="-9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kita Malcolm" userId="b53307d6-5db8-43de-ab40-c7d26de2e203" providerId="ADAL" clId="{8C67B53C-83FD-4555-AF71-723CAC59644B}"/>
    <pc:docChg chg="undo custSel modSld">
      <pc:chgData name="Nikita Malcolm" userId="b53307d6-5db8-43de-ab40-c7d26de2e203" providerId="ADAL" clId="{8C67B53C-83FD-4555-AF71-723CAC59644B}" dt="2019-07-19T19:02:51.505" v="107" actId="27636"/>
      <pc:docMkLst>
        <pc:docMk/>
      </pc:docMkLst>
      <pc:sldChg chg="modSp">
        <pc:chgData name="Nikita Malcolm" userId="b53307d6-5db8-43de-ab40-c7d26de2e203" providerId="ADAL" clId="{8C67B53C-83FD-4555-AF71-723CAC59644B}" dt="2019-07-19T19:02:51.505" v="107" actId="27636"/>
        <pc:sldMkLst>
          <pc:docMk/>
          <pc:sldMk cId="3776026591" sldId="258"/>
        </pc:sldMkLst>
        <pc:spChg chg="mod">
          <ac:chgData name="Nikita Malcolm" userId="b53307d6-5db8-43de-ab40-c7d26de2e203" providerId="ADAL" clId="{8C67B53C-83FD-4555-AF71-723CAC59644B}" dt="2019-07-19T19:02:51.505" v="107" actId="27636"/>
          <ac:spMkLst>
            <pc:docMk/>
            <pc:sldMk cId="3776026591" sldId="258"/>
            <ac:spMk id="3" creationId="{00000000-0000-0000-0000-000000000000}"/>
          </ac:spMkLst>
        </pc:spChg>
      </pc:sldChg>
      <pc:sldChg chg="modSp">
        <pc:chgData name="Nikita Malcolm" userId="b53307d6-5db8-43de-ab40-c7d26de2e203" providerId="ADAL" clId="{8C67B53C-83FD-4555-AF71-723CAC59644B}" dt="2019-07-19T19:02:10.299" v="95" actId="1076"/>
        <pc:sldMkLst>
          <pc:docMk/>
          <pc:sldMk cId="3904293065" sldId="265"/>
        </pc:sldMkLst>
        <pc:grpChg chg="mod">
          <ac:chgData name="Nikita Malcolm" userId="b53307d6-5db8-43de-ab40-c7d26de2e203" providerId="ADAL" clId="{8C67B53C-83FD-4555-AF71-723CAC59644B}" dt="2019-07-19T19:02:10.299" v="95" actId="1076"/>
          <ac:grpSpMkLst>
            <pc:docMk/>
            <pc:sldMk cId="3904293065" sldId="265"/>
            <ac:grpSpMk id="3" creationId="{03B21E68-E663-46DE-8566-D88DED956352}"/>
          </ac:grpSpMkLst>
        </pc:grpChg>
      </pc:sldChg>
      <pc:sldChg chg="modSp">
        <pc:chgData name="Nikita Malcolm" userId="b53307d6-5db8-43de-ab40-c7d26de2e203" providerId="ADAL" clId="{8C67B53C-83FD-4555-AF71-723CAC59644B}" dt="2019-07-19T18:55:23.364" v="24" actId="403"/>
        <pc:sldMkLst>
          <pc:docMk/>
          <pc:sldMk cId="2283941629" sldId="266"/>
        </pc:sldMkLst>
        <pc:graphicFrameChg chg="mod">
          <ac:chgData name="Nikita Malcolm" userId="b53307d6-5db8-43de-ab40-c7d26de2e203" providerId="ADAL" clId="{8C67B53C-83FD-4555-AF71-723CAC59644B}" dt="2019-07-19T18:55:23.364" v="24" actId="403"/>
          <ac:graphicFrameMkLst>
            <pc:docMk/>
            <pc:sldMk cId="2283941629" sldId="266"/>
            <ac:graphicFrameMk id="6" creationId="{90C6C347-FE10-4E56-8B04-4963732F47C3}"/>
          </ac:graphicFrameMkLst>
        </pc:graphicFrameChg>
      </pc:sldChg>
      <pc:sldChg chg="modSp">
        <pc:chgData name="Nikita Malcolm" userId="b53307d6-5db8-43de-ab40-c7d26de2e203" providerId="ADAL" clId="{8C67B53C-83FD-4555-AF71-723CAC59644B}" dt="2019-07-19T18:53:48.888" v="12" actId="403"/>
        <pc:sldMkLst>
          <pc:docMk/>
          <pc:sldMk cId="2274746584" sldId="270"/>
        </pc:sldMkLst>
        <pc:spChg chg="mod">
          <ac:chgData name="Nikita Malcolm" userId="b53307d6-5db8-43de-ab40-c7d26de2e203" providerId="ADAL" clId="{8C67B53C-83FD-4555-AF71-723CAC59644B}" dt="2019-07-19T18:53:48.888" v="12" actId="403"/>
          <ac:spMkLst>
            <pc:docMk/>
            <pc:sldMk cId="2274746584" sldId="270"/>
            <ac:spMk id="3" creationId="{00000000-0000-0000-0000-000000000000}"/>
          </ac:spMkLst>
        </pc:spChg>
      </pc:sldChg>
      <pc:sldChg chg="modSp">
        <pc:chgData name="Nikita Malcolm" userId="b53307d6-5db8-43de-ab40-c7d26de2e203" providerId="ADAL" clId="{8C67B53C-83FD-4555-AF71-723CAC59644B}" dt="2019-07-19T19:02:24.575" v="104" actId="20577"/>
        <pc:sldMkLst>
          <pc:docMk/>
          <pc:sldMk cId="2063165073" sldId="271"/>
        </pc:sldMkLst>
        <pc:spChg chg="mod">
          <ac:chgData name="Nikita Malcolm" userId="b53307d6-5db8-43de-ab40-c7d26de2e203" providerId="ADAL" clId="{8C67B53C-83FD-4555-AF71-723CAC59644B}" dt="2019-07-19T19:02:24.575" v="104" actId="20577"/>
          <ac:spMkLst>
            <pc:docMk/>
            <pc:sldMk cId="2063165073" sldId="271"/>
            <ac:spMk id="3" creationId="{5C313111-6D82-432E-BF00-3ABA992EFD40}"/>
          </ac:spMkLst>
        </pc:spChg>
      </pc:sldChg>
      <pc:sldChg chg="modSp">
        <pc:chgData name="Nikita Malcolm" userId="b53307d6-5db8-43de-ab40-c7d26de2e203" providerId="ADAL" clId="{8C67B53C-83FD-4555-AF71-723CAC59644B}" dt="2019-07-19T18:53:58.099" v="16" actId="20577"/>
        <pc:sldMkLst>
          <pc:docMk/>
          <pc:sldMk cId="1396502800" sldId="279"/>
        </pc:sldMkLst>
        <pc:spChg chg="mod">
          <ac:chgData name="Nikita Malcolm" userId="b53307d6-5db8-43de-ab40-c7d26de2e203" providerId="ADAL" clId="{8C67B53C-83FD-4555-AF71-723CAC59644B}" dt="2019-07-19T18:53:58.099" v="16" actId="20577"/>
          <ac:spMkLst>
            <pc:docMk/>
            <pc:sldMk cId="1396502800" sldId="279"/>
            <ac:spMk id="3" creationId="{CFDDBA55-C0E1-4B6B-8DD1-1079EF131CAE}"/>
          </ac:spMkLst>
        </pc:spChg>
      </pc:sldChg>
      <pc:sldChg chg="modNotesTx">
        <pc:chgData name="Nikita Malcolm" userId="b53307d6-5db8-43de-ab40-c7d26de2e203" providerId="ADAL" clId="{8C67B53C-83FD-4555-AF71-723CAC59644B}" dt="2019-07-19T18:52:06.523" v="6" actId="20577"/>
        <pc:sldMkLst>
          <pc:docMk/>
          <pc:sldMk cId="2956286975" sldId="458"/>
        </pc:sldMkLst>
      </pc:sldChg>
      <pc:sldChg chg="modSp">
        <pc:chgData name="Nikita Malcolm" userId="b53307d6-5db8-43de-ab40-c7d26de2e203" providerId="ADAL" clId="{8C67B53C-83FD-4555-AF71-723CAC59644B}" dt="2019-07-19T18:51:53.911" v="4" actId="20577"/>
        <pc:sldMkLst>
          <pc:docMk/>
          <pc:sldMk cId="2699466992" sldId="459"/>
        </pc:sldMkLst>
        <pc:spChg chg="mod">
          <ac:chgData name="Nikita Malcolm" userId="b53307d6-5db8-43de-ab40-c7d26de2e203" providerId="ADAL" clId="{8C67B53C-83FD-4555-AF71-723CAC59644B}" dt="2019-07-19T18:51:53.911" v="4" actId="20577"/>
          <ac:spMkLst>
            <pc:docMk/>
            <pc:sldMk cId="2699466992" sldId="459"/>
            <ac:spMk id="3" creationId="{74F14A9A-1A1E-47A3-B34A-9709C66A92FD}"/>
          </ac:spMkLst>
        </pc:spChg>
      </pc:sldChg>
      <pc:sldChg chg="modSp">
        <pc:chgData name="Nikita Malcolm" userId="b53307d6-5db8-43de-ab40-c7d26de2e203" providerId="ADAL" clId="{8C67B53C-83FD-4555-AF71-723CAC59644B}" dt="2019-07-19T18:54:08.334" v="18" actId="20577"/>
        <pc:sldMkLst>
          <pc:docMk/>
          <pc:sldMk cId="643338956" sldId="461"/>
        </pc:sldMkLst>
        <pc:graphicFrameChg chg="mod">
          <ac:chgData name="Nikita Malcolm" userId="b53307d6-5db8-43de-ab40-c7d26de2e203" providerId="ADAL" clId="{8C67B53C-83FD-4555-AF71-723CAC59644B}" dt="2019-07-19T18:54:08.334" v="18" actId="20577"/>
          <ac:graphicFrameMkLst>
            <pc:docMk/>
            <pc:sldMk cId="643338956" sldId="461"/>
            <ac:graphicFrameMk id="20" creationId="{44DE54CF-463B-4B6B-B738-22E71ACA3BFC}"/>
          </ac:graphicFrameMkLst>
        </pc:graphicFrameChg>
      </pc:sldChg>
      <pc:sldChg chg="modSp">
        <pc:chgData name="Nikita Malcolm" userId="b53307d6-5db8-43de-ab40-c7d26de2e203" providerId="ADAL" clId="{8C67B53C-83FD-4555-AF71-723CAC59644B}" dt="2019-07-19T19:02:00.306" v="94" actId="1076"/>
        <pc:sldMkLst>
          <pc:docMk/>
          <pc:sldMk cId="856749076" sldId="463"/>
        </pc:sldMkLst>
        <pc:graphicFrameChg chg="mod modGraphic">
          <ac:chgData name="Nikita Malcolm" userId="b53307d6-5db8-43de-ab40-c7d26de2e203" providerId="ADAL" clId="{8C67B53C-83FD-4555-AF71-723CAC59644B}" dt="2019-07-19T19:02:00.306" v="94" actId="1076"/>
          <ac:graphicFrameMkLst>
            <pc:docMk/>
            <pc:sldMk cId="856749076" sldId="463"/>
            <ac:graphicFrameMk id="4" creationId="{00000000-0000-0000-0000-000000000000}"/>
          </ac:graphicFrameMkLst>
        </pc:graphicFrameChg>
      </pc:sldChg>
      <pc:sldChg chg="modSp">
        <pc:chgData name="Nikita Malcolm" userId="b53307d6-5db8-43de-ab40-c7d26de2e203" providerId="ADAL" clId="{8C67B53C-83FD-4555-AF71-723CAC59644B}" dt="2019-07-19T19:00:50.022" v="89" actId="20577"/>
        <pc:sldMkLst>
          <pc:docMk/>
          <pc:sldMk cId="1306557939" sldId="478"/>
        </pc:sldMkLst>
        <pc:spChg chg="mod">
          <ac:chgData name="Nikita Malcolm" userId="b53307d6-5db8-43de-ab40-c7d26de2e203" providerId="ADAL" clId="{8C67B53C-83FD-4555-AF71-723CAC59644B}" dt="2019-07-19T19:00:50.022" v="89" actId="20577"/>
          <ac:spMkLst>
            <pc:docMk/>
            <pc:sldMk cId="1306557939" sldId="478"/>
            <ac:spMk id="3" creationId="{442D6B0C-8087-4B60-A6AB-2DD6B52D9914}"/>
          </ac:spMkLst>
        </pc:spChg>
      </pc:sldChg>
      <pc:sldChg chg="modSp">
        <pc:chgData name="Nikita Malcolm" userId="b53307d6-5db8-43de-ab40-c7d26de2e203" providerId="ADAL" clId="{8C67B53C-83FD-4555-AF71-723CAC59644B}" dt="2019-07-19T18:55:39.580" v="26" actId="1076"/>
        <pc:sldMkLst>
          <pc:docMk/>
          <pc:sldMk cId="0" sldId="479"/>
        </pc:sldMkLst>
        <pc:spChg chg="mod">
          <ac:chgData name="Nikita Malcolm" userId="b53307d6-5db8-43de-ab40-c7d26de2e203" providerId="ADAL" clId="{8C67B53C-83FD-4555-AF71-723CAC59644B}" dt="2019-07-19T18:55:39.580" v="26" actId="1076"/>
          <ac:spMkLst>
            <pc:docMk/>
            <pc:sldMk cId="0" sldId="479"/>
            <ac:spMk id="84" creationId="{00000000-0000-0000-0000-000000000000}"/>
          </ac:spMkLst>
        </pc:spChg>
        <pc:spChg chg="mod">
          <ac:chgData name="Nikita Malcolm" userId="b53307d6-5db8-43de-ab40-c7d26de2e203" providerId="ADAL" clId="{8C67B53C-83FD-4555-AF71-723CAC59644B}" dt="2019-07-19T18:55:33.753" v="25" actId="1076"/>
          <ac:spMkLst>
            <pc:docMk/>
            <pc:sldMk cId="0" sldId="479"/>
            <ac:spMk id="85" creationId="{00000000-0000-0000-0000-000000000000}"/>
          </ac:spMkLst>
        </pc:spChg>
      </pc:sldChg>
      <pc:sldChg chg="modSp">
        <pc:chgData name="Nikita Malcolm" userId="b53307d6-5db8-43de-ab40-c7d26de2e203" providerId="ADAL" clId="{8C67B53C-83FD-4555-AF71-723CAC59644B}" dt="2019-07-19T18:56:59.098" v="42" actId="403"/>
        <pc:sldMkLst>
          <pc:docMk/>
          <pc:sldMk cId="0" sldId="480"/>
        </pc:sldMkLst>
        <pc:spChg chg="mod">
          <ac:chgData name="Nikita Malcolm" userId="b53307d6-5db8-43de-ab40-c7d26de2e203" providerId="ADAL" clId="{8C67B53C-83FD-4555-AF71-723CAC59644B}" dt="2019-07-19T18:56:59.098" v="42" actId="403"/>
          <ac:spMkLst>
            <pc:docMk/>
            <pc:sldMk cId="0" sldId="480"/>
            <ac:spMk id="92" creationId="{00000000-0000-0000-0000-000000000000}"/>
          </ac:spMkLst>
        </pc:spChg>
      </pc:sldChg>
      <pc:sldChg chg="modSp">
        <pc:chgData name="Nikita Malcolm" userId="b53307d6-5db8-43de-ab40-c7d26de2e203" providerId="ADAL" clId="{8C67B53C-83FD-4555-AF71-723CAC59644B}" dt="2019-07-19T18:56:50.192" v="40" actId="14100"/>
        <pc:sldMkLst>
          <pc:docMk/>
          <pc:sldMk cId="0" sldId="481"/>
        </pc:sldMkLst>
        <pc:spChg chg="mod">
          <ac:chgData name="Nikita Malcolm" userId="b53307d6-5db8-43de-ab40-c7d26de2e203" providerId="ADAL" clId="{8C67B53C-83FD-4555-AF71-723CAC59644B}" dt="2019-07-19T18:56:50.192" v="40" actId="14100"/>
          <ac:spMkLst>
            <pc:docMk/>
            <pc:sldMk cId="0" sldId="481"/>
            <ac:spMk id="98" creationId="{00000000-0000-0000-0000-000000000000}"/>
          </ac:spMkLst>
        </pc:spChg>
      </pc:sldChg>
      <pc:sldChg chg="modSp">
        <pc:chgData name="Nikita Malcolm" userId="b53307d6-5db8-43de-ab40-c7d26de2e203" providerId="ADAL" clId="{8C67B53C-83FD-4555-AF71-723CAC59644B}" dt="2019-07-19T18:59:34.533" v="69" actId="1076"/>
        <pc:sldMkLst>
          <pc:docMk/>
          <pc:sldMk cId="0" sldId="482"/>
        </pc:sldMkLst>
        <pc:spChg chg="mod">
          <ac:chgData name="Nikita Malcolm" userId="b53307d6-5db8-43de-ab40-c7d26de2e203" providerId="ADAL" clId="{8C67B53C-83FD-4555-AF71-723CAC59644B}" dt="2019-07-19T18:59:34.533" v="69" actId="1076"/>
          <ac:spMkLst>
            <pc:docMk/>
            <pc:sldMk cId="0" sldId="482"/>
            <ac:spMk id="103" creationId="{00000000-0000-0000-0000-000000000000}"/>
          </ac:spMkLst>
        </pc:spChg>
      </pc:sldChg>
      <pc:sldChg chg="modSp">
        <pc:chgData name="Nikita Malcolm" userId="b53307d6-5db8-43de-ab40-c7d26de2e203" providerId="ADAL" clId="{8C67B53C-83FD-4555-AF71-723CAC59644B}" dt="2019-07-19T18:57:54.951" v="49" actId="1076"/>
        <pc:sldMkLst>
          <pc:docMk/>
          <pc:sldMk cId="0" sldId="483"/>
        </pc:sldMkLst>
        <pc:spChg chg="mod">
          <ac:chgData name="Nikita Malcolm" userId="b53307d6-5db8-43de-ab40-c7d26de2e203" providerId="ADAL" clId="{8C67B53C-83FD-4555-AF71-723CAC59644B}" dt="2019-07-19T18:57:54.951" v="49" actId="1076"/>
          <ac:spMkLst>
            <pc:docMk/>
            <pc:sldMk cId="0" sldId="483"/>
            <ac:spMk id="109" creationId="{00000000-0000-0000-0000-000000000000}"/>
          </ac:spMkLst>
        </pc:spChg>
        <pc:spChg chg="mod">
          <ac:chgData name="Nikita Malcolm" userId="b53307d6-5db8-43de-ab40-c7d26de2e203" providerId="ADAL" clId="{8C67B53C-83FD-4555-AF71-723CAC59644B}" dt="2019-07-19T18:57:51.719" v="48" actId="1035"/>
          <ac:spMkLst>
            <pc:docMk/>
            <pc:sldMk cId="0" sldId="483"/>
            <ac:spMk id="110" creationId="{00000000-0000-0000-0000-000000000000}"/>
          </ac:spMkLst>
        </pc:spChg>
      </pc:sldChg>
      <pc:sldChg chg="modSp">
        <pc:chgData name="Nikita Malcolm" userId="b53307d6-5db8-43de-ab40-c7d26de2e203" providerId="ADAL" clId="{8C67B53C-83FD-4555-AF71-723CAC59644B}" dt="2019-07-19T18:59:39.005" v="70" actId="1076"/>
        <pc:sldMkLst>
          <pc:docMk/>
          <pc:sldMk cId="0" sldId="484"/>
        </pc:sldMkLst>
        <pc:spChg chg="mod">
          <ac:chgData name="Nikita Malcolm" userId="b53307d6-5db8-43de-ab40-c7d26de2e203" providerId="ADAL" clId="{8C67B53C-83FD-4555-AF71-723CAC59644B}" dt="2019-07-19T18:58:05.361" v="51" actId="403"/>
          <ac:spMkLst>
            <pc:docMk/>
            <pc:sldMk cId="0" sldId="484"/>
            <ac:spMk id="115" creationId="{00000000-0000-0000-0000-000000000000}"/>
          </ac:spMkLst>
        </pc:spChg>
        <pc:spChg chg="mod">
          <ac:chgData name="Nikita Malcolm" userId="b53307d6-5db8-43de-ab40-c7d26de2e203" providerId="ADAL" clId="{8C67B53C-83FD-4555-AF71-723CAC59644B}" dt="2019-07-19T18:59:39.005" v="70" actId="1076"/>
          <ac:spMkLst>
            <pc:docMk/>
            <pc:sldMk cId="0" sldId="484"/>
            <ac:spMk id="117" creationId="{00000000-0000-0000-0000-000000000000}"/>
          </ac:spMkLst>
        </pc:spChg>
        <pc:picChg chg="mod">
          <ac:chgData name="Nikita Malcolm" userId="b53307d6-5db8-43de-ab40-c7d26de2e203" providerId="ADAL" clId="{8C67B53C-83FD-4555-AF71-723CAC59644B}" dt="2019-07-19T18:58:07.830" v="52" actId="1076"/>
          <ac:picMkLst>
            <pc:docMk/>
            <pc:sldMk cId="0" sldId="484"/>
            <ac:picMk id="116" creationId="{00000000-0000-0000-0000-000000000000}"/>
          </ac:picMkLst>
        </pc:picChg>
      </pc:sldChg>
      <pc:sldChg chg="modSp">
        <pc:chgData name="Nikita Malcolm" userId="b53307d6-5db8-43de-ab40-c7d26de2e203" providerId="ADAL" clId="{8C67B53C-83FD-4555-AF71-723CAC59644B}" dt="2019-07-19T18:59:45.380" v="72" actId="255"/>
        <pc:sldMkLst>
          <pc:docMk/>
          <pc:sldMk cId="0" sldId="485"/>
        </pc:sldMkLst>
        <pc:spChg chg="mod">
          <ac:chgData name="Nikita Malcolm" userId="b53307d6-5db8-43de-ab40-c7d26de2e203" providerId="ADAL" clId="{8C67B53C-83FD-4555-AF71-723CAC59644B}" dt="2019-07-19T18:58:28.345" v="59" actId="255"/>
          <ac:spMkLst>
            <pc:docMk/>
            <pc:sldMk cId="0" sldId="485"/>
            <ac:spMk id="122" creationId="{00000000-0000-0000-0000-000000000000}"/>
          </ac:spMkLst>
        </pc:spChg>
        <pc:spChg chg="mod">
          <ac:chgData name="Nikita Malcolm" userId="b53307d6-5db8-43de-ab40-c7d26de2e203" providerId="ADAL" clId="{8C67B53C-83FD-4555-AF71-723CAC59644B}" dt="2019-07-19T18:59:45.380" v="72" actId="255"/>
          <ac:spMkLst>
            <pc:docMk/>
            <pc:sldMk cId="0" sldId="485"/>
            <ac:spMk id="123" creationId="{00000000-0000-0000-0000-000000000000}"/>
          </ac:spMkLst>
        </pc:spChg>
        <pc:picChg chg="mod">
          <ac:chgData name="Nikita Malcolm" userId="b53307d6-5db8-43de-ab40-c7d26de2e203" providerId="ADAL" clId="{8C67B53C-83FD-4555-AF71-723CAC59644B}" dt="2019-07-19T18:58:29.455" v="60" actId="1076"/>
          <ac:picMkLst>
            <pc:docMk/>
            <pc:sldMk cId="0" sldId="485"/>
            <ac:picMk id="2" creationId="{00000000-0000-0000-0000-000000000000}"/>
          </ac:picMkLst>
        </pc:picChg>
      </pc:sldChg>
      <pc:sldChg chg="modSp">
        <pc:chgData name="Nikita Malcolm" userId="b53307d6-5db8-43de-ab40-c7d26de2e203" providerId="ADAL" clId="{8C67B53C-83FD-4555-AF71-723CAC59644B}" dt="2019-07-19T19:00:29.772" v="78" actId="1076"/>
        <pc:sldMkLst>
          <pc:docMk/>
          <pc:sldMk cId="0" sldId="488"/>
        </pc:sldMkLst>
        <pc:spChg chg="mod">
          <ac:chgData name="Nikita Malcolm" userId="b53307d6-5db8-43de-ab40-c7d26de2e203" providerId="ADAL" clId="{8C67B53C-83FD-4555-AF71-723CAC59644B}" dt="2019-07-19T19:00:29.772" v="78" actId="1076"/>
          <ac:spMkLst>
            <pc:docMk/>
            <pc:sldMk cId="0" sldId="488"/>
            <ac:spMk id="144" creationId="{00000000-0000-0000-0000-000000000000}"/>
          </ac:spMkLst>
        </pc:spChg>
      </pc:sldChg>
      <pc:sldChg chg="modSp">
        <pc:chgData name="Nikita Malcolm" userId="b53307d6-5db8-43de-ab40-c7d26de2e203" providerId="ADAL" clId="{8C67B53C-83FD-4555-AF71-723CAC59644B}" dt="2019-07-19T19:01:05.488" v="91" actId="403"/>
        <pc:sldMkLst>
          <pc:docMk/>
          <pc:sldMk cId="0" sldId="489"/>
        </pc:sldMkLst>
        <pc:spChg chg="mod">
          <ac:chgData name="Nikita Malcolm" userId="b53307d6-5db8-43de-ab40-c7d26de2e203" providerId="ADAL" clId="{8C67B53C-83FD-4555-AF71-723CAC59644B}" dt="2019-07-19T19:01:05.488" v="91" actId="403"/>
          <ac:spMkLst>
            <pc:docMk/>
            <pc:sldMk cId="0" sldId="489"/>
            <ac:spMk id="150" creationId="{00000000-0000-0000-0000-000000000000}"/>
          </ac:spMkLst>
        </pc:spChg>
      </pc:sldChg>
      <pc:sldChg chg="modSp">
        <pc:chgData name="Nikita Malcolm" userId="b53307d6-5db8-43de-ab40-c7d26de2e203" providerId="ADAL" clId="{8C67B53C-83FD-4555-AF71-723CAC59644B}" dt="2019-07-19T19:01:27.911" v="92" actId="403"/>
        <pc:sldMkLst>
          <pc:docMk/>
          <pc:sldMk cId="0" sldId="490"/>
        </pc:sldMkLst>
        <pc:graphicFrameChg chg="mod modGraphic">
          <ac:chgData name="Nikita Malcolm" userId="b53307d6-5db8-43de-ab40-c7d26de2e203" providerId="ADAL" clId="{8C67B53C-83FD-4555-AF71-723CAC59644B}" dt="2019-07-19T19:01:27.911" v="92" actId="403"/>
          <ac:graphicFrameMkLst>
            <pc:docMk/>
            <pc:sldMk cId="0" sldId="490"/>
            <ac:graphicFrameMk id="138" creationId="{00000000-0000-0000-0000-000000000000}"/>
          </ac:graphicFrameMkLst>
        </pc:graphicFrameChg>
      </pc:sldChg>
      <pc:sldChg chg="modSp">
        <pc:chgData name="Nikita Malcolm" userId="b53307d6-5db8-43de-ab40-c7d26de2e203" providerId="ADAL" clId="{8C67B53C-83FD-4555-AF71-723CAC59644B}" dt="2019-07-19T18:59:52.433" v="73" actId="255"/>
        <pc:sldMkLst>
          <pc:docMk/>
          <pc:sldMk cId="0" sldId="491"/>
        </pc:sldMkLst>
        <pc:spChg chg="mod">
          <ac:chgData name="Nikita Malcolm" userId="b53307d6-5db8-43de-ab40-c7d26de2e203" providerId="ADAL" clId="{8C67B53C-83FD-4555-AF71-723CAC59644B}" dt="2019-07-19T18:59:52.433" v="73" actId="255"/>
          <ac:spMkLst>
            <pc:docMk/>
            <pc:sldMk cId="0" sldId="491"/>
            <ac:spMk id="131" creationId="{00000000-0000-0000-0000-000000000000}"/>
          </ac:spMkLst>
        </pc:spChg>
        <pc:spChg chg="mod">
          <ac:chgData name="Nikita Malcolm" userId="b53307d6-5db8-43de-ab40-c7d26de2e203" providerId="ADAL" clId="{8C67B53C-83FD-4555-AF71-723CAC59644B}" dt="2019-07-19T18:59:21.578" v="68" actId="255"/>
          <ac:spMkLst>
            <pc:docMk/>
            <pc:sldMk cId="0" sldId="491"/>
            <ac:spMk id="132"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Age</c:v>
                </c:pt>
              </c:strCache>
            </c:strRef>
          </c:tx>
          <c:spPr>
            <a:solidFill>
              <a:schemeClr val="accent1"/>
            </a:solidFill>
            <a:ln>
              <a:noFill/>
            </a:ln>
            <a:effectLst/>
          </c:spPr>
          <c:invertIfNegative val="0"/>
          <c:cat>
            <c:strRef>
              <c:f>Sheet1!$A$2:$A$6</c:f>
              <c:strCache>
                <c:ptCount val="5"/>
                <c:pt idx="0">
                  <c:v>&lt;18</c:v>
                </c:pt>
                <c:pt idx="1">
                  <c:v>18-24</c:v>
                </c:pt>
                <c:pt idx="2">
                  <c:v>25-29</c:v>
                </c:pt>
                <c:pt idx="3">
                  <c:v>30-34</c:v>
                </c:pt>
                <c:pt idx="4">
                  <c:v>&gt;34</c:v>
                </c:pt>
              </c:strCache>
            </c:strRef>
          </c:cat>
          <c:val>
            <c:numRef>
              <c:f>Sheet1!$B$2:$B$6</c:f>
              <c:numCache>
                <c:formatCode>General</c:formatCode>
                <c:ptCount val="5"/>
                <c:pt idx="0">
                  <c:v>6</c:v>
                </c:pt>
                <c:pt idx="1">
                  <c:v>30.6</c:v>
                </c:pt>
                <c:pt idx="2">
                  <c:v>20.7</c:v>
                </c:pt>
                <c:pt idx="3">
                  <c:v>15.8</c:v>
                </c:pt>
                <c:pt idx="4">
                  <c:v>19</c:v>
                </c:pt>
              </c:numCache>
            </c:numRef>
          </c:val>
          <c:extLst>
            <c:ext xmlns:c16="http://schemas.microsoft.com/office/drawing/2014/chart" uri="{C3380CC4-5D6E-409C-BE32-E72D297353CC}">
              <c16:uniqueId val="{00000000-CE83-4FE7-B44C-E66E74D5332E}"/>
            </c:ext>
          </c:extLst>
        </c:ser>
        <c:dLbls>
          <c:showLegendKey val="0"/>
          <c:showVal val="0"/>
          <c:showCatName val="0"/>
          <c:showSerName val="0"/>
          <c:showPercent val="0"/>
          <c:showBubbleSize val="0"/>
        </c:dLbls>
        <c:gapWidth val="182"/>
        <c:axId val="157944832"/>
        <c:axId val="157975296"/>
      </c:barChart>
      <c:catAx>
        <c:axId val="1579448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7975296"/>
        <c:crosses val="autoZero"/>
        <c:auto val="1"/>
        <c:lblAlgn val="ctr"/>
        <c:lblOffset val="100"/>
        <c:noMultiLvlLbl val="0"/>
      </c:catAx>
      <c:valAx>
        <c:axId val="1579752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79448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1" Type="http://schemas.openxmlformats.org/officeDocument/2006/relationships/hyperlink" Target="http://www.louisianahealthhub.org/" TargetMode="External"/></Relationships>
</file>

<file path=ppt/diagrams/_rels/data4.xml.rels><?xml version="1.0" encoding="UTF-8" standalone="yes"?>
<Relationships xmlns="http://schemas.openxmlformats.org/package/2006/relationships"><Relationship Id="rId3" Type="http://schemas.openxmlformats.org/officeDocument/2006/relationships/hyperlink" Target="mailto:tammy.bennett2@la.gov" TargetMode="External"/><Relationship Id="rId2" Type="http://schemas.openxmlformats.org/officeDocument/2006/relationships/hyperlink" Target="mailto:tisha.reed@la.gov" TargetMode="External"/><Relationship Id="rId1" Type="http://schemas.openxmlformats.org/officeDocument/2006/relationships/hyperlink" Target="mailto:gail.gibson@la.gov"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www.louisianahealthhub.org/" TargetMode="External"/></Relationships>
</file>

<file path=ppt/diagrams/_rels/drawing4.xml.rels><?xml version="1.0" encoding="UTF-8" standalone="yes"?>
<Relationships xmlns="http://schemas.openxmlformats.org/package/2006/relationships"><Relationship Id="rId3" Type="http://schemas.openxmlformats.org/officeDocument/2006/relationships/hyperlink" Target="mailto:tammy.bennett2@la.gov" TargetMode="External"/><Relationship Id="rId2" Type="http://schemas.openxmlformats.org/officeDocument/2006/relationships/hyperlink" Target="mailto:tisha.reed@la.gov" TargetMode="External"/><Relationship Id="rId1" Type="http://schemas.openxmlformats.org/officeDocument/2006/relationships/hyperlink" Target="mailto:gail.gibson@la.gov"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0C4294-9E76-4F64-9434-1CDE0963F31C}"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D793B83A-DCCB-4498-865B-5E9E0AB2DE66}">
      <dgm:prSet phldrT="[Text]" custT="1"/>
      <dgm:spPr>
        <a:solidFill>
          <a:schemeClr val="accent1">
            <a:lumMod val="50000"/>
          </a:schemeClr>
        </a:solidFill>
      </dgm:spPr>
      <dgm:t>
        <a:bodyPr/>
        <a:lstStyle/>
        <a:p>
          <a:r>
            <a:rPr lang="en-US" sz="2400" dirty="0"/>
            <a:t>TelePrEP </a:t>
          </a:r>
          <a:r>
            <a:rPr lang="en-US" sz="1600" dirty="0"/>
            <a:t>Collaborative</a:t>
          </a:r>
          <a:endParaRPr lang="en-US" sz="2400" dirty="0"/>
        </a:p>
      </dgm:t>
    </dgm:pt>
    <dgm:pt modelId="{A7B0894F-7151-475A-B38B-6EB759C49893}" type="parTrans" cxnId="{5BBBB3C6-378D-47D6-BF3C-C02FCA23A3C5}">
      <dgm:prSet/>
      <dgm:spPr/>
      <dgm:t>
        <a:bodyPr/>
        <a:lstStyle/>
        <a:p>
          <a:endParaRPr lang="en-US" sz="3200"/>
        </a:p>
      </dgm:t>
    </dgm:pt>
    <dgm:pt modelId="{44D4FCB1-48AC-4C90-90B9-6E97BBB0E385}" type="sibTrans" cxnId="{5BBBB3C6-378D-47D6-BF3C-C02FCA23A3C5}">
      <dgm:prSet/>
      <dgm:spPr/>
      <dgm:t>
        <a:bodyPr/>
        <a:lstStyle/>
        <a:p>
          <a:endParaRPr lang="en-US" sz="3200"/>
        </a:p>
      </dgm:t>
    </dgm:pt>
    <dgm:pt modelId="{46F1155A-AFC0-4F1B-805F-102DA3D28E8B}">
      <dgm:prSet phldrT="[Text]" custT="1"/>
      <dgm:spPr>
        <a:solidFill>
          <a:schemeClr val="accent1">
            <a:lumMod val="50000"/>
          </a:schemeClr>
        </a:solidFill>
      </dgm:spPr>
      <dgm:t>
        <a:bodyPr/>
        <a:lstStyle/>
        <a:p>
          <a:r>
            <a:rPr lang="en-US" sz="1200" dirty="0"/>
            <a:t>OPH Pharmacy</a:t>
          </a:r>
        </a:p>
      </dgm:t>
    </dgm:pt>
    <dgm:pt modelId="{7BCE0A4A-B0FB-4B8A-98F3-DA914C216CD6}" type="parTrans" cxnId="{8CE03A8D-9778-46D7-B518-0EF29724D231}">
      <dgm:prSet/>
      <dgm:spPr/>
      <dgm:t>
        <a:bodyPr/>
        <a:lstStyle/>
        <a:p>
          <a:endParaRPr lang="en-US" sz="3200"/>
        </a:p>
      </dgm:t>
    </dgm:pt>
    <dgm:pt modelId="{B75DB2B0-0001-4A40-97B6-B92A7636DD36}" type="sibTrans" cxnId="{8CE03A8D-9778-46D7-B518-0EF29724D231}">
      <dgm:prSet/>
      <dgm:spPr/>
      <dgm:t>
        <a:bodyPr/>
        <a:lstStyle/>
        <a:p>
          <a:endParaRPr lang="en-US" sz="3200"/>
        </a:p>
      </dgm:t>
    </dgm:pt>
    <dgm:pt modelId="{21FC49B1-2BB7-4AF2-9059-60FAA30D29D5}">
      <dgm:prSet phldrT="[Text]" custT="1"/>
      <dgm:spPr>
        <a:solidFill>
          <a:schemeClr val="accent1">
            <a:lumMod val="50000"/>
          </a:schemeClr>
        </a:solidFill>
      </dgm:spPr>
      <dgm:t>
        <a:bodyPr/>
        <a:lstStyle/>
        <a:p>
          <a:r>
            <a:rPr lang="en-US" sz="1200" dirty="0"/>
            <a:t>STD/HIV Program</a:t>
          </a:r>
        </a:p>
      </dgm:t>
    </dgm:pt>
    <dgm:pt modelId="{5BCD1861-E5E5-4BCE-93DD-6C5433CB0667}" type="parTrans" cxnId="{7F2EEE5A-F032-4EDC-9D06-2C28C29B9F59}">
      <dgm:prSet/>
      <dgm:spPr/>
      <dgm:t>
        <a:bodyPr/>
        <a:lstStyle/>
        <a:p>
          <a:endParaRPr lang="en-US" sz="3200"/>
        </a:p>
      </dgm:t>
    </dgm:pt>
    <dgm:pt modelId="{BCD2D177-EB05-434F-9A7D-E2EE94568E47}" type="sibTrans" cxnId="{7F2EEE5A-F032-4EDC-9D06-2C28C29B9F59}">
      <dgm:prSet/>
      <dgm:spPr/>
      <dgm:t>
        <a:bodyPr/>
        <a:lstStyle/>
        <a:p>
          <a:endParaRPr lang="en-US" sz="3200"/>
        </a:p>
      </dgm:t>
    </dgm:pt>
    <dgm:pt modelId="{B4B14FD6-02E7-4DDC-8535-5EBFF26DC3E6}">
      <dgm:prSet phldrT="[Text]" custT="1"/>
      <dgm:spPr>
        <a:solidFill>
          <a:schemeClr val="accent1">
            <a:lumMod val="50000"/>
          </a:schemeClr>
        </a:solidFill>
      </dgm:spPr>
      <dgm:t>
        <a:bodyPr/>
        <a:lstStyle/>
        <a:p>
          <a:r>
            <a:rPr lang="en-US" sz="1200" dirty="0"/>
            <a:t>Reproductive Health Program</a:t>
          </a:r>
        </a:p>
      </dgm:t>
    </dgm:pt>
    <dgm:pt modelId="{65E92CD0-F2DA-455A-BD0A-43EC96D70EFA}" type="parTrans" cxnId="{CA261AB0-B0D8-4D3C-896D-8A3134B4A4E8}">
      <dgm:prSet/>
      <dgm:spPr/>
      <dgm:t>
        <a:bodyPr/>
        <a:lstStyle/>
        <a:p>
          <a:endParaRPr lang="en-US" sz="3200"/>
        </a:p>
      </dgm:t>
    </dgm:pt>
    <dgm:pt modelId="{B26D8242-82FB-409F-BD32-16C440224F61}" type="sibTrans" cxnId="{CA261AB0-B0D8-4D3C-896D-8A3134B4A4E8}">
      <dgm:prSet/>
      <dgm:spPr/>
      <dgm:t>
        <a:bodyPr/>
        <a:lstStyle/>
        <a:p>
          <a:endParaRPr lang="en-US" sz="3200"/>
        </a:p>
      </dgm:t>
    </dgm:pt>
    <dgm:pt modelId="{7A3EE012-8999-4989-A59A-97D87ADC0A00}">
      <dgm:prSet phldrT="[Text]" custT="1"/>
      <dgm:spPr>
        <a:solidFill>
          <a:schemeClr val="accent1">
            <a:lumMod val="50000"/>
          </a:schemeClr>
        </a:solidFill>
      </dgm:spPr>
      <dgm:t>
        <a:bodyPr/>
        <a:lstStyle/>
        <a:p>
          <a:r>
            <a:rPr lang="en-US" sz="1200" dirty="0"/>
            <a:t>Bureau of Health Informatics (EHR)</a:t>
          </a:r>
        </a:p>
      </dgm:t>
    </dgm:pt>
    <dgm:pt modelId="{60E835FE-79C0-498C-A3BE-682902EF242D}" type="parTrans" cxnId="{A33BCF7E-35F5-4419-93A0-0E901379003A}">
      <dgm:prSet/>
      <dgm:spPr/>
      <dgm:t>
        <a:bodyPr/>
        <a:lstStyle/>
        <a:p>
          <a:endParaRPr lang="en-US" sz="3200"/>
        </a:p>
      </dgm:t>
    </dgm:pt>
    <dgm:pt modelId="{F1C8A444-D766-41A8-8427-850100575313}" type="sibTrans" cxnId="{A33BCF7E-35F5-4419-93A0-0E901379003A}">
      <dgm:prSet/>
      <dgm:spPr/>
      <dgm:t>
        <a:bodyPr/>
        <a:lstStyle/>
        <a:p>
          <a:endParaRPr lang="en-US" sz="3200"/>
        </a:p>
      </dgm:t>
    </dgm:pt>
    <dgm:pt modelId="{107D5DA3-2D22-4C83-AB4D-4AAC4D1D911F}" type="pres">
      <dgm:prSet presAssocID="{CF0C4294-9E76-4F64-9434-1CDE0963F31C}" presName="Name0" presStyleCnt="0">
        <dgm:presLayoutVars>
          <dgm:chMax val="1"/>
          <dgm:dir/>
          <dgm:animLvl val="ctr"/>
          <dgm:resizeHandles val="exact"/>
        </dgm:presLayoutVars>
      </dgm:prSet>
      <dgm:spPr/>
      <dgm:t>
        <a:bodyPr/>
        <a:lstStyle/>
        <a:p>
          <a:endParaRPr lang="en-US"/>
        </a:p>
      </dgm:t>
    </dgm:pt>
    <dgm:pt modelId="{7ACD7041-C5F4-4392-848C-AAC3B6E622BD}" type="pres">
      <dgm:prSet presAssocID="{D793B83A-DCCB-4498-865B-5E9E0AB2DE66}" presName="centerShape" presStyleLbl="node0" presStyleIdx="0" presStyleCnt="1" custScaleX="118464" custScaleY="100294"/>
      <dgm:spPr/>
      <dgm:t>
        <a:bodyPr/>
        <a:lstStyle/>
        <a:p>
          <a:endParaRPr lang="en-US"/>
        </a:p>
      </dgm:t>
    </dgm:pt>
    <dgm:pt modelId="{B2E4A3EF-8B64-4EF7-AB14-AF1474BA3CFA}" type="pres">
      <dgm:prSet presAssocID="{46F1155A-AFC0-4F1B-805F-102DA3D28E8B}" presName="node" presStyleLbl="node1" presStyleIdx="0" presStyleCnt="4">
        <dgm:presLayoutVars>
          <dgm:bulletEnabled val="1"/>
        </dgm:presLayoutVars>
      </dgm:prSet>
      <dgm:spPr/>
      <dgm:t>
        <a:bodyPr/>
        <a:lstStyle/>
        <a:p>
          <a:endParaRPr lang="en-US"/>
        </a:p>
      </dgm:t>
    </dgm:pt>
    <dgm:pt modelId="{83D853C6-6B97-4004-BB2C-B6E44D41AF26}" type="pres">
      <dgm:prSet presAssocID="{46F1155A-AFC0-4F1B-805F-102DA3D28E8B}" presName="dummy" presStyleCnt="0"/>
      <dgm:spPr/>
    </dgm:pt>
    <dgm:pt modelId="{1D65D599-0456-475B-8CC8-9FF57F2E3EA7}" type="pres">
      <dgm:prSet presAssocID="{B75DB2B0-0001-4A40-97B6-B92A7636DD36}" presName="sibTrans" presStyleLbl="sibTrans2D1" presStyleIdx="0" presStyleCnt="4"/>
      <dgm:spPr/>
      <dgm:t>
        <a:bodyPr/>
        <a:lstStyle/>
        <a:p>
          <a:endParaRPr lang="en-US"/>
        </a:p>
      </dgm:t>
    </dgm:pt>
    <dgm:pt modelId="{294EA9E5-61EF-412D-86ED-D169D559BEE2}" type="pres">
      <dgm:prSet presAssocID="{21FC49B1-2BB7-4AF2-9059-60FAA30D29D5}" presName="node" presStyleLbl="node1" presStyleIdx="1" presStyleCnt="4">
        <dgm:presLayoutVars>
          <dgm:bulletEnabled val="1"/>
        </dgm:presLayoutVars>
      </dgm:prSet>
      <dgm:spPr/>
      <dgm:t>
        <a:bodyPr/>
        <a:lstStyle/>
        <a:p>
          <a:endParaRPr lang="en-US"/>
        </a:p>
      </dgm:t>
    </dgm:pt>
    <dgm:pt modelId="{0A59D64C-021C-46D0-A113-E3A0394E7760}" type="pres">
      <dgm:prSet presAssocID="{21FC49B1-2BB7-4AF2-9059-60FAA30D29D5}" presName="dummy" presStyleCnt="0"/>
      <dgm:spPr/>
    </dgm:pt>
    <dgm:pt modelId="{841FE181-52A3-46BF-B334-365A0BDDB848}" type="pres">
      <dgm:prSet presAssocID="{BCD2D177-EB05-434F-9A7D-E2EE94568E47}" presName="sibTrans" presStyleLbl="sibTrans2D1" presStyleIdx="1" presStyleCnt="4"/>
      <dgm:spPr/>
      <dgm:t>
        <a:bodyPr/>
        <a:lstStyle/>
        <a:p>
          <a:endParaRPr lang="en-US"/>
        </a:p>
      </dgm:t>
    </dgm:pt>
    <dgm:pt modelId="{62836425-49B3-41D1-9395-0FE4EB99A163}" type="pres">
      <dgm:prSet presAssocID="{B4B14FD6-02E7-4DDC-8535-5EBFF26DC3E6}" presName="node" presStyleLbl="node1" presStyleIdx="2" presStyleCnt="4" custScaleX="121142">
        <dgm:presLayoutVars>
          <dgm:bulletEnabled val="1"/>
        </dgm:presLayoutVars>
      </dgm:prSet>
      <dgm:spPr/>
      <dgm:t>
        <a:bodyPr/>
        <a:lstStyle/>
        <a:p>
          <a:endParaRPr lang="en-US"/>
        </a:p>
      </dgm:t>
    </dgm:pt>
    <dgm:pt modelId="{345347F7-367D-4CF2-A376-162BFF7BF079}" type="pres">
      <dgm:prSet presAssocID="{B4B14FD6-02E7-4DDC-8535-5EBFF26DC3E6}" presName="dummy" presStyleCnt="0"/>
      <dgm:spPr/>
    </dgm:pt>
    <dgm:pt modelId="{610E3ABF-51D0-4B92-8FEE-EF5C8CCC76E2}" type="pres">
      <dgm:prSet presAssocID="{B26D8242-82FB-409F-BD32-16C440224F61}" presName="sibTrans" presStyleLbl="sibTrans2D1" presStyleIdx="2" presStyleCnt="4"/>
      <dgm:spPr/>
      <dgm:t>
        <a:bodyPr/>
        <a:lstStyle/>
        <a:p>
          <a:endParaRPr lang="en-US"/>
        </a:p>
      </dgm:t>
    </dgm:pt>
    <dgm:pt modelId="{90267A70-4B0A-421D-B092-A836BAC17B93}" type="pres">
      <dgm:prSet presAssocID="{7A3EE012-8999-4989-A59A-97D87ADC0A00}" presName="node" presStyleLbl="node1" presStyleIdx="3" presStyleCnt="4" custScaleX="106262" custScaleY="97429">
        <dgm:presLayoutVars>
          <dgm:bulletEnabled val="1"/>
        </dgm:presLayoutVars>
      </dgm:prSet>
      <dgm:spPr/>
      <dgm:t>
        <a:bodyPr/>
        <a:lstStyle/>
        <a:p>
          <a:endParaRPr lang="en-US"/>
        </a:p>
      </dgm:t>
    </dgm:pt>
    <dgm:pt modelId="{CEC667FF-B729-4C97-AA4B-6DD425B6C69C}" type="pres">
      <dgm:prSet presAssocID="{7A3EE012-8999-4989-A59A-97D87ADC0A00}" presName="dummy" presStyleCnt="0"/>
      <dgm:spPr/>
    </dgm:pt>
    <dgm:pt modelId="{65DD65C2-85EB-4A09-BF6C-3FB859BB2025}" type="pres">
      <dgm:prSet presAssocID="{F1C8A444-D766-41A8-8427-850100575313}" presName="sibTrans" presStyleLbl="sibTrans2D1" presStyleIdx="3" presStyleCnt="4"/>
      <dgm:spPr/>
      <dgm:t>
        <a:bodyPr/>
        <a:lstStyle/>
        <a:p>
          <a:endParaRPr lang="en-US"/>
        </a:p>
      </dgm:t>
    </dgm:pt>
  </dgm:ptLst>
  <dgm:cxnLst>
    <dgm:cxn modelId="{329D0CBD-BD79-4F4A-9836-70212E0CA8A3}" type="presOf" srcId="{21FC49B1-2BB7-4AF2-9059-60FAA30D29D5}" destId="{294EA9E5-61EF-412D-86ED-D169D559BEE2}" srcOrd="0" destOrd="0" presId="urn:microsoft.com/office/officeart/2005/8/layout/radial6"/>
    <dgm:cxn modelId="{F860BEDF-406B-45A1-9E38-0912055AF5F5}" type="presOf" srcId="{CF0C4294-9E76-4F64-9434-1CDE0963F31C}" destId="{107D5DA3-2D22-4C83-AB4D-4AAC4D1D911F}" srcOrd="0" destOrd="0" presId="urn:microsoft.com/office/officeart/2005/8/layout/radial6"/>
    <dgm:cxn modelId="{15CAFB02-591E-4630-BA97-C821D5DD795E}" type="presOf" srcId="{F1C8A444-D766-41A8-8427-850100575313}" destId="{65DD65C2-85EB-4A09-BF6C-3FB859BB2025}" srcOrd="0" destOrd="0" presId="urn:microsoft.com/office/officeart/2005/8/layout/radial6"/>
    <dgm:cxn modelId="{18EFB92F-F060-4397-AB53-C33EB23F3862}" type="presOf" srcId="{B75DB2B0-0001-4A40-97B6-B92A7636DD36}" destId="{1D65D599-0456-475B-8CC8-9FF57F2E3EA7}" srcOrd="0" destOrd="0" presId="urn:microsoft.com/office/officeart/2005/8/layout/radial6"/>
    <dgm:cxn modelId="{683076F4-CAC7-4771-A298-75600F8EC5E2}" type="presOf" srcId="{D793B83A-DCCB-4498-865B-5E9E0AB2DE66}" destId="{7ACD7041-C5F4-4392-848C-AAC3B6E622BD}" srcOrd="0" destOrd="0" presId="urn:microsoft.com/office/officeart/2005/8/layout/radial6"/>
    <dgm:cxn modelId="{53F4EA54-E5C4-49DA-801F-E082EA53E7EA}" type="presOf" srcId="{B4B14FD6-02E7-4DDC-8535-5EBFF26DC3E6}" destId="{62836425-49B3-41D1-9395-0FE4EB99A163}" srcOrd="0" destOrd="0" presId="urn:microsoft.com/office/officeart/2005/8/layout/radial6"/>
    <dgm:cxn modelId="{AAD31004-8DCA-4F15-8D33-45472DBAB64D}" type="presOf" srcId="{46F1155A-AFC0-4F1B-805F-102DA3D28E8B}" destId="{B2E4A3EF-8B64-4EF7-AB14-AF1474BA3CFA}" srcOrd="0" destOrd="0" presId="urn:microsoft.com/office/officeart/2005/8/layout/radial6"/>
    <dgm:cxn modelId="{2A55A758-C585-4AB7-87DD-AA56201A0B85}" type="presOf" srcId="{B26D8242-82FB-409F-BD32-16C440224F61}" destId="{610E3ABF-51D0-4B92-8FEE-EF5C8CCC76E2}" srcOrd="0" destOrd="0" presId="urn:microsoft.com/office/officeart/2005/8/layout/radial6"/>
    <dgm:cxn modelId="{8CE03A8D-9778-46D7-B518-0EF29724D231}" srcId="{D793B83A-DCCB-4498-865B-5E9E0AB2DE66}" destId="{46F1155A-AFC0-4F1B-805F-102DA3D28E8B}" srcOrd="0" destOrd="0" parTransId="{7BCE0A4A-B0FB-4B8A-98F3-DA914C216CD6}" sibTransId="{B75DB2B0-0001-4A40-97B6-B92A7636DD36}"/>
    <dgm:cxn modelId="{A33BCF7E-35F5-4419-93A0-0E901379003A}" srcId="{D793B83A-DCCB-4498-865B-5E9E0AB2DE66}" destId="{7A3EE012-8999-4989-A59A-97D87ADC0A00}" srcOrd="3" destOrd="0" parTransId="{60E835FE-79C0-498C-A3BE-682902EF242D}" sibTransId="{F1C8A444-D766-41A8-8427-850100575313}"/>
    <dgm:cxn modelId="{FA50DF53-05EE-4E14-81EC-872F0CE51956}" type="presOf" srcId="{BCD2D177-EB05-434F-9A7D-E2EE94568E47}" destId="{841FE181-52A3-46BF-B334-365A0BDDB848}" srcOrd="0" destOrd="0" presId="urn:microsoft.com/office/officeart/2005/8/layout/radial6"/>
    <dgm:cxn modelId="{112D16F3-B3B1-4BB3-9E64-3A3DFC83C556}" type="presOf" srcId="{7A3EE012-8999-4989-A59A-97D87ADC0A00}" destId="{90267A70-4B0A-421D-B092-A836BAC17B93}" srcOrd="0" destOrd="0" presId="urn:microsoft.com/office/officeart/2005/8/layout/radial6"/>
    <dgm:cxn modelId="{7F2EEE5A-F032-4EDC-9D06-2C28C29B9F59}" srcId="{D793B83A-DCCB-4498-865B-5E9E0AB2DE66}" destId="{21FC49B1-2BB7-4AF2-9059-60FAA30D29D5}" srcOrd="1" destOrd="0" parTransId="{5BCD1861-E5E5-4BCE-93DD-6C5433CB0667}" sibTransId="{BCD2D177-EB05-434F-9A7D-E2EE94568E47}"/>
    <dgm:cxn modelId="{5BBBB3C6-378D-47D6-BF3C-C02FCA23A3C5}" srcId="{CF0C4294-9E76-4F64-9434-1CDE0963F31C}" destId="{D793B83A-DCCB-4498-865B-5E9E0AB2DE66}" srcOrd="0" destOrd="0" parTransId="{A7B0894F-7151-475A-B38B-6EB759C49893}" sibTransId="{44D4FCB1-48AC-4C90-90B9-6E97BBB0E385}"/>
    <dgm:cxn modelId="{CA261AB0-B0D8-4D3C-896D-8A3134B4A4E8}" srcId="{D793B83A-DCCB-4498-865B-5E9E0AB2DE66}" destId="{B4B14FD6-02E7-4DDC-8535-5EBFF26DC3E6}" srcOrd="2" destOrd="0" parTransId="{65E92CD0-F2DA-455A-BD0A-43EC96D70EFA}" sibTransId="{B26D8242-82FB-409F-BD32-16C440224F61}"/>
    <dgm:cxn modelId="{720858A4-6750-47EE-9C84-CBD86F234002}" type="presParOf" srcId="{107D5DA3-2D22-4C83-AB4D-4AAC4D1D911F}" destId="{7ACD7041-C5F4-4392-848C-AAC3B6E622BD}" srcOrd="0" destOrd="0" presId="urn:microsoft.com/office/officeart/2005/8/layout/radial6"/>
    <dgm:cxn modelId="{15DB21D2-DC2E-4DE4-9D6F-F0D7F1EE72BB}" type="presParOf" srcId="{107D5DA3-2D22-4C83-AB4D-4AAC4D1D911F}" destId="{B2E4A3EF-8B64-4EF7-AB14-AF1474BA3CFA}" srcOrd="1" destOrd="0" presId="urn:microsoft.com/office/officeart/2005/8/layout/radial6"/>
    <dgm:cxn modelId="{39383702-AC6E-4281-A013-E762C4FB65F7}" type="presParOf" srcId="{107D5DA3-2D22-4C83-AB4D-4AAC4D1D911F}" destId="{83D853C6-6B97-4004-BB2C-B6E44D41AF26}" srcOrd="2" destOrd="0" presId="urn:microsoft.com/office/officeart/2005/8/layout/radial6"/>
    <dgm:cxn modelId="{5C236D7D-244B-44CC-9DBF-C2960D5E1A4B}" type="presParOf" srcId="{107D5DA3-2D22-4C83-AB4D-4AAC4D1D911F}" destId="{1D65D599-0456-475B-8CC8-9FF57F2E3EA7}" srcOrd="3" destOrd="0" presId="urn:microsoft.com/office/officeart/2005/8/layout/radial6"/>
    <dgm:cxn modelId="{9B0C9A9E-390B-44FF-B17E-39DC662F5C63}" type="presParOf" srcId="{107D5DA3-2D22-4C83-AB4D-4AAC4D1D911F}" destId="{294EA9E5-61EF-412D-86ED-D169D559BEE2}" srcOrd="4" destOrd="0" presId="urn:microsoft.com/office/officeart/2005/8/layout/radial6"/>
    <dgm:cxn modelId="{88518BEA-34BD-4C29-BB78-E4AAAA9C2A68}" type="presParOf" srcId="{107D5DA3-2D22-4C83-AB4D-4AAC4D1D911F}" destId="{0A59D64C-021C-46D0-A113-E3A0394E7760}" srcOrd="5" destOrd="0" presId="urn:microsoft.com/office/officeart/2005/8/layout/radial6"/>
    <dgm:cxn modelId="{37C015E2-6BA7-46F0-904D-CDB74AEF1F4B}" type="presParOf" srcId="{107D5DA3-2D22-4C83-AB4D-4AAC4D1D911F}" destId="{841FE181-52A3-46BF-B334-365A0BDDB848}" srcOrd="6" destOrd="0" presId="urn:microsoft.com/office/officeart/2005/8/layout/radial6"/>
    <dgm:cxn modelId="{5998C3DB-2A5A-4AC4-BD8D-E9533FE2D777}" type="presParOf" srcId="{107D5DA3-2D22-4C83-AB4D-4AAC4D1D911F}" destId="{62836425-49B3-41D1-9395-0FE4EB99A163}" srcOrd="7" destOrd="0" presId="urn:microsoft.com/office/officeart/2005/8/layout/radial6"/>
    <dgm:cxn modelId="{ADEFC942-42BB-4154-9C10-25A028BC39FE}" type="presParOf" srcId="{107D5DA3-2D22-4C83-AB4D-4AAC4D1D911F}" destId="{345347F7-367D-4CF2-A376-162BFF7BF079}" srcOrd="8" destOrd="0" presId="urn:microsoft.com/office/officeart/2005/8/layout/radial6"/>
    <dgm:cxn modelId="{276F6F3F-9CBD-47EE-91A1-4D58212D0471}" type="presParOf" srcId="{107D5DA3-2D22-4C83-AB4D-4AAC4D1D911F}" destId="{610E3ABF-51D0-4B92-8FEE-EF5C8CCC76E2}" srcOrd="9" destOrd="0" presId="urn:microsoft.com/office/officeart/2005/8/layout/radial6"/>
    <dgm:cxn modelId="{11488C1B-A3A0-4F76-82C9-7F60681651A8}" type="presParOf" srcId="{107D5DA3-2D22-4C83-AB4D-4AAC4D1D911F}" destId="{90267A70-4B0A-421D-B092-A836BAC17B93}" srcOrd="10" destOrd="0" presId="urn:microsoft.com/office/officeart/2005/8/layout/radial6"/>
    <dgm:cxn modelId="{A20391B2-5E8A-42F1-B16B-8784660095A9}" type="presParOf" srcId="{107D5DA3-2D22-4C83-AB4D-4AAC4D1D911F}" destId="{CEC667FF-B729-4C97-AA4B-6DD425B6C69C}" srcOrd="11" destOrd="0" presId="urn:microsoft.com/office/officeart/2005/8/layout/radial6"/>
    <dgm:cxn modelId="{58772C31-CC3D-4962-A2DF-B39400FAF6BA}" type="presParOf" srcId="{107D5DA3-2D22-4C83-AB4D-4AAC4D1D911F}" destId="{65DD65C2-85EB-4A09-BF6C-3FB859BB2025}"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659B6E-03E7-4506-A251-BCA74BE9FF93}"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03EF6B51-239B-4349-B057-0A4176C00129}">
      <dgm:prSet custT="1"/>
      <dgm:spPr/>
      <dgm:t>
        <a:bodyPr/>
        <a:lstStyle/>
        <a:p>
          <a:r>
            <a:rPr lang="en-US" sz="1600" dirty="0"/>
            <a:t>Referral</a:t>
          </a:r>
          <a:r>
            <a:rPr lang="en-US" sz="1600" b="1" dirty="0"/>
            <a:t> </a:t>
          </a:r>
          <a:r>
            <a:rPr lang="en-US" sz="1600" dirty="0"/>
            <a:t>to the TelePrEP program through website </a:t>
          </a:r>
          <a:r>
            <a:rPr lang="en-US" sz="1600" dirty="0">
              <a:hlinkClick xmlns:r="http://schemas.openxmlformats.org/officeDocument/2006/relationships" r:id="rId1" tooltip="Sexual Health | Louisiana Health Hub"/>
            </a:rPr>
            <a:t>www.louisianahealthhub.org</a:t>
          </a:r>
          <a:endParaRPr lang="en-US" sz="1600" dirty="0"/>
        </a:p>
      </dgm:t>
    </dgm:pt>
    <dgm:pt modelId="{33969B41-CB84-4993-96D0-1D1F1D060E82}" type="parTrans" cxnId="{F4CD872E-0F58-481C-90CD-4E8CC949BA28}">
      <dgm:prSet/>
      <dgm:spPr/>
      <dgm:t>
        <a:bodyPr/>
        <a:lstStyle/>
        <a:p>
          <a:endParaRPr lang="en-US" sz="2000"/>
        </a:p>
      </dgm:t>
    </dgm:pt>
    <dgm:pt modelId="{BC62DBAA-7CA3-4E45-A9A0-36D740B81D2E}" type="sibTrans" cxnId="{F4CD872E-0F58-481C-90CD-4E8CC949BA28}">
      <dgm:prSet/>
      <dgm:spPr/>
      <dgm:t>
        <a:bodyPr/>
        <a:lstStyle/>
        <a:p>
          <a:endParaRPr lang="en-US" sz="2000"/>
        </a:p>
      </dgm:t>
    </dgm:pt>
    <dgm:pt modelId="{4F74674A-809B-4099-94C8-EAB5ACCE05AA}">
      <dgm:prSet custT="1"/>
      <dgm:spPr/>
      <dgm:t>
        <a:bodyPr/>
        <a:lstStyle/>
        <a:p>
          <a:r>
            <a:rPr lang="en-US" sz="1600" dirty="0"/>
            <a:t>Enroll:  Self-enroll via website or client can discuss/enroll  directly with TelePrEP Navigator</a:t>
          </a:r>
        </a:p>
      </dgm:t>
    </dgm:pt>
    <dgm:pt modelId="{3C603E86-325D-4FAA-8FD1-A51B9C3BF105}" type="parTrans" cxnId="{94FC5983-318D-4AA0-9B01-5C7165F3F1EC}">
      <dgm:prSet/>
      <dgm:spPr/>
      <dgm:t>
        <a:bodyPr/>
        <a:lstStyle/>
        <a:p>
          <a:endParaRPr lang="en-US" sz="2000"/>
        </a:p>
      </dgm:t>
    </dgm:pt>
    <dgm:pt modelId="{F62A359F-4B9A-4CC2-A84D-BCB3AD8D1AF9}" type="sibTrans" cxnId="{94FC5983-318D-4AA0-9B01-5C7165F3F1EC}">
      <dgm:prSet/>
      <dgm:spPr/>
      <dgm:t>
        <a:bodyPr/>
        <a:lstStyle/>
        <a:p>
          <a:endParaRPr lang="en-US" sz="2000"/>
        </a:p>
      </dgm:t>
    </dgm:pt>
    <dgm:pt modelId="{7EF46D5C-6AEE-4CBA-954C-D841A48EBA40}">
      <dgm:prSet custT="1"/>
      <dgm:spPr/>
      <dgm:t>
        <a:bodyPr/>
        <a:lstStyle/>
        <a:p>
          <a:r>
            <a:rPr lang="en-US" sz="1600" dirty="0"/>
            <a:t>After client enrolls, PrEP Navigator provides one-on-one, “hands on” guidance and non-clinical support to individuals in need to access and fully engage in TelePrEP services.  </a:t>
          </a:r>
        </a:p>
      </dgm:t>
    </dgm:pt>
    <dgm:pt modelId="{51AB33A3-2719-4137-A413-5477A943F977}" type="parTrans" cxnId="{2AA0DDB9-C918-4861-8253-C4DBCC2FC0D7}">
      <dgm:prSet/>
      <dgm:spPr/>
      <dgm:t>
        <a:bodyPr/>
        <a:lstStyle/>
        <a:p>
          <a:endParaRPr lang="en-US" sz="2000"/>
        </a:p>
      </dgm:t>
    </dgm:pt>
    <dgm:pt modelId="{3DE652FE-95C7-4FC5-A3E3-80CE123CDF62}" type="sibTrans" cxnId="{2AA0DDB9-C918-4861-8253-C4DBCC2FC0D7}">
      <dgm:prSet/>
      <dgm:spPr/>
      <dgm:t>
        <a:bodyPr/>
        <a:lstStyle/>
        <a:p>
          <a:endParaRPr lang="en-US" sz="2000"/>
        </a:p>
      </dgm:t>
    </dgm:pt>
    <dgm:pt modelId="{2D28CDAE-C95F-4431-B8F0-B957F7459483}" type="pres">
      <dgm:prSet presAssocID="{93659B6E-03E7-4506-A251-BCA74BE9FF93}" presName="hierChild1" presStyleCnt="0">
        <dgm:presLayoutVars>
          <dgm:chPref val="1"/>
          <dgm:dir/>
          <dgm:animOne val="branch"/>
          <dgm:animLvl val="lvl"/>
          <dgm:resizeHandles/>
        </dgm:presLayoutVars>
      </dgm:prSet>
      <dgm:spPr/>
      <dgm:t>
        <a:bodyPr/>
        <a:lstStyle/>
        <a:p>
          <a:endParaRPr lang="en-US"/>
        </a:p>
      </dgm:t>
    </dgm:pt>
    <dgm:pt modelId="{B8EC403E-FA38-4029-83C0-5BF377EE4201}" type="pres">
      <dgm:prSet presAssocID="{03EF6B51-239B-4349-B057-0A4176C00129}" presName="hierRoot1" presStyleCnt="0"/>
      <dgm:spPr/>
    </dgm:pt>
    <dgm:pt modelId="{705CE62A-54E1-43E8-87E7-A240AF7B5459}" type="pres">
      <dgm:prSet presAssocID="{03EF6B51-239B-4349-B057-0A4176C00129}" presName="composite" presStyleCnt="0"/>
      <dgm:spPr/>
    </dgm:pt>
    <dgm:pt modelId="{36B55819-0F0A-46CE-B91A-84AE87FCA4DD}" type="pres">
      <dgm:prSet presAssocID="{03EF6B51-239B-4349-B057-0A4176C00129}" presName="background" presStyleLbl="node0" presStyleIdx="0" presStyleCnt="3"/>
      <dgm:spPr/>
    </dgm:pt>
    <dgm:pt modelId="{7B5270CC-2458-450C-8587-79B1ED01C647}" type="pres">
      <dgm:prSet presAssocID="{03EF6B51-239B-4349-B057-0A4176C00129}" presName="text" presStyleLbl="fgAcc0" presStyleIdx="0" presStyleCnt="3" custScaleX="105698" custScaleY="117529">
        <dgm:presLayoutVars>
          <dgm:chPref val="3"/>
        </dgm:presLayoutVars>
      </dgm:prSet>
      <dgm:spPr/>
      <dgm:t>
        <a:bodyPr/>
        <a:lstStyle/>
        <a:p>
          <a:endParaRPr lang="en-US"/>
        </a:p>
      </dgm:t>
    </dgm:pt>
    <dgm:pt modelId="{2E3EF6CE-565F-4A13-BE8A-C669B09A2B26}" type="pres">
      <dgm:prSet presAssocID="{03EF6B51-239B-4349-B057-0A4176C00129}" presName="hierChild2" presStyleCnt="0"/>
      <dgm:spPr/>
    </dgm:pt>
    <dgm:pt modelId="{8249ABB1-D058-4D87-8AA7-4C8D60A07BB2}" type="pres">
      <dgm:prSet presAssocID="{4F74674A-809B-4099-94C8-EAB5ACCE05AA}" presName="hierRoot1" presStyleCnt="0"/>
      <dgm:spPr/>
    </dgm:pt>
    <dgm:pt modelId="{3978BC55-BF9C-4125-8F20-A3C2F9F03B68}" type="pres">
      <dgm:prSet presAssocID="{4F74674A-809B-4099-94C8-EAB5ACCE05AA}" presName="composite" presStyleCnt="0"/>
      <dgm:spPr/>
    </dgm:pt>
    <dgm:pt modelId="{91E7E79C-F8A1-4D5B-92F2-F7827BAE55B2}" type="pres">
      <dgm:prSet presAssocID="{4F74674A-809B-4099-94C8-EAB5ACCE05AA}" presName="background" presStyleLbl="node0" presStyleIdx="1" presStyleCnt="3"/>
      <dgm:spPr/>
    </dgm:pt>
    <dgm:pt modelId="{902883AF-ED63-4223-BD28-E96CCB780542}" type="pres">
      <dgm:prSet presAssocID="{4F74674A-809B-4099-94C8-EAB5ACCE05AA}" presName="text" presStyleLbl="fgAcc0" presStyleIdx="1" presStyleCnt="3" custScaleY="114932">
        <dgm:presLayoutVars>
          <dgm:chPref val="3"/>
        </dgm:presLayoutVars>
      </dgm:prSet>
      <dgm:spPr/>
      <dgm:t>
        <a:bodyPr/>
        <a:lstStyle/>
        <a:p>
          <a:endParaRPr lang="en-US"/>
        </a:p>
      </dgm:t>
    </dgm:pt>
    <dgm:pt modelId="{60580A22-C0B9-44D1-8A1D-4B647519EC1C}" type="pres">
      <dgm:prSet presAssocID="{4F74674A-809B-4099-94C8-EAB5ACCE05AA}" presName="hierChild2" presStyleCnt="0"/>
      <dgm:spPr/>
    </dgm:pt>
    <dgm:pt modelId="{E3DC5087-303E-4BF7-AB54-10FF3F04D1E8}" type="pres">
      <dgm:prSet presAssocID="{7EF46D5C-6AEE-4CBA-954C-D841A48EBA40}" presName="hierRoot1" presStyleCnt="0"/>
      <dgm:spPr/>
    </dgm:pt>
    <dgm:pt modelId="{CF92DD8F-A9F4-449D-AFD8-6FE8958B4C50}" type="pres">
      <dgm:prSet presAssocID="{7EF46D5C-6AEE-4CBA-954C-D841A48EBA40}" presName="composite" presStyleCnt="0"/>
      <dgm:spPr/>
    </dgm:pt>
    <dgm:pt modelId="{C51E0E94-5818-49DB-AC05-B1F31FE40BD9}" type="pres">
      <dgm:prSet presAssocID="{7EF46D5C-6AEE-4CBA-954C-D841A48EBA40}" presName="background" presStyleLbl="node0" presStyleIdx="2" presStyleCnt="3"/>
      <dgm:spPr/>
    </dgm:pt>
    <dgm:pt modelId="{787B138D-7F37-4459-836F-A2D821C8730F}" type="pres">
      <dgm:prSet presAssocID="{7EF46D5C-6AEE-4CBA-954C-D841A48EBA40}" presName="text" presStyleLbl="fgAcc0" presStyleIdx="2" presStyleCnt="3" custScaleY="112335">
        <dgm:presLayoutVars>
          <dgm:chPref val="3"/>
        </dgm:presLayoutVars>
      </dgm:prSet>
      <dgm:spPr/>
      <dgm:t>
        <a:bodyPr/>
        <a:lstStyle/>
        <a:p>
          <a:endParaRPr lang="en-US"/>
        </a:p>
      </dgm:t>
    </dgm:pt>
    <dgm:pt modelId="{4B55537C-8A96-484C-81E9-99B37EE4B1D9}" type="pres">
      <dgm:prSet presAssocID="{7EF46D5C-6AEE-4CBA-954C-D841A48EBA40}" presName="hierChild2" presStyleCnt="0"/>
      <dgm:spPr/>
    </dgm:pt>
  </dgm:ptLst>
  <dgm:cxnLst>
    <dgm:cxn modelId="{82A65DB1-4407-4075-AF36-DEA7567B30F1}" type="presOf" srcId="{7EF46D5C-6AEE-4CBA-954C-D841A48EBA40}" destId="{787B138D-7F37-4459-836F-A2D821C8730F}" srcOrd="0" destOrd="0" presId="urn:microsoft.com/office/officeart/2005/8/layout/hierarchy1"/>
    <dgm:cxn modelId="{2AA0DDB9-C918-4861-8253-C4DBCC2FC0D7}" srcId="{93659B6E-03E7-4506-A251-BCA74BE9FF93}" destId="{7EF46D5C-6AEE-4CBA-954C-D841A48EBA40}" srcOrd="2" destOrd="0" parTransId="{51AB33A3-2719-4137-A413-5477A943F977}" sibTransId="{3DE652FE-95C7-4FC5-A3E3-80CE123CDF62}"/>
    <dgm:cxn modelId="{F4CD872E-0F58-481C-90CD-4E8CC949BA28}" srcId="{93659B6E-03E7-4506-A251-BCA74BE9FF93}" destId="{03EF6B51-239B-4349-B057-0A4176C00129}" srcOrd="0" destOrd="0" parTransId="{33969B41-CB84-4993-96D0-1D1F1D060E82}" sibTransId="{BC62DBAA-7CA3-4E45-A9A0-36D740B81D2E}"/>
    <dgm:cxn modelId="{04D36668-14C6-4160-A2B7-121EF2D5AADD}" type="presOf" srcId="{03EF6B51-239B-4349-B057-0A4176C00129}" destId="{7B5270CC-2458-450C-8587-79B1ED01C647}" srcOrd="0" destOrd="0" presId="urn:microsoft.com/office/officeart/2005/8/layout/hierarchy1"/>
    <dgm:cxn modelId="{EEB4150B-9D7C-486A-B176-8B65AC7A723A}" type="presOf" srcId="{93659B6E-03E7-4506-A251-BCA74BE9FF93}" destId="{2D28CDAE-C95F-4431-B8F0-B957F7459483}" srcOrd="0" destOrd="0" presId="urn:microsoft.com/office/officeart/2005/8/layout/hierarchy1"/>
    <dgm:cxn modelId="{94FC5983-318D-4AA0-9B01-5C7165F3F1EC}" srcId="{93659B6E-03E7-4506-A251-BCA74BE9FF93}" destId="{4F74674A-809B-4099-94C8-EAB5ACCE05AA}" srcOrd="1" destOrd="0" parTransId="{3C603E86-325D-4FAA-8FD1-A51B9C3BF105}" sibTransId="{F62A359F-4B9A-4CC2-A84D-BCB3AD8D1AF9}"/>
    <dgm:cxn modelId="{D0C734C3-DB5E-428C-B74B-F6B6498A2364}" type="presOf" srcId="{4F74674A-809B-4099-94C8-EAB5ACCE05AA}" destId="{902883AF-ED63-4223-BD28-E96CCB780542}" srcOrd="0" destOrd="0" presId="urn:microsoft.com/office/officeart/2005/8/layout/hierarchy1"/>
    <dgm:cxn modelId="{DA7DB2F0-666B-4F4C-8D8F-B78999CBE02E}" type="presParOf" srcId="{2D28CDAE-C95F-4431-B8F0-B957F7459483}" destId="{B8EC403E-FA38-4029-83C0-5BF377EE4201}" srcOrd="0" destOrd="0" presId="urn:microsoft.com/office/officeart/2005/8/layout/hierarchy1"/>
    <dgm:cxn modelId="{2567BBF3-73BE-4C63-BFB7-5C0D8C1AB8D2}" type="presParOf" srcId="{B8EC403E-FA38-4029-83C0-5BF377EE4201}" destId="{705CE62A-54E1-43E8-87E7-A240AF7B5459}" srcOrd="0" destOrd="0" presId="urn:microsoft.com/office/officeart/2005/8/layout/hierarchy1"/>
    <dgm:cxn modelId="{436058A6-E80A-4BB3-A7D5-C2F6A49CF1DB}" type="presParOf" srcId="{705CE62A-54E1-43E8-87E7-A240AF7B5459}" destId="{36B55819-0F0A-46CE-B91A-84AE87FCA4DD}" srcOrd="0" destOrd="0" presId="urn:microsoft.com/office/officeart/2005/8/layout/hierarchy1"/>
    <dgm:cxn modelId="{F488F4D8-CAE7-45C9-8D17-8D0AC9E0E442}" type="presParOf" srcId="{705CE62A-54E1-43E8-87E7-A240AF7B5459}" destId="{7B5270CC-2458-450C-8587-79B1ED01C647}" srcOrd="1" destOrd="0" presId="urn:microsoft.com/office/officeart/2005/8/layout/hierarchy1"/>
    <dgm:cxn modelId="{DFC58AA4-687B-4EF0-8A34-25E0AAC94069}" type="presParOf" srcId="{B8EC403E-FA38-4029-83C0-5BF377EE4201}" destId="{2E3EF6CE-565F-4A13-BE8A-C669B09A2B26}" srcOrd="1" destOrd="0" presId="urn:microsoft.com/office/officeart/2005/8/layout/hierarchy1"/>
    <dgm:cxn modelId="{B0EF5534-2D3A-41A8-A037-5EBB935516F0}" type="presParOf" srcId="{2D28CDAE-C95F-4431-B8F0-B957F7459483}" destId="{8249ABB1-D058-4D87-8AA7-4C8D60A07BB2}" srcOrd="1" destOrd="0" presId="urn:microsoft.com/office/officeart/2005/8/layout/hierarchy1"/>
    <dgm:cxn modelId="{984A8DD5-B995-491F-A0D5-9B33C85DB730}" type="presParOf" srcId="{8249ABB1-D058-4D87-8AA7-4C8D60A07BB2}" destId="{3978BC55-BF9C-4125-8F20-A3C2F9F03B68}" srcOrd="0" destOrd="0" presId="urn:microsoft.com/office/officeart/2005/8/layout/hierarchy1"/>
    <dgm:cxn modelId="{D40FFAF4-E0DA-4B94-84CB-48B1EC791356}" type="presParOf" srcId="{3978BC55-BF9C-4125-8F20-A3C2F9F03B68}" destId="{91E7E79C-F8A1-4D5B-92F2-F7827BAE55B2}" srcOrd="0" destOrd="0" presId="urn:microsoft.com/office/officeart/2005/8/layout/hierarchy1"/>
    <dgm:cxn modelId="{FF2D4440-DBA0-4F17-B788-61EA900DD1B3}" type="presParOf" srcId="{3978BC55-BF9C-4125-8F20-A3C2F9F03B68}" destId="{902883AF-ED63-4223-BD28-E96CCB780542}" srcOrd="1" destOrd="0" presId="urn:microsoft.com/office/officeart/2005/8/layout/hierarchy1"/>
    <dgm:cxn modelId="{6D6CF653-2B5B-4D9C-A1BB-46B5D0AE5F15}" type="presParOf" srcId="{8249ABB1-D058-4D87-8AA7-4C8D60A07BB2}" destId="{60580A22-C0B9-44D1-8A1D-4B647519EC1C}" srcOrd="1" destOrd="0" presId="urn:microsoft.com/office/officeart/2005/8/layout/hierarchy1"/>
    <dgm:cxn modelId="{ECF1CE71-5C5E-4256-BCA2-CA5A38A1E69D}" type="presParOf" srcId="{2D28CDAE-C95F-4431-B8F0-B957F7459483}" destId="{E3DC5087-303E-4BF7-AB54-10FF3F04D1E8}" srcOrd="2" destOrd="0" presId="urn:microsoft.com/office/officeart/2005/8/layout/hierarchy1"/>
    <dgm:cxn modelId="{F6964733-F107-4817-A575-D0A27275C4CB}" type="presParOf" srcId="{E3DC5087-303E-4BF7-AB54-10FF3F04D1E8}" destId="{CF92DD8F-A9F4-449D-AFD8-6FE8958B4C50}" srcOrd="0" destOrd="0" presId="urn:microsoft.com/office/officeart/2005/8/layout/hierarchy1"/>
    <dgm:cxn modelId="{0FB92DDF-1846-42B2-AF66-71FD20100E03}" type="presParOf" srcId="{CF92DD8F-A9F4-449D-AFD8-6FE8958B4C50}" destId="{C51E0E94-5818-49DB-AC05-B1F31FE40BD9}" srcOrd="0" destOrd="0" presId="urn:microsoft.com/office/officeart/2005/8/layout/hierarchy1"/>
    <dgm:cxn modelId="{DBF89DBA-BBF4-4464-877D-5A88A205F41F}" type="presParOf" srcId="{CF92DD8F-A9F4-449D-AFD8-6FE8958B4C50}" destId="{787B138D-7F37-4459-836F-A2D821C8730F}" srcOrd="1" destOrd="0" presId="urn:microsoft.com/office/officeart/2005/8/layout/hierarchy1"/>
    <dgm:cxn modelId="{55DA2B70-0C8D-4AD3-BCF7-896B4F8A329D}" type="presParOf" srcId="{E3DC5087-303E-4BF7-AB54-10FF3F04D1E8}" destId="{4B55537C-8A96-484C-81E9-99B37EE4B1D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995B73-F0E1-4DDF-9975-D927DCF5D642}"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443D4F87-D6E2-4AB3-B756-CF6964DAEAA6}">
      <dgm:prSet/>
      <dgm:spPr>
        <a:solidFill>
          <a:schemeClr val="accent2">
            <a:lumMod val="50000"/>
          </a:schemeClr>
        </a:solidFill>
      </dgm:spPr>
      <dgm:t>
        <a:bodyPr/>
        <a:lstStyle/>
        <a:p>
          <a:r>
            <a:rPr lang="en-US" b="1" dirty="0"/>
            <a:t>1.  Any HIV-negative adult 18 years of age or older </a:t>
          </a:r>
        </a:p>
      </dgm:t>
    </dgm:pt>
    <dgm:pt modelId="{C73A09D0-34CA-45C0-B566-025727DB1707}" type="parTrans" cxnId="{BD2618D2-90CA-42B6-AF50-FDDB3EF81281}">
      <dgm:prSet/>
      <dgm:spPr/>
      <dgm:t>
        <a:bodyPr/>
        <a:lstStyle/>
        <a:p>
          <a:endParaRPr lang="en-US"/>
        </a:p>
      </dgm:t>
    </dgm:pt>
    <dgm:pt modelId="{451B5F41-A3ED-411C-AB72-E139CA8F3638}" type="sibTrans" cxnId="{BD2618D2-90CA-42B6-AF50-FDDB3EF81281}">
      <dgm:prSet/>
      <dgm:spPr/>
      <dgm:t>
        <a:bodyPr/>
        <a:lstStyle/>
        <a:p>
          <a:endParaRPr lang="en-US" dirty="0"/>
        </a:p>
      </dgm:t>
    </dgm:pt>
    <dgm:pt modelId="{9560C947-5625-437B-A041-29540DE24575}">
      <dgm:prSet/>
      <dgm:spPr>
        <a:solidFill>
          <a:schemeClr val="accent4"/>
        </a:solidFill>
      </dgm:spPr>
      <dgm:t>
        <a:bodyPr/>
        <a:lstStyle/>
        <a:p>
          <a:r>
            <a:rPr lang="en-US" b="1" dirty="0"/>
            <a:t>2.  Medicaid insured, Medicaid Eligible, Privately Insured </a:t>
          </a:r>
        </a:p>
      </dgm:t>
    </dgm:pt>
    <dgm:pt modelId="{5A66C045-A0F4-41A1-B35F-BADEEEEA81BC}" type="parTrans" cxnId="{F3412F56-AF8B-4F02-BC15-13BFCB63D7BD}">
      <dgm:prSet/>
      <dgm:spPr/>
      <dgm:t>
        <a:bodyPr/>
        <a:lstStyle/>
        <a:p>
          <a:endParaRPr lang="en-US"/>
        </a:p>
      </dgm:t>
    </dgm:pt>
    <dgm:pt modelId="{03C7AE2F-95D4-4D81-83F1-170870F162C0}" type="sibTrans" cxnId="{F3412F56-AF8B-4F02-BC15-13BFCB63D7BD}">
      <dgm:prSet/>
      <dgm:spPr/>
      <dgm:t>
        <a:bodyPr/>
        <a:lstStyle/>
        <a:p>
          <a:endParaRPr lang="en-US" dirty="0"/>
        </a:p>
      </dgm:t>
    </dgm:pt>
    <dgm:pt modelId="{EFC62E97-CA00-433C-A514-DB48BDDD75D6}">
      <dgm:prSet/>
      <dgm:spPr>
        <a:solidFill>
          <a:schemeClr val="accent6">
            <a:lumMod val="50000"/>
          </a:schemeClr>
        </a:solidFill>
      </dgm:spPr>
      <dgm:t>
        <a:bodyPr/>
        <a:lstStyle/>
        <a:p>
          <a:r>
            <a:rPr lang="en-US" b="1" dirty="0"/>
            <a:t>3.  Anyone who has access to email and a smartphone, </a:t>
          </a:r>
          <a:r>
            <a:rPr lang="en-US" b="1" dirty="0" smtClean="0"/>
            <a:t>tablet, or </a:t>
          </a:r>
          <a:r>
            <a:rPr lang="en-US" b="1" dirty="0"/>
            <a:t>computer </a:t>
          </a:r>
        </a:p>
      </dgm:t>
    </dgm:pt>
    <dgm:pt modelId="{5610ED9F-7787-4778-AD4E-8F2BE1C49931}" type="parTrans" cxnId="{84266315-2F41-44AD-A32F-97FF0D3CE893}">
      <dgm:prSet/>
      <dgm:spPr/>
      <dgm:t>
        <a:bodyPr/>
        <a:lstStyle/>
        <a:p>
          <a:endParaRPr lang="en-US"/>
        </a:p>
      </dgm:t>
    </dgm:pt>
    <dgm:pt modelId="{211AA240-6691-45BA-9768-5B34A6B3E7DA}" type="sibTrans" cxnId="{84266315-2F41-44AD-A32F-97FF0D3CE893}">
      <dgm:prSet/>
      <dgm:spPr/>
      <dgm:t>
        <a:bodyPr/>
        <a:lstStyle/>
        <a:p>
          <a:endParaRPr lang="en-US"/>
        </a:p>
      </dgm:t>
    </dgm:pt>
    <dgm:pt modelId="{29CBF2E8-762F-4C64-AFE7-F4894398B788}" type="pres">
      <dgm:prSet presAssocID="{D0995B73-F0E1-4DDF-9975-D927DCF5D642}" presName="outerComposite" presStyleCnt="0">
        <dgm:presLayoutVars>
          <dgm:chMax val="5"/>
          <dgm:dir/>
          <dgm:resizeHandles val="exact"/>
        </dgm:presLayoutVars>
      </dgm:prSet>
      <dgm:spPr/>
      <dgm:t>
        <a:bodyPr/>
        <a:lstStyle/>
        <a:p>
          <a:endParaRPr lang="en-US"/>
        </a:p>
      </dgm:t>
    </dgm:pt>
    <dgm:pt modelId="{EBD0234A-EADC-48A4-8AB9-BB6D6BF95A2C}" type="pres">
      <dgm:prSet presAssocID="{D0995B73-F0E1-4DDF-9975-D927DCF5D642}" presName="dummyMaxCanvas" presStyleCnt="0">
        <dgm:presLayoutVars/>
      </dgm:prSet>
      <dgm:spPr/>
    </dgm:pt>
    <dgm:pt modelId="{39E59AAF-4B90-4789-8EA9-4DD1FB21A3F7}" type="pres">
      <dgm:prSet presAssocID="{D0995B73-F0E1-4DDF-9975-D927DCF5D642}" presName="ThreeNodes_1" presStyleLbl="node1" presStyleIdx="0" presStyleCnt="3">
        <dgm:presLayoutVars>
          <dgm:bulletEnabled val="1"/>
        </dgm:presLayoutVars>
      </dgm:prSet>
      <dgm:spPr/>
      <dgm:t>
        <a:bodyPr/>
        <a:lstStyle/>
        <a:p>
          <a:endParaRPr lang="en-US"/>
        </a:p>
      </dgm:t>
    </dgm:pt>
    <dgm:pt modelId="{499EC012-7298-4C14-85E5-4360BF8D46DC}" type="pres">
      <dgm:prSet presAssocID="{D0995B73-F0E1-4DDF-9975-D927DCF5D642}" presName="ThreeNodes_2" presStyleLbl="node1" presStyleIdx="1" presStyleCnt="3">
        <dgm:presLayoutVars>
          <dgm:bulletEnabled val="1"/>
        </dgm:presLayoutVars>
      </dgm:prSet>
      <dgm:spPr/>
      <dgm:t>
        <a:bodyPr/>
        <a:lstStyle/>
        <a:p>
          <a:endParaRPr lang="en-US"/>
        </a:p>
      </dgm:t>
    </dgm:pt>
    <dgm:pt modelId="{0F475B1B-CAE6-46B7-A62E-83FD184EA79B}" type="pres">
      <dgm:prSet presAssocID="{D0995B73-F0E1-4DDF-9975-D927DCF5D642}" presName="ThreeNodes_3" presStyleLbl="node1" presStyleIdx="2" presStyleCnt="3">
        <dgm:presLayoutVars>
          <dgm:bulletEnabled val="1"/>
        </dgm:presLayoutVars>
      </dgm:prSet>
      <dgm:spPr/>
      <dgm:t>
        <a:bodyPr/>
        <a:lstStyle/>
        <a:p>
          <a:endParaRPr lang="en-US"/>
        </a:p>
      </dgm:t>
    </dgm:pt>
    <dgm:pt modelId="{4A6E4AFB-D63A-4771-AD01-E51BE558DDBF}" type="pres">
      <dgm:prSet presAssocID="{D0995B73-F0E1-4DDF-9975-D927DCF5D642}" presName="ThreeConn_1-2" presStyleLbl="fgAccFollowNode1" presStyleIdx="0" presStyleCnt="2">
        <dgm:presLayoutVars>
          <dgm:bulletEnabled val="1"/>
        </dgm:presLayoutVars>
      </dgm:prSet>
      <dgm:spPr/>
      <dgm:t>
        <a:bodyPr/>
        <a:lstStyle/>
        <a:p>
          <a:endParaRPr lang="en-US"/>
        </a:p>
      </dgm:t>
    </dgm:pt>
    <dgm:pt modelId="{9DB6A7FC-D56F-479C-B8E9-B53FC418C7A2}" type="pres">
      <dgm:prSet presAssocID="{D0995B73-F0E1-4DDF-9975-D927DCF5D642}" presName="ThreeConn_2-3" presStyleLbl="fgAccFollowNode1" presStyleIdx="1" presStyleCnt="2">
        <dgm:presLayoutVars>
          <dgm:bulletEnabled val="1"/>
        </dgm:presLayoutVars>
      </dgm:prSet>
      <dgm:spPr/>
      <dgm:t>
        <a:bodyPr/>
        <a:lstStyle/>
        <a:p>
          <a:endParaRPr lang="en-US"/>
        </a:p>
      </dgm:t>
    </dgm:pt>
    <dgm:pt modelId="{88228FFE-7D0D-4A6A-91D4-56EC423C15A9}" type="pres">
      <dgm:prSet presAssocID="{D0995B73-F0E1-4DDF-9975-D927DCF5D642}" presName="ThreeNodes_1_text" presStyleLbl="node1" presStyleIdx="2" presStyleCnt="3">
        <dgm:presLayoutVars>
          <dgm:bulletEnabled val="1"/>
        </dgm:presLayoutVars>
      </dgm:prSet>
      <dgm:spPr/>
      <dgm:t>
        <a:bodyPr/>
        <a:lstStyle/>
        <a:p>
          <a:endParaRPr lang="en-US"/>
        </a:p>
      </dgm:t>
    </dgm:pt>
    <dgm:pt modelId="{765C48AE-D1FA-4FD0-B753-4844BAD79972}" type="pres">
      <dgm:prSet presAssocID="{D0995B73-F0E1-4DDF-9975-D927DCF5D642}" presName="ThreeNodes_2_text" presStyleLbl="node1" presStyleIdx="2" presStyleCnt="3">
        <dgm:presLayoutVars>
          <dgm:bulletEnabled val="1"/>
        </dgm:presLayoutVars>
      </dgm:prSet>
      <dgm:spPr/>
      <dgm:t>
        <a:bodyPr/>
        <a:lstStyle/>
        <a:p>
          <a:endParaRPr lang="en-US"/>
        </a:p>
      </dgm:t>
    </dgm:pt>
    <dgm:pt modelId="{D8EB5D4B-4BAF-4D21-80AA-945ED2E69BA8}" type="pres">
      <dgm:prSet presAssocID="{D0995B73-F0E1-4DDF-9975-D927DCF5D642}" presName="ThreeNodes_3_text" presStyleLbl="node1" presStyleIdx="2" presStyleCnt="3">
        <dgm:presLayoutVars>
          <dgm:bulletEnabled val="1"/>
        </dgm:presLayoutVars>
      </dgm:prSet>
      <dgm:spPr/>
      <dgm:t>
        <a:bodyPr/>
        <a:lstStyle/>
        <a:p>
          <a:endParaRPr lang="en-US"/>
        </a:p>
      </dgm:t>
    </dgm:pt>
  </dgm:ptLst>
  <dgm:cxnLst>
    <dgm:cxn modelId="{473E2257-2B41-4009-9688-7E3521E3BB4B}" type="presOf" srcId="{EFC62E97-CA00-433C-A514-DB48BDDD75D6}" destId="{0F475B1B-CAE6-46B7-A62E-83FD184EA79B}" srcOrd="0" destOrd="0" presId="urn:microsoft.com/office/officeart/2005/8/layout/vProcess5"/>
    <dgm:cxn modelId="{BD2618D2-90CA-42B6-AF50-FDDB3EF81281}" srcId="{D0995B73-F0E1-4DDF-9975-D927DCF5D642}" destId="{443D4F87-D6E2-4AB3-B756-CF6964DAEAA6}" srcOrd="0" destOrd="0" parTransId="{C73A09D0-34CA-45C0-B566-025727DB1707}" sibTransId="{451B5F41-A3ED-411C-AB72-E139CA8F3638}"/>
    <dgm:cxn modelId="{4BDCBA62-ECC2-4688-8834-1C54D0C084CD}" type="presOf" srcId="{9560C947-5625-437B-A041-29540DE24575}" destId="{765C48AE-D1FA-4FD0-B753-4844BAD79972}" srcOrd="1" destOrd="0" presId="urn:microsoft.com/office/officeart/2005/8/layout/vProcess5"/>
    <dgm:cxn modelId="{1EA3B201-3D43-4776-A259-E428D4FFF3BF}" type="presOf" srcId="{451B5F41-A3ED-411C-AB72-E139CA8F3638}" destId="{4A6E4AFB-D63A-4771-AD01-E51BE558DDBF}" srcOrd="0" destOrd="0" presId="urn:microsoft.com/office/officeart/2005/8/layout/vProcess5"/>
    <dgm:cxn modelId="{5914AB89-3E5A-4C2D-8806-6152D769F3E7}" type="presOf" srcId="{EFC62E97-CA00-433C-A514-DB48BDDD75D6}" destId="{D8EB5D4B-4BAF-4D21-80AA-945ED2E69BA8}" srcOrd="1" destOrd="0" presId="urn:microsoft.com/office/officeart/2005/8/layout/vProcess5"/>
    <dgm:cxn modelId="{F3412F56-AF8B-4F02-BC15-13BFCB63D7BD}" srcId="{D0995B73-F0E1-4DDF-9975-D927DCF5D642}" destId="{9560C947-5625-437B-A041-29540DE24575}" srcOrd="1" destOrd="0" parTransId="{5A66C045-A0F4-41A1-B35F-BADEEEEA81BC}" sibTransId="{03C7AE2F-95D4-4D81-83F1-170870F162C0}"/>
    <dgm:cxn modelId="{CAD86F15-5DAD-4F6C-ADEC-E6E3F4A8ACB6}" type="presOf" srcId="{03C7AE2F-95D4-4D81-83F1-170870F162C0}" destId="{9DB6A7FC-D56F-479C-B8E9-B53FC418C7A2}" srcOrd="0" destOrd="0" presId="urn:microsoft.com/office/officeart/2005/8/layout/vProcess5"/>
    <dgm:cxn modelId="{024E9149-1C41-4F86-B118-BE42B5DCC7D3}" type="presOf" srcId="{9560C947-5625-437B-A041-29540DE24575}" destId="{499EC012-7298-4C14-85E5-4360BF8D46DC}" srcOrd="0" destOrd="0" presId="urn:microsoft.com/office/officeart/2005/8/layout/vProcess5"/>
    <dgm:cxn modelId="{84266315-2F41-44AD-A32F-97FF0D3CE893}" srcId="{D0995B73-F0E1-4DDF-9975-D927DCF5D642}" destId="{EFC62E97-CA00-433C-A514-DB48BDDD75D6}" srcOrd="2" destOrd="0" parTransId="{5610ED9F-7787-4778-AD4E-8F2BE1C49931}" sibTransId="{211AA240-6691-45BA-9768-5B34A6B3E7DA}"/>
    <dgm:cxn modelId="{5A830952-E716-4F35-8791-EF81EB0D412C}" type="presOf" srcId="{443D4F87-D6E2-4AB3-B756-CF6964DAEAA6}" destId="{39E59AAF-4B90-4789-8EA9-4DD1FB21A3F7}" srcOrd="0" destOrd="0" presId="urn:microsoft.com/office/officeart/2005/8/layout/vProcess5"/>
    <dgm:cxn modelId="{7A4E894D-F009-4F10-87D2-9023DE487BD5}" type="presOf" srcId="{443D4F87-D6E2-4AB3-B756-CF6964DAEAA6}" destId="{88228FFE-7D0D-4A6A-91D4-56EC423C15A9}" srcOrd="1" destOrd="0" presId="urn:microsoft.com/office/officeart/2005/8/layout/vProcess5"/>
    <dgm:cxn modelId="{7DB73AA8-243E-434A-96E9-B981A3348C29}" type="presOf" srcId="{D0995B73-F0E1-4DDF-9975-D927DCF5D642}" destId="{29CBF2E8-762F-4C64-AFE7-F4894398B788}" srcOrd="0" destOrd="0" presId="urn:microsoft.com/office/officeart/2005/8/layout/vProcess5"/>
    <dgm:cxn modelId="{5442E4F3-BD44-4872-AC91-DFA2FDC34A0A}" type="presParOf" srcId="{29CBF2E8-762F-4C64-AFE7-F4894398B788}" destId="{EBD0234A-EADC-48A4-8AB9-BB6D6BF95A2C}" srcOrd="0" destOrd="0" presId="urn:microsoft.com/office/officeart/2005/8/layout/vProcess5"/>
    <dgm:cxn modelId="{2CF345B0-B222-4490-A68C-6D9EFA45C743}" type="presParOf" srcId="{29CBF2E8-762F-4C64-AFE7-F4894398B788}" destId="{39E59AAF-4B90-4789-8EA9-4DD1FB21A3F7}" srcOrd="1" destOrd="0" presId="urn:microsoft.com/office/officeart/2005/8/layout/vProcess5"/>
    <dgm:cxn modelId="{A71F283B-BC17-41A8-B756-81381C3C307A}" type="presParOf" srcId="{29CBF2E8-762F-4C64-AFE7-F4894398B788}" destId="{499EC012-7298-4C14-85E5-4360BF8D46DC}" srcOrd="2" destOrd="0" presId="urn:microsoft.com/office/officeart/2005/8/layout/vProcess5"/>
    <dgm:cxn modelId="{F1E152CF-9440-4101-84C2-404822EF6F85}" type="presParOf" srcId="{29CBF2E8-762F-4C64-AFE7-F4894398B788}" destId="{0F475B1B-CAE6-46B7-A62E-83FD184EA79B}" srcOrd="3" destOrd="0" presId="urn:microsoft.com/office/officeart/2005/8/layout/vProcess5"/>
    <dgm:cxn modelId="{83AE404D-30F0-4E39-9BBF-BF1BF2EE0F8B}" type="presParOf" srcId="{29CBF2E8-762F-4C64-AFE7-F4894398B788}" destId="{4A6E4AFB-D63A-4771-AD01-E51BE558DDBF}" srcOrd="4" destOrd="0" presId="urn:microsoft.com/office/officeart/2005/8/layout/vProcess5"/>
    <dgm:cxn modelId="{8F9B23C9-5E8B-44F1-8174-E32064529B60}" type="presParOf" srcId="{29CBF2E8-762F-4C64-AFE7-F4894398B788}" destId="{9DB6A7FC-D56F-479C-B8E9-B53FC418C7A2}" srcOrd="5" destOrd="0" presId="urn:microsoft.com/office/officeart/2005/8/layout/vProcess5"/>
    <dgm:cxn modelId="{93320EB0-119B-44D1-B5A5-5DE8AD388B21}" type="presParOf" srcId="{29CBF2E8-762F-4C64-AFE7-F4894398B788}" destId="{88228FFE-7D0D-4A6A-91D4-56EC423C15A9}" srcOrd="6" destOrd="0" presId="urn:microsoft.com/office/officeart/2005/8/layout/vProcess5"/>
    <dgm:cxn modelId="{F5EA7F1A-290F-45BA-A435-E0C61A160E8B}" type="presParOf" srcId="{29CBF2E8-762F-4C64-AFE7-F4894398B788}" destId="{765C48AE-D1FA-4FD0-B753-4844BAD79972}" srcOrd="7" destOrd="0" presId="urn:microsoft.com/office/officeart/2005/8/layout/vProcess5"/>
    <dgm:cxn modelId="{759F2B28-C32F-4218-B97E-A6171218F740}" type="presParOf" srcId="{29CBF2E8-762F-4C64-AFE7-F4894398B788}" destId="{D8EB5D4B-4BAF-4D21-80AA-945ED2E69BA8}"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37A76E-1DC9-4676-9E2B-6577383A8E38}"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BE4A4A05-18B9-44FB-8EBA-A089B29BEF6B}">
      <dgm:prSet custT="1"/>
      <dgm:spPr>
        <a:solidFill>
          <a:schemeClr val="accent2">
            <a:lumMod val="50000"/>
          </a:schemeClr>
        </a:solidFill>
      </dgm:spPr>
      <dgm:t>
        <a:bodyPr/>
        <a:lstStyle/>
        <a:p>
          <a:r>
            <a:rPr lang="en-US" sz="1600" dirty="0">
              <a:solidFill>
                <a:schemeClr val="bg1"/>
              </a:solidFill>
            </a:rPr>
            <a:t>Gail Gibson</a:t>
          </a:r>
        </a:p>
        <a:p>
          <a:r>
            <a:rPr lang="en-US" sz="1600" dirty="0">
              <a:solidFill>
                <a:schemeClr val="bg1"/>
              </a:solidFill>
            </a:rPr>
            <a:t>RN, BSN, MN, CPM, FABC</a:t>
          </a:r>
        </a:p>
        <a:p>
          <a:r>
            <a:rPr lang="en-US" sz="1600" dirty="0">
              <a:solidFill>
                <a:schemeClr val="bg1"/>
              </a:solidFill>
            </a:rPr>
            <a:t>Clinical Systems Team Lead</a:t>
          </a:r>
        </a:p>
      </dgm:t>
    </dgm:pt>
    <dgm:pt modelId="{002B05C6-1A93-438C-B4F9-4E339097CB48}" type="parTrans" cxnId="{8154563E-474B-41F6-A042-29E00D4DC2B5}">
      <dgm:prSet/>
      <dgm:spPr/>
      <dgm:t>
        <a:bodyPr/>
        <a:lstStyle/>
        <a:p>
          <a:endParaRPr lang="en-US"/>
        </a:p>
      </dgm:t>
    </dgm:pt>
    <dgm:pt modelId="{BAF0619B-9ED5-49C3-AEF5-5ABFCC3CACDE}" type="sibTrans" cxnId="{8154563E-474B-41F6-A042-29E00D4DC2B5}">
      <dgm:prSet/>
      <dgm:spPr/>
      <dgm:t>
        <a:bodyPr/>
        <a:lstStyle/>
        <a:p>
          <a:endParaRPr lang="en-US"/>
        </a:p>
      </dgm:t>
    </dgm:pt>
    <dgm:pt modelId="{D5411A88-7BFD-493B-B6A8-1A94D62B00EA}">
      <dgm:prSet/>
      <dgm:spPr/>
      <dgm:t>
        <a:bodyPr/>
        <a:lstStyle/>
        <a:p>
          <a:pPr algn="ctr">
            <a:buFontTx/>
            <a:buNone/>
          </a:pPr>
          <a:r>
            <a:rPr lang="en-US" dirty="0">
              <a:hlinkClick xmlns:r="http://schemas.openxmlformats.org/officeDocument/2006/relationships" r:id="rId1"/>
            </a:rPr>
            <a:t>gail.gibson@la.gov</a:t>
          </a:r>
          <a:r>
            <a:rPr lang="en-US" dirty="0"/>
            <a:t> </a:t>
          </a:r>
        </a:p>
      </dgm:t>
    </dgm:pt>
    <dgm:pt modelId="{98369CE6-53EA-43FE-A5F9-14DD5EB8CCA7}" type="parTrans" cxnId="{4F1A009B-5851-4EFB-9304-6E6BA3DE96C7}">
      <dgm:prSet/>
      <dgm:spPr/>
      <dgm:t>
        <a:bodyPr/>
        <a:lstStyle/>
        <a:p>
          <a:endParaRPr lang="en-US"/>
        </a:p>
      </dgm:t>
    </dgm:pt>
    <dgm:pt modelId="{12E29B07-3ED4-4564-A590-A82F27D6CF2C}" type="sibTrans" cxnId="{4F1A009B-5851-4EFB-9304-6E6BA3DE96C7}">
      <dgm:prSet/>
      <dgm:spPr/>
      <dgm:t>
        <a:bodyPr/>
        <a:lstStyle/>
        <a:p>
          <a:endParaRPr lang="en-US"/>
        </a:p>
      </dgm:t>
    </dgm:pt>
    <dgm:pt modelId="{66EE06AC-598D-4165-89CB-CD988ABEA9BC}">
      <dgm:prSet custT="1"/>
      <dgm:spPr>
        <a:solidFill>
          <a:schemeClr val="accent3">
            <a:lumMod val="50000"/>
          </a:schemeClr>
        </a:solidFill>
      </dgm:spPr>
      <dgm:t>
        <a:bodyPr/>
        <a:lstStyle/>
        <a:p>
          <a:r>
            <a:rPr lang="en-US" sz="1600" dirty="0"/>
            <a:t>Tisha Reed</a:t>
          </a:r>
        </a:p>
        <a:p>
          <a:r>
            <a:rPr lang="en-US" sz="1600" dirty="0"/>
            <a:t>MA - Reproductive Health Program Manager</a:t>
          </a:r>
        </a:p>
      </dgm:t>
    </dgm:pt>
    <dgm:pt modelId="{F6301AC4-0265-4611-8707-20CF52387B4B}" type="parTrans" cxnId="{308A5D4C-EB8C-4B87-A1AE-280BF4E0B633}">
      <dgm:prSet/>
      <dgm:spPr/>
      <dgm:t>
        <a:bodyPr/>
        <a:lstStyle/>
        <a:p>
          <a:endParaRPr lang="en-US"/>
        </a:p>
      </dgm:t>
    </dgm:pt>
    <dgm:pt modelId="{10B8F5A6-ECCD-45A0-B8AA-710FB96C6CA1}" type="sibTrans" cxnId="{308A5D4C-EB8C-4B87-A1AE-280BF4E0B633}">
      <dgm:prSet/>
      <dgm:spPr/>
      <dgm:t>
        <a:bodyPr/>
        <a:lstStyle/>
        <a:p>
          <a:endParaRPr lang="en-US"/>
        </a:p>
      </dgm:t>
    </dgm:pt>
    <dgm:pt modelId="{39DB753C-0E94-4634-A10C-63F1443ABC13}">
      <dgm:prSet/>
      <dgm:spPr/>
      <dgm:t>
        <a:bodyPr/>
        <a:lstStyle/>
        <a:p>
          <a:pPr algn="ctr">
            <a:buNone/>
          </a:pPr>
          <a:r>
            <a:rPr lang="en-US" dirty="0">
              <a:hlinkClick xmlns:r="http://schemas.openxmlformats.org/officeDocument/2006/relationships" r:id="rId2"/>
            </a:rPr>
            <a:t>tisha.reed@la.gov</a:t>
          </a:r>
          <a:r>
            <a:rPr lang="en-US" dirty="0"/>
            <a:t> </a:t>
          </a:r>
        </a:p>
      </dgm:t>
    </dgm:pt>
    <dgm:pt modelId="{3D64FDA8-6001-4BA2-B577-F899069B4815}" type="parTrans" cxnId="{6CB1D504-64BC-4BAE-8D33-25C5BDE693E3}">
      <dgm:prSet/>
      <dgm:spPr/>
      <dgm:t>
        <a:bodyPr/>
        <a:lstStyle/>
        <a:p>
          <a:endParaRPr lang="en-US"/>
        </a:p>
      </dgm:t>
    </dgm:pt>
    <dgm:pt modelId="{139A8DC5-B19C-4A59-8B6E-555D7F9201E4}" type="sibTrans" cxnId="{6CB1D504-64BC-4BAE-8D33-25C5BDE693E3}">
      <dgm:prSet/>
      <dgm:spPr/>
      <dgm:t>
        <a:bodyPr/>
        <a:lstStyle/>
        <a:p>
          <a:endParaRPr lang="en-US"/>
        </a:p>
      </dgm:t>
    </dgm:pt>
    <dgm:pt modelId="{6F765F8F-F42C-488C-BAC8-F547F645D9B3}">
      <dgm:prSet/>
      <dgm:spPr>
        <a:solidFill>
          <a:schemeClr val="accent6">
            <a:lumMod val="50000"/>
          </a:schemeClr>
        </a:solidFill>
      </dgm:spPr>
      <dgm:t>
        <a:bodyPr/>
        <a:lstStyle/>
        <a:p>
          <a:r>
            <a:rPr lang="en-US" dirty="0"/>
            <a:t>Tammy Bennett </a:t>
          </a:r>
        </a:p>
        <a:p>
          <a:r>
            <a:rPr lang="en-US" dirty="0"/>
            <a:t>RN, MSN, WHNP-C – Reproductive Health Statewide Nurse Consultant </a:t>
          </a:r>
        </a:p>
      </dgm:t>
    </dgm:pt>
    <dgm:pt modelId="{28D5317C-425D-41F5-9BC3-C1E0B87B4F22}" type="parTrans" cxnId="{AF05215C-4DB5-4507-ADD0-E10008578D5E}">
      <dgm:prSet/>
      <dgm:spPr/>
      <dgm:t>
        <a:bodyPr/>
        <a:lstStyle/>
        <a:p>
          <a:endParaRPr lang="en-US"/>
        </a:p>
      </dgm:t>
    </dgm:pt>
    <dgm:pt modelId="{029CDB15-ABDB-402D-894B-582522248DDE}" type="sibTrans" cxnId="{AF05215C-4DB5-4507-ADD0-E10008578D5E}">
      <dgm:prSet/>
      <dgm:spPr/>
      <dgm:t>
        <a:bodyPr/>
        <a:lstStyle/>
        <a:p>
          <a:endParaRPr lang="en-US"/>
        </a:p>
      </dgm:t>
    </dgm:pt>
    <dgm:pt modelId="{A53B02FF-8BA5-4113-B7A6-0698D90A30A4}">
      <dgm:prSet/>
      <dgm:spPr/>
      <dgm:t>
        <a:bodyPr/>
        <a:lstStyle/>
        <a:p>
          <a:pPr algn="ctr">
            <a:buNone/>
          </a:pPr>
          <a:r>
            <a:rPr lang="en-US" dirty="0">
              <a:hlinkClick xmlns:r="http://schemas.openxmlformats.org/officeDocument/2006/relationships" r:id="rId3"/>
            </a:rPr>
            <a:t>tammy.bennett2@la.gov</a:t>
          </a:r>
          <a:r>
            <a:rPr lang="en-US" dirty="0"/>
            <a:t> </a:t>
          </a:r>
        </a:p>
      </dgm:t>
    </dgm:pt>
    <dgm:pt modelId="{FC316B5D-09A6-4AF6-84C6-DFF9C1BF6EFF}" type="parTrans" cxnId="{5874A828-8976-4246-972C-D5CA15F835C2}">
      <dgm:prSet/>
      <dgm:spPr/>
      <dgm:t>
        <a:bodyPr/>
        <a:lstStyle/>
        <a:p>
          <a:endParaRPr lang="en-US"/>
        </a:p>
      </dgm:t>
    </dgm:pt>
    <dgm:pt modelId="{0A4EBD3C-F4BE-49C3-971A-08706D2953A7}" type="sibTrans" cxnId="{5874A828-8976-4246-972C-D5CA15F835C2}">
      <dgm:prSet/>
      <dgm:spPr/>
      <dgm:t>
        <a:bodyPr/>
        <a:lstStyle/>
        <a:p>
          <a:endParaRPr lang="en-US"/>
        </a:p>
      </dgm:t>
    </dgm:pt>
    <dgm:pt modelId="{EE30F63F-978E-4A33-AB25-CBDF3810303B}" type="pres">
      <dgm:prSet presAssocID="{3337A76E-1DC9-4676-9E2B-6577383A8E38}" presName="Name0" presStyleCnt="0">
        <dgm:presLayoutVars>
          <dgm:dir/>
          <dgm:animLvl val="lvl"/>
          <dgm:resizeHandles val="exact"/>
        </dgm:presLayoutVars>
      </dgm:prSet>
      <dgm:spPr/>
      <dgm:t>
        <a:bodyPr/>
        <a:lstStyle/>
        <a:p>
          <a:endParaRPr lang="en-US"/>
        </a:p>
      </dgm:t>
    </dgm:pt>
    <dgm:pt modelId="{EDC9CB1B-C54A-4F07-A061-22253CF032B7}" type="pres">
      <dgm:prSet presAssocID="{BE4A4A05-18B9-44FB-8EBA-A089B29BEF6B}" presName="composite" presStyleCnt="0"/>
      <dgm:spPr/>
    </dgm:pt>
    <dgm:pt modelId="{ED0C9B2C-6C56-4A5A-B634-C2E8D352B60C}" type="pres">
      <dgm:prSet presAssocID="{BE4A4A05-18B9-44FB-8EBA-A089B29BEF6B}" presName="parTx" presStyleLbl="alignNode1" presStyleIdx="0" presStyleCnt="3">
        <dgm:presLayoutVars>
          <dgm:chMax val="0"/>
          <dgm:chPref val="0"/>
          <dgm:bulletEnabled val="1"/>
        </dgm:presLayoutVars>
      </dgm:prSet>
      <dgm:spPr/>
      <dgm:t>
        <a:bodyPr/>
        <a:lstStyle/>
        <a:p>
          <a:endParaRPr lang="en-US"/>
        </a:p>
      </dgm:t>
    </dgm:pt>
    <dgm:pt modelId="{66394DE2-13CD-45B9-A5FE-52F019799FF1}" type="pres">
      <dgm:prSet presAssocID="{BE4A4A05-18B9-44FB-8EBA-A089B29BEF6B}" presName="desTx" presStyleLbl="alignAccFollowNode1" presStyleIdx="0" presStyleCnt="3">
        <dgm:presLayoutVars>
          <dgm:bulletEnabled val="1"/>
        </dgm:presLayoutVars>
      </dgm:prSet>
      <dgm:spPr/>
      <dgm:t>
        <a:bodyPr/>
        <a:lstStyle/>
        <a:p>
          <a:endParaRPr lang="en-US"/>
        </a:p>
      </dgm:t>
    </dgm:pt>
    <dgm:pt modelId="{05754927-7D99-45F1-93D9-EB1137918274}" type="pres">
      <dgm:prSet presAssocID="{BAF0619B-9ED5-49C3-AEF5-5ABFCC3CACDE}" presName="space" presStyleCnt="0"/>
      <dgm:spPr/>
    </dgm:pt>
    <dgm:pt modelId="{751CB399-D4BD-461C-A0FB-1AA6D4B42CB6}" type="pres">
      <dgm:prSet presAssocID="{66EE06AC-598D-4165-89CB-CD988ABEA9BC}" presName="composite" presStyleCnt="0"/>
      <dgm:spPr/>
    </dgm:pt>
    <dgm:pt modelId="{A64FF203-9BB2-44D0-99F5-CF9C349FBDAF}" type="pres">
      <dgm:prSet presAssocID="{66EE06AC-598D-4165-89CB-CD988ABEA9BC}" presName="parTx" presStyleLbl="alignNode1" presStyleIdx="1" presStyleCnt="3">
        <dgm:presLayoutVars>
          <dgm:chMax val="0"/>
          <dgm:chPref val="0"/>
          <dgm:bulletEnabled val="1"/>
        </dgm:presLayoutVars>
      </dgm:prSet>
      <dgm:spPr/>
      <dgm:t>
        <a:bodyPr/>
        <a:lstStyle/>
        <a:p>
          <a:endParaRPr lang="en-US"/>
        </a:p>
      </dgm:t>
    </dgm:pt>
    <dgm:pt modelId="{C0ED5D46-046E-40BA-99AC-98B9D154BCBB}" type="pres">
      <dgm:prSet presAssocID="{66EE06AC-598D-4165-89CB-CD988ABEA9BC}" presName="desTx" presStyleLbl="alignAccFollowNode1" presStyleIdx="1" presStyleCnt="3">
        <dgm:presLayoutVars>
          <dgm:bulletEnabled val="1"/>
        </dgm:presLayoutVars>
      </dgm:prSet>
      <dgm:spPr/>
      <dgm:t>
        <a:bodyPr/>
        <a:lstStyle/>
        <a:p>
          <a:endParaRPr lang="en-US"/>
        </a:p>
      </dgm:t>
    </dgm:pt>
    <dgm:pt modelId="{5DE26D90-D418-4A8F-9301-CEC44E99510A}" type="pres">
      <dgm:prSet presAssocID="{10B8F5A6-ECCD-45A0-B8AA-710FB96C6CA1}" presName="space" presStyleCnt="0"/>
      <dgm:spPr/>
    </dgm:pt>
    <dgm:pt modelId="{046B3758-7F3F-4C45-BF1D-DF7464234A2D}" type="pres">
      <dgm:prSet presAssocID="{6F765F8F-F42C-488C-BAC8-F547F645D9B3}" presName="composite" presStyleCnt="0"/>
      <dgm:spPr/>
    </dgm:pt>
    <dgm:pt modelId="{20CDA15F-E8CC-40E5-BA8D-ECE3722ADDD7}" type="pres">
      <dgm:prSet presAssocID="{6F765F8F-F42C-488C-BAC8-F547F645D9B3}" presName="parTx" presStyleLbl="alignNode1" presStyleIdx="2" presStyleCnt="3">
        <dgm:presLayoutVars>
          <dgm:chMax val="0"/>
          <dgm:chPref val="0"/>
          <dgm:bulletEnabled val="1"/>
        </dgm:presLayoutVars>
      </dgm:prSet>
      <dgm:spPr/>
      <dgm:t>
        <a:bodyPr/>
        <a:lstStyle/>
        <a:p>
          <a:endParaRPr lang="en-US"/>
        </a:p>
      </dgm:t>
    </dgm:pt>
    <dgm:pt modelId="{444B1CBC-6994-4D1C-B069-4D4764F28D30}" type="pres">
      <dgm:prSet presAssocID="{6F765F8F-F42C-488C-BAC8-F547F645D9B3}" presName="desTx" presStyleLbl="alignAccFollowNode1" presStyleIdx="2" presStyleCnt="3">
        <dgm:presLayoutVars>
          <dgm:bulletEnabled val="1"/>
        </dgm:presLayoutVars>
      </dgm:prSet>
      <dgm:spPr/>
      <dgm:t>
        <a:bodyPr/>
        <a:lstStyle/>
        <a:p>
          <a:endParaRPr lang="en-US"/>
        </a:p>
      </dgm:t>
    </dgm:pt>
  </dgm:ptLst>
  <dgm:cxnLst>
    <dgm:cxn modelId="{FEEE38FA-4538-4902-81EB-3690FAF9F887}" type="presOf" srcId="{39DB753C-0E94-4634-A10C-63F1443ABC13}" destId="{C0ED5D46-046E-40BA-99AC-98B9D154BCBB}" srcOrd="0" destOrd="0" presId="urn:microsoft.com/office/officeart/2005/8/layout/hList1"/>
    <dgm:cxn modelId="{8154563E-474B-41F6-A042-29E00D4DC2B5}" srcId="{3337A76E-1DC9-4676-9E2B-6577383A8E38}" destId="{BE4A4A05-18B9-44FB-8EBA-A089B29BEF6B}" srcOrd="0" destOrd="0" parTransId="{002B05C6-1A93-438C-B4F9-4E339097CB48}" sibTransId="{BAF0619B-9ED5-49C3-AEF5-5ABFCC3CACDE}"/>
    <dgm:cxn modelId="{4F1A009B-5851-4EFB-9304-6E6BA3DE96C7}" srcId="{BE4A4A05-18B9-44FB-8EBA-A089B29BEF6B}" destId="{D5411A88-7BFD-493B-B6A8-1A94D62B00EA}" srcOrd="0" destOrd="0" parTransId="{98369CE6-53EA-43FE-A5F9-14DD5EB8CCA7}" sibTransId="{12E29B07-3ED4-4564-A590-A82F27D6CF2C}"/>
    <dgm:cxn modelId="{308A5D4C-EB8C-4B87-A1AE-280BF4E0B633}" srcId="{3337A76E-1DC9-4676-9E2B-6577383A8E38}" destId="{66EE06AC-598D-4165-89CB-CD988ABEA9BC}" srcOrd="1" destOrd="0" parTransId="{F6301AC4-0265-4611-8707-20CF52387B4B}" sibTransId="{10B8F5A6-ECCD-45A0-B8AA-710FB96C6CA1}"/>
    <dgm:cxn modelId="{F1C4B236-3F95-4AB2-BC67-776AA366B4EC}" type="presOf" srcId="{BE4A4A05-18B9-44FB-8EBA-A089B29BEF6B}" destId="{ED0C9B2C-6C56-4A5A-B634-C2E8D352B60C}" srcOrd="0" destOrd="0" presId="urn:microsoft.com/office/officeart/2005/8/layout/hList1"/>
    <dgm:cxn modelId="{4BA74F9B-ACA6-4358-834A-F7C0A514AA9C}" type="presOf" srcId="{D5411A88-7BFD-493B-B6A8-1A94D62B00EA}" destId="{66394DE2-13CD-45B9-A5FE-52F019799FF1}" srcOrd="0" destOrd="0" presId="urn:microsoft.com/office/officeart/2005/8/layout/hList1"/>
    <dgm:cxn modelId="{AF05215C-4DB5-4507-ADD0-E10008578D5E}" srcId="{3337A76E-1DC9-4676-9E2B-6577383A8E38}" destId="{6F765F8F-F42C-488C-BAC8-F547F645D9B3}" srcOrd="2" destOrd="0" parTransId="{28D5317C-425D-41F5-9BC3-C1E0B87B4F22}" sibTransId="{029CDB15-ABDB-402D-894B-582522248DDE}"/>
    <dgm:cxn modelId="{5874A828-8976-4246-972C-D5CA15F835C2}" srcId="{6F765F8F-F42C-488C-BAC8-F547F645D9B3}" destId="{A53B02FF-8BA5-4113-B7A6-0698D90A30A4}" srcOrd="0" destOrd="0" parTransId="{FC316B5D-09A6-4AF6-84C6-DFF9C1BF6EFF}" sibTransId="{0A4EBD3C-F4BE-49C3-971A-08706D2953A7}"/>
    <dgm:cxn modelId="{6CB1D504-64BC-4BAE-8D33-25C5BDE693E3}" srcId="{66EE06AC-598D-4165-89CB-CD988ABEA9BC}" destId="{39DB753C-0E94-4634-A10C-63F1443ABC13}" srcOrd="0" destOrd="0" parTransId="{3D64FDA8-6001-4BA2-B577-F899069B4815}" sibTransId="{139A8DC5-B19C-4A59-8B6E-555D7F9201E4}"/>
    <dgm:cxn modelId="{47832132-C769-4294-A99F-2B5D8E1DC5CF}" type="presOf" srcId="{66EE06AC-598D-4165-89CB-CD988ABEA9BC}" destId="{A64FF203-9BB2-44D0-99F5-CF9C349FBDAF}" srcOrd="0" destOrd="0" presId="urn:microsoft.com/office/officeart/2005/8/layout/hList1"/>
    <dgm:cxn modelId="{2CD78353-F611-45D9-B591-3AB85DBB53A8}" type="presOf" srcId="{6F765F8F-F42C-488C-BAC8-F547F645D9B3}" destId="{20CDA15F-E8CC-40E5-BA8D-ECE3722ADDD7}" srcOrd="0" destOrd="0" presId="urn:microsoft.com/office/officeart/2005/8/layout/hList1"/>
    <dgm:cxn modelId="{57D62521-4858-4786-898D-F623CB20EA98}" type="presOf" srcId="{3337A76E-1DC9-4676-9E2B-6577383A8E38}" destId="{EE30F63F-978E-4A33-AB25-CBDF3810303B}" srcOrd="0" destOrd="0" presId="urn:microsoft.com/office/officeart/2005/8/layout/hList1"/>
    <dgm:cxn modelId="{3D62224A-8DEE-476E-90C4-09142A010D9B}" type="presOf" srcId="{A53B02FF-8BA5-4113-B7A6-0698D90A30A4}" destId="{444B1CBC-6994-4D1C-B069-4D4764F28D30}" srcOrd="0" destOrd="0" presId="urn:microsoft.com/office/officeart/2005/8/layout/hList1"/>
    <dgm:cxn modelId="{50EF9F74-BBFF-4512-9AB5-8A1FB44BDDAA}" type="presParOf" srcId="{EE30F63F-978E-4A33-AB25-CBDF3810303B}" destId="{EDC9CB1B-C54A-4F07-A061-22253CF032B7}" srcOrd="0" destOrd="0" presId="urn:microsoft.com/office/officeart/2005/8/layout/hList1"/>
    <dgm:cxn modelId="{9C673BC8-8DD5-4A23-9205-8FB1C93BB3C0}" type="presParOf" srcId="{EDC9CB1B-C54A-4F07-A061-22253CF032B7}" destId="{ED0C9B2C-6C56-4A5A-B634-C2E8D352B60C}" srcOrd="0" destOrd="0" presId="urn:microsoft.com/office/officeart/2005/8/layout/hList1"/>
    <dgm:cxn modelId="{DECE6DE8-99C8-451A-A7C4-77BD7509B8F8}" type="presParOf" srcId="{EDC9CB1B-C54A-4F07-A061-22253CF032B7}" destId="{66394DE2-13CD-45B9-A5FE-52F019799FF1}" srcOrd="1" destOrd="0" presId="urn:microsoft.com/office/officeart/2005/8/layout/hList1"/>
    <dgm:cxn modelId="{47110C18-EAC9-46BE-B477-317082AD4B1F}" type="presParOf" srcId="{EE30F63F-978E-4A33-AB25-CBDF3810303B}" destId="{05754927-7D99-45F1-93D9-EB1137918274}" srcOrd="1" destOrd="0" presId="urn:microsoft.com/office/officeart/2005/8/layout/hList1"/>
    <dgm:cxn modelId="{A8022EA8-9A6E-48A1-85EA-642E17D5ABC6}" type="presParOf" srcId="{EE30F63F-978E-4A33-AB25-CBDF3810303B}" destId="{751CB399-D4BD-461C-A0FB-1AA6D4B42CB6}" srcOrd="2" destOrd="0" presId="urn:microsoft.com/office/officeart/2005/8/layout/hList1"/>
    <dgm:cxn modelId="{2E76FAAC-D80B-473C-89E1-7C3ED44C2CDA}" type="presParOf" srcId="{751CB399-D4BD-461C-A0FB-1AA6D4B42CB6}" destId="{A64FF203-9BB2-44D0-99F5-CF9C349FBDAF}" srcOrd="0" destOrd="0" presId="urn:microsoft.com/office/officeart/2005/8/layout/hList1"/>
    <dgm:cxn modelId="{EF53CC3B-32C7-4B5D-A4C4-8B863F0CF1F7}" type="presParOf" srcId="{751CB399-D4BD-461C-A0FB-1AA6D4B42CB6}" destId="{C0ED5D46-046E-40BA-99AC-98B9D154BCBB}" srcOrd="1" destOrd="0" presId="urn:microsoft.com/office/officeart/2005/8/layout/hList1"/>
    <dgm:cxn modelId="{FB342B87-F2CD-428E-B416-53DC34CB54F8}" type="presParOf" srcId="{EE30F63F-978E-4A33-AB25-CBDF3810303B}" destId="{5DE26D90-D418-4A8F-9301-CEC44E99510A}" srcOrd="3" destOrd="0" presId="urn:microsoft.com/office/officeart/2005/8/layout/hList1"/>
    <dgm:cxn modelId="{E6BA0BC8-7723-4DF7-9FAB-31D8C4209CB2}" type="presParOf" srcId="{EE30F63F-978E-4A33-AB25-CBDF3810303B}" destId="{046B3758-7F3F-4C45-BF1D-DF7464234A2D}" srcOrd="4" destOrd="0" presId="urn:microsoft.com/office/officeart/2005/8/layout/hList1"/>
    <dgm:cxn modelId="{B7A56652-5D50-4CF4-9E1C-377061E53651}" type="presParOf" srcId="{046B3758-7F3F-4C45-BF1D-DF7464234A2D}" destId="{20CDA15F-E8CC-40E5-BA8D-ECE3722ADDD7}" srcOrd="0" destOrd="0" presId="urn:microsoft.com/office/officeart/2005/8/layout/hList1"/>
    <dgm:cxn modelId="{210798D3-1E15-48FE-8353-199203C850A1}" type="presParOf" srcId="{046B3758-7F3F-4C45-BF1D-DF7464234A2D}" destId="{444B1CBC-6994-4D1C-B069-4D4764F28D3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DD65C2-85EB-4A09-BF6C-3FB859BB2025}">
      <dsp:nvSpPr>
        <dsp:cNvPr id="0" name=""/>
        <dsp:cNvSpPr/>
      </dsp:nvSpPr>
      <dsp:spPr>
        <a:xfrm>
          <a:off x="617691" y="463477"/>
          <a:ext cx="3092595" cy="3092595"/>
        </a:xfrm>
        <a:prstGeom prst="blockArc">
          <a:avLst>
            <a:gd name="adj1" fmla="val 10800000"/>
            <a:gd name="adj2" fmla="val 162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0E3ABF-51D0-4B92-8FEE-EF5C8CCC76E2}">
      <dsp:nvSpPr>
        <dsp:cNvPr id="0" name=""/>
        <dsp:cNvSpPr/>
      </dsp:nvSpPr>
      <dsp:spPr>
        <a:xfrm>
          <a:off x="617691" y="463477"/>
          <a:ext cx="3092595" cy="3092595"/>
        </a:xfrm>
        <a:prstGeom prst="blockArc">
          <a:avLst>
            <a:gd name="adj1" fmla="val 5400000"/>
            <a:gd name="adj2" fmla="val 108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1FE181-52A3-46BF-B334-365A0BDDB848}">
      <dsp:nvSpPr>
        <dsp:cNvPr id="0" name=""/>
        <dsp:cNvSpPr/>
      </dsp:nvSpPr>
      <dsp:spPr>
        <a:xfrm>
          <a:off x="617691" y="463477"/>
          <a:ext cx="3092595" cy="3092595"/>
        </a:xfrm>
        <a:prstGeom prst="blockArc">
          <a:avLst>
            <a:gd name="adj1" fmla="val 0"/>
            <a:gd name="adj2" fmla="val 540000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65D599-0456-475B-8CC8-9FF57F2E3EA7}">
      <dsp:nvSpPr>
        <dsp:cNvPr id="0" name=""/>
        <dsp:cNvSpPr/>
      </dsp:nvSpPr>
      <dsp:spPr>
        <a:xfrm>
          <a:off x="617691" y="463477"/>
          <a:ext cx="3092595" cy="3092595"/>
        </a:xfrm>
        <a:prstGeom prst="blockArc">
          <a:avLst>
            <a:gd name="adj1" fmla="val 16200000"/>
            <a:gd name="adj2" fmla="val 0"/>
            <a:gd name="adj3" fmla="val 464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CD7041-C5F4-4392-848C-AAC3B6E622BD}">
      <dsp:nvSpPr>
        <dsp:cNvPr id="0" name=""/>
        <dsp:cNvSpPr/>
      </dsp:nvSpPr>
      <dsp:spPr>
        <a:xfrm>
          <a:off x="1320194" y="1295401"/>
          <a:ext cx="1687589" cy="1428747"/>
        </a:xfrm>
        <a:prstGeom prst="ellipse">
          <a:avLst/>
        </a:prstGeom>
        <a:solidFill>
          <a:schemeClr val="accent1">
            <a:lumMod val="5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TelePrEP </a:t>
          </a:r>
          <a:r>
            <a:rPr lang="en-US" sz="1600" kern="1200" dirty="0"/>
            <a:t>Collaborative</a:t>
          </a:r>
          <a:endParaRPr lang="en-US" sz="2400" kern="1200" dirty="0"/>
        </a:p>
      </dsp:txBody>
      <dsp:txXfrm>
        <a:off x="1567336" y="1504636"/>
        <a:ext cx="1193305" cy="1010277"/>
      </dsp:txXfrm>
    </dsp:sp>
    <dsp:sp modelId="{B2E4A3EF-8B64-4EF7-AB14-AF1474BA3CFA}">
      <dsp:nvSpPr>
        <dsp:cNvPr id="0" name=""/>
        <dsp:cNvSpPr/>
      </dsp:nvSpPr>
      <dsp:spPr>
        <a:xfrm>
          <a:off x="1665393" y="780"/>
          <a:ext cx="997191" cy="997191"/>
        </a:xfrm>
        <a:prstGeom prst="ellipse">
          <a:avLst/>
        </a:prstGeom>
        <a:solidFill>
          <a:schemeClr val="accent1">
            <a:lumMod val="5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t>OPH Pharmacy</a:t>
          </a:r>
        </a:p>
      </dsp:txBody>
      <dsp:txXfrm>
        <a:off x="1811428" y="146815"/>
        <a:ext cx="705121" cy="705121"/>
      </dsp:txXfrm>
    </dsp:sp>
    <dsp:sp modelId="{294EA9E5-61EF-412D-86ED-D169D559BEE2}">
      <dsp:nvSpPr>
        <dsp:cNvPr id="0" name=""/>
        <dsp:cNvSpPr/>
      </dsp:nvSpPr>
      <dsp:spPr>
        <a:xfrm>
          <a:off x="3175792" y="1511179"/>
          <a:ext cx="997191" cy="997191"/>
        </a:xfrm>
        <a:prstGeom prst="ellipse">
          <a:avLst/>
        </a:prstGeom>
        <a:solidFill>
          <a:schemeClr val="accent1">
            <a:lumMod val="5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t>STD/HIV Program</a:t>
          </a:r>
        </a:p>
      </dsp:txBody>
      <dsp:txXfrm>
        <a:off x="3321827" y="1657214"/>
        <a:ext cx="705121" cy="705121"/>
      </dsp:txXfrm>
    </dsp:sp>
    <dsp:sp modelId="{62836425-49B3-41D1-9395-0FE4EB99A163}">
      <dsp:nvSpPr>
        <dsp:cNvPr id="0" name=""/>
        <dsp:cNvSpPr/>
      </dsp:nvSpPr>
      <dsp:spPr>
        <a:xfrm>
          <a:off x="1559980" y="3021578"/>
          <a:ext cx="1208017" cy="997191"/>
        </a:xfrm>
        <a:prstGeom prst="ellipse">
          <a:avLst/>
        </a:prstGeom>
        <a:solidFill>
          <a:schemeClr val="accent1">
            <a:lumMod val="5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t>Reproductive Health Program</a:t>
          </a:r>
        </a:p>
      </dsp:txBody>
      <dsp:txXfrm>
        <a:off x="1736890" y="3167613"/>
        <a:ext cx="854197" cy="705121"/>
      </dsp:txXfrm>
    </dsp:sp>
    <dsp:sp modelId="{90267A70-4B0A-421D-B092-A836BAC17B93}">
      <dsp:nvSpPr>
        <dsp:cNvPr id="0" name=""/>
        <dsp:cNvSpPr/>
      </dsp:nvSpPr>
      <dsp:spPr>
        <a:xfrm>
          <a:off x="123772" y="1523998"/>
          <a:ext cx="1059635" cy="971553"/>
        </a:xfrm>
        <a:prstGeom prst="ellipse">
          <a:avLst/>
        </a:prstGeom>
        <a:solidFill>
          <a:schemeClr val="accent1">
            <a:lumMod val="5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t>Bureau of Health Informatics (EHR)</a:t>
          </a:r>
        </a:p>
      </dsp:txBody>
      <dsp:txXfrm>
        <a:off x="278952" y="1666279"/>
        <a:ext cx="749275" cy="6869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B55819-0F0A-46CE-B91A-84AE87FCA4DD}">
      <dsp:nvSpPr>
        <dsp:cNvPr id="0" name=""/>
        <dsp:cNvSpPr/>
      </dsp:nvSpPr>
      <dsp:spPr>
        <a:xfrm>
          <a:off x="6407" y="1446536"/>
          <a:ext cx="2604778" cy="18391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5270CC-2458-450C-8587-79B1ED01C647}">
      <dsp:nvSpPr>
        <dsp:cNvPr id="0" name=""/>
        <dsp:cNvSpPr/>
      </dsp:nvSpPr>
      <dsp:spPr>
        <a:xfrm>
          <a:off x="280224" y="1706662"/>
          <a:ext cx="2604778" cy="183917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Referral</a:t>
          </a:r>
          <a:r>
            <a:rPr lang="en-US" sz="1600" b="1" kern="1200" dirty="0"/>
            <a:t> </a:t>
          </a:r>
          <a:r>
            <a:rPr lang="en-US" sz="1600" kern="1200" dirty="0"/>
            <a:t>to the TelePrEP program through website </a:t>
          </a:r>
          <a:r>
            <a:rPr lang="en-US" sz="1600" kern="1200" dirty="0">
              <a:hlinkClick xmlns:r="http://schemas.openxmlformats.org/officeDocument/2006/relationships" r:id="rId1" tooltip="Sexual Health | Louisiana Health Hub"/>
            </a:rPr>
            <a:t>www.louisianahealthhub.org</a:t>
          </a:r>
          <a:endParaRPr lang="en-US" sz="1600" kern="1200" dirty="0"/>
        </a:p>
      </dsp:txBody>
      <dsp:txXfrm>
        <a:off x="334092" y="1760530"/>
        <a:ext cx="2497042" cy="1731437"/>
      </dsp:txXfrm>
    </dsp:sp>
    <dsp:sp modelId="{91E7E79C-F8A1-4D5B-92F2-F7827BAE55B2}">
      <dsp:nvSpPr>
        <dsp:cNvPr id="0" name=""/>
        <dsp:cNvSpPr/>
      </dsp:nvSpPr>
      <dsp:spPr>
        <a:xfrm>
          <a:off x="3158821" y="1446536"/>
          <a:ext cx="2464359" cy="17985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2883AF-ED63-4223-BD28-E96CCB780542}">
      <dsp:nvSpPr>
        <dsp:cNvPr id="0" name=""/>
        <dsp:cNvSpPr/>
      </dsp:nvSpPr>
      <dsp:spPr>
        <a:xfrm>
          <a:off x="3432638" y="1706662"/>
          <a:ext cx="2464359" cy="179853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Enroll:  Self-enroll via website or client can discuss/enroll  directly with TelePrEP Navigator</a:t>
          </a:r>
        </a:p>
      </dsp:txBody>
      <dsp:txXfrm>
        <a:off x="3485315" y="1759339"/>
        <a:ext cx="2359005" cy="1693180"/>
      </dsp:txXfrm>
    </dsp:sp>
    <dsp:sp modelId="{C51E0E94-5818-49DB-AC05-B1F31FE40BD9}">
      <dsp:nvSpPr>
        <dsp:cNvPr id="0" name=""/>
        <dsp:cNvSpPr/>
      </dsp:nvSpPr>
      <dsp:spPr>
        <a:xfrm>
          <a:off x="6170815" y="1446536"/>
          <a:ext cx="2464359" cy="17578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7B138D-7F37-4459-836F-A2D821C8730F}">
      <dsp:nvSpPr>
        <dsp:cNvPr id="0" name=""/>
        <dsp:cNvSpPr/>
      </dsp:nvSpPr>
      <dsp:spPr>
        <a:xfrm>
          <a:off x="6444633" y="1706662"/>
          <a:ext cx="2464359" cy="175789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After client enrolls, PrEP Navigator provides one-on-one, “hands on” guidance and non-clinical support to individuals in need to access and fully engage in TelePrEP services.  </a:t>
          </a:r>
        </a:p>
      </dsp:txBody>
      <dsp:txXfrm>
        <a:off x="6496120" y="1758149"/>
        <a:ext cx="2361385" cy="16549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E59AAF-4B90-4789-8EA9-4DD1FB21A3F7}">
      <dsp:nvSpPr>
        <dsp:cNvPr id="0" name=""/>
        <dsp:cNvSpPr/>
      </dsp:nvSpPr>
      <dsp:spPr>
        <a:xfrm>
          <a:off x="0" y="0"/>
          <a:ext cx="6855499" cy="999274"/>
        </a:xfrm>
        <a:prstGeom prst="roundRect">
          <a:avLst>
            <a:gd name="adj" fmla="val 10000"/>
          </a:avLst>
        </a:prstGeom>
        <a:solidFill>
          <a:schemeClr val="accent2">
            <a:lumMod val="5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b="1" kern="1200" dirty="0"/>
            <a:t>1.  Any HIV-negative adult 18 years of age or older </a:t>
          </a:r>
        </a:p>
      </dsp:txBody>
      <dsp:txXfrm>
        <a:off x="29268" y="29268"/>
        <a:ext cx="5777204" cy="940738"/>
      </dsp:txXfrm>
    </dsp:sp>
    <dsp:sp modelId="{499EC012-7298-4C14-85E5-4360BF8D46DC}">
      <dsp:nvSpPr>
        <dsp:cNvPr id="0" name=""/>
        <dsp:cNvSpPr/>
      </dsp:nvSpPr>
      <dsp:spPr>
        <a:xfrm>
          <a:off x="604897" y="1165819"/>
          <a:ext cx="6855499" cy="999274"/>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b="1" kern="1200" dirty="0"/>
            <a:t>2.  Medicaid insured, Medicaid Eligible, Privately Insured </a:t>
          </a:r>
        </a:p>
      </dsp:txBody>
      <dsp:txXfrm>
        <a:off x="634165" y="1195087"/>
        <a:ext cx="5542538" cy="940738"/>
      </dsp:txXfrm>
    </dsp:sp>
    <dsp:sp modelId="{0F475B1B-CAE6-46B7-A62E-83FD184EA79B}">
      <dsp:nvSpPr>
        <dsp:cNvPr id="0" name=""/>
        <dsp:cNvSpPr/>
      </dsp:nvSpPr>
      <dsp:spPr>
        <a:xfrm>
          <a:off x="1209794" y="2331639"/>
          <a:ext cx="6855499" cy="999274"/>
        </a:xfrm>
        <a:prstGeom prst="roundRect">
          <a:avLst>
            <a:gd name="adj" fmla="val 10000"/>
          </a:avLst>
        </a:prstGeom>
        <a:solidFill>
          <a:schemeClr val="accent6">
            <a:lumMod val="5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b="1" kern="1200" dirty="0"/>
            <a:t>3.  Anyone who has access to email and a smartphone, </a:t>
          </a:r>
          <a:r>
            <a:rPr lang="en-US" sz="2600" b="1" kern="1200" dirty="0" smtClean="0"/>
            <a:t>tablet, or </a:t>
          </a:r>
          <a:r>
            <a:rPr lang="en-US" sz="2600" b="1" kern="1200" dirty="0"/>
            <a:t>computer </a:t>
          </a:r>
        </a:p>
      </dsp:txBody>
      <dsp:txXfrm>
        <a:off x="1239062" y="2360907"/>
        <a:ext cx="5542538" cy="940738"/>
      </dsp:txXfrm>
    </dsp:sp>
    <dsp:sp modelId="{4A6E4AFB-D63A-4771-AD01-E51BE558DDBF}">
      <dsp:nvSpPr>
        <dsp:cNvPr id="0" name=""/>
        <dsp:cNvSpPr/>
      </dsp:nvSpPr>
      <dsp:spPr>
        <a:xfrm>
          <a:off x="6205971" y="757782"/>
          <a:ext cx="649528" cy="649528"/>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dirty="0"/>
        </a:p>
      </dsp:txBody>
      <dsp:txXfrm>
        <a:off x="6352115" y="757782"/>
        <a:ext cx="357240" cy="488770"/>
      </dsp:txXfrm>
    </dsp:sp>
    <dsp:sp modelId="{9DB6A7FC-D56F-479C-B8E9-B53FC418C7A2}">
      <dsp:nvSpPr>
        <dsp:cNvPr id="0" name=""/>
        <dsp:cNvSpPr/>
      </dsp:nvSpPr>
      <dsp:spPr>
        <a:xfrm>
          <a:off x="6810868" y="1916941"/>
          <a:ext cx="649528" cy="649528"/>
        </a:xfrm>
        <a:prstGeom prst="downArrow">
          <a:avLst>
            <a:gd name="adj1" fmla="val 55000"/>
            <a:gd name="adj2" fmla="val 45000"/>
          </a:avLst>
        </a:prstGeom>
        <a:solidFill>
          <a:schemeClr val="accent2">
            <a:tint val="40000"/>
            <a:alpha val="90000"/>
            <a:hueOff val="-1798174"/>
            <a:satOff val="-6215"/>
            <a:lumOff val="-2955"/>
            <a:alphaOff val="0"/>
          </a:schemeClr>
        </a:solidFill>
        <a:ln w="12700" cap="flat" cmpd="sng" algn="ctr">
          <a:solidFill>
            <a:schemeClr val="accent2">
              <a:tint val="40000"/>
              <a:alpha val="90000"/>
              <a:hueOff val="-1798174"/>
              <a:satOff val="-6215"/>
              <a:lumOff val="-29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US" sz="2900" kern="1200" dirty="0"/>
        </a:p>
      </dsp:txBody>
      <dsp:txXfrm>
        <a:off x="6957012" y="1916941"/>
        <a:ext cx="357240" cy="4887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0C9B2C-6C56-4A5A-B634-C2E8D352B60C}">
      <dsp:nvSpPr>
        <dsp:cNvPr id="0" name=""/>
        <dsp:cNvSpPr/>
      </dsp:nvSpPr>
      <dsp:spPr>
        <a:xfrm>
          <a:off x="2714" y="1001316"/>
          <a:ext cx="2646759" cy="1041567"/>
        </a:xfrm>
        <a:prstGeom prst="rect">
          <a:avLst/>
        </a:prstGeom>
        <a:solidFill>
          <a:schemeClr val="accent2">
            <a:lumMod val="5000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a:solidFill>
                <a:schemeClr val="bg1"/>
              </a:solidFill>
            </a:rPr>
            <a:t>Gail Gibson</a:t>
          </a:r>
        </a:p>
        <a:p>
          <a:pPr lvl="0" algn="ctr" defTabSz="711200">
            <a:lnSpc>
              <a:spcPct val="90000"/>
            </a:lnSpc>
            <a:spcBef>
              <a:spcPct val="0"/>
            </a:spcBef>
            <a:spcAft>
              <a:spcPct val="35000"/>
            </a:spcAft>
          </a:pPr>
          <a:r>
            <a:rPr lang="en-US" sz="1600" kern="1200" dirty="0">
              <a:solidFill>
                <a:schemeClr val="bg1"/>
              </a:solidFill>
            </a:rPr>
            <a:t>RN, BSN, MN, CPM, FABC</a:t>
          </a:r>
        </a:p>
        <a:p>
          <a:pPr lvl="0" algn="ctr" defTabSz="711200">
            <a:lnSpc>
              <a:spcPct val="90000"/>
            </a:lnSpc>
            <a:spcBef>
              <a:spcPct val="0"/>
            </a:spcBef>
            <a:spcAft>
              <a:spcPct val="35000"/>
            </a:spcAft>
          </a:pPr>
          <a:r>
            <a:rPr lang="en-US" sz="1600" kern="1200" dirty="0">
              <a:solidFill>
                <a:schemeClr val="bg1"/>
              </a:solidFill>
            </a:rPr>
            <a:t>Clinical Systems Team Lead</a:t>
          </a:r>
        </a:p>
      </dsp:txBody>
      <dsp:txXfrm>
        <a:off x="2714" y="1001316"/>
        <a:ext cx="2646759" cy="1041567"/>
      </dsp:txXfrm>
    </dsp:sp>
    <dsp:sp modelId="{66394DE2-13CD-45B9-A5FE-52F019799FF1}">
      <dsp:nvSpPr>
        <dsp:cNvPr id="0" name=""/>
        <dsp:cNvSpPr/>
      </dsp:nvSpPr>
      <dsp:spPr>
        <a:xfrm>
          <a:off x="2714" y="2042884"/>
          <a:ext cx="2646759" cy="65880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ctr" defTabSz="666750">
            <a:lnSpc>
              <a:spcPct val="90000"/>
            </a:lnSpc>
            <a:spcBef>
              <a:spcPct val="0"/>
            </a:spcBef>
            <a:spcAft>
              <a:spcPct val="15000"/>
            </a:spcAft>
            <a:buFontTx/>
            <a:buChar char="••"/>
          </a:pPr>
          <a:r>
            <a:rPr lang="en-US" sz="1500" kern="1200" dirty="0">
              <a:hlinkClick xmlns:r="http://schemas.openxmlformats.org/officeDocument/2006/relationships" r:id="rId1"/>
            </a:rPr>
            <a:t>gail.gibson@la.gov</a:t>
          </a:r>
          <a:r>
            <a:rPr lang="en-US" sz="1500" kern="1200" dirty="0"/>
            <a:t> </a:t>
          </a:r>
        </a:p>
      </dsp:txBody>
      <dsp:txXfrm>
        <a:off x="2714" y="2042884"/>
        <a:ext cx="2646759" cy="658800"/>
      </dsp:txXfrm>
    </dsp:sp>
    <dsp:sp modelId="{A64FF203-9BB2-44D0-99F5-CF9C349FBDAF}">
      <dsp:nvSpPr>
        <dsp:cNvPr id="0" name=""/>
        <dsp:cNvSpPr/>
      </dsp:nvSpPr>
      <dsp:spPr>
        <a:xfrm>
          <a:off x="3020020" y="1001316"/>
          <a:ext cx="2646759" cy="1041567"/>
        </a:xfrm>
        <a:prstGeom prst="rect">
          <a:avLst/>
        </a:prstGeom>
        <a:solidFill>
          <a:schemeClr val="accent3">
            <a:lumMod val="50000"/>
          </a:schemeClr>
        </a:solidFill>
        <a:ln w="12700" cap="flat" cmpd="sng" algn="ctr">
          <a:solidFill>
            <a:schemeClr val="accent2">
              <a:hueOff val="-762398"/>
              <a:satOff val="-331"/>
              <a:lumOff val="-696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kern="1200" dirty="0"/>
            <a:t>Tisha Reed</a:t>
          </a:r>
        </a:p>
        <a:p>
          <a:pPr lvl="0" algn="ctr" defTabSz="711200">
            <a:lnSpc>
              <a:spcPct val="90000"/>
            </a:lnSpc>
            <a:spcBef>
              <a:spcPct val="0"/>
            </a:spcBef>
            <a:spcAft>
              <a:spcPct val="35000"/>
            </a:spcAft>
          </a:pPr>
          <a:r>
            <a:rPr lang="en-US" sz="1600" kern="1200" dirty="0"/>
            <a:t>MA - Reproductive Health Program Manager</a:t>
          </a:r>
        </a:p>
      </dsp:txBody>
      <dsp:txXfrm>
        <a:off x="3020020" y="1001316"/>
        <a:ext cx="2646759" cy="1041567"/>
      </dsp:txXfrm>
    </dsp:sp>
    <dsp:sp modelId="{C0ED5D46-046E-40BA-99AC-98B9D154BCBB}">
      <dsp:nvSpPr>
        <dsp:cNvPr id="0" name=""/>
        <dsp:cNvSpPr/>
      </dsp:nvSpPr>
      <dsp:spPr>
        <a:xfrm>
          <a:off x="3020020" y="2042884"/>
          <a:ext cx="2646759" cy="658800"/>
        </a:xfrm>
        <a:prstGeom prst="rect">
          <a:avLst/>
        </a:prstGeom>
        <a:solidFill>
          <a:schemeClr val="accent2">
            <a:tint val="40000"/>
            <a:alpha val="90000"/>
            <a:hueOff val="-899087"/>
            <a:satOff val="-3108"/>
            <a:lumOff val="-1478"/>
            <a:alphaOff val="0"/>
          </a:schemeClr>
        </a:solidFill>
        <a:ln w="12700" cap="flat" cmpd="sng" algn="ctr">
          <a:solidFill>
            <a:schemeClr val="accent2">
              <a:tint val="40000"/>
              <a:alpha val="90000"/>
              <a:hueOff val="-899087"/>
              <a:satOff val="-3108"/>
              <a:lumOff val="-14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ctr" defTabSz="666750">
            <a:lnSpc>
              <a:spcPct val="90000"/>
            </a:lnSpc>
            <a:spcBef>
              <a:spcPct val="0"/>
            </a:spcBef>
            <a:spcAft>
              <a:spcPct val="15000"/>
            </a:spcAft>
            <a:buChar char="••"/>
          </a:pPr>
          <a:r>
            <a:rPr lang="en-US" sz="1500" kern="1200" dirty="0">
              <a:hlinkClick xmlns:r="http://schemas.openxmlformats.org/officeDocument/2006/relationships" r:id="rId2"/>
            </a:rPr>
            <a:t>tisha.reed@la.gov</a:t>
          </a:r>
          <a:r>
            <a:rPr lang="en-US" sz="1500" kern="1200" dirty="0"/>
            <a:t> </a:t>
          </a:r>
        </a:p>
      </dsp:txBody>
      <dsp:txXfrm>
        <a:off x="3020020" y="2042884"/>
        <a:ext cx="2646759" cy="658800"/>
      </dsp:txXfrm>
    </dsp:sp>
    <dsp:sp modelId="{20CDA15F-E8CC-40E5-BA8D-ECE3722ADDD7}">
      <dsp:nvSpPr>
        <dsp:cNvPr id="0" name=""/>
        <dsp:cNvSpPr/>
      </dsp:nvSpPr>
      <dsp:spPr>
        <a:xfrm>
          <a:off x="6037326" y="1001316"/>
          <a:ext cx="2646759" cy="1041567"/>
        </a:xfrm>
        <a:prstGeom prst="rect">
          <a:avLst/>
        </a:prstGeom>
        <a:solidFill>
          <a:schemeClr val="accent6">
            <a:lumMod val="50000"/>
          </a:schemeClr>
        </a:solidFill>
        <a:ln w="12700" cap="flat" cmpd="sng" algn="ctr">
          <a:solidFill>
            <a:schemeClr val="accent2">
              <a:hueOff val="-1524796"/>
              <a:satOff val="-662"/>
              <a:lumOff val="-1392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a:t>Tammy Bennett </a:t>
          </a:r>
        </a:p>
        <a:p>
          <a:pPr lvl="0" algn="ctr" defTabSz="666750">
            <a:lnSpc>
              <a:spcPct val="90000"/>
            </a:lnSpc>
            <a:spcBef>
              <a:spcPct val="0"/>
            </a:spcBef>
            <a:spcAft>
              <a:spcPct val="35000"/>
            </a:spcAft>
          </a:pPr>
          <a:r>
            <a:rPr lang="en-US" sz="1500" kern="1200" dirty="0"/>
            <a:t>RN, MSN, WHNP-C – Reproductive Health Statewide Nurse Consultant </a:t>
          </a:r>
        </a:p>
      </dsp:txBody>
      <dsp:txXfrm>
        <a:off x="6037326" y="1001316"/>
        <a:ext cx="2646759" cy="1041567"/>
      </dsp:txXfrm>
    </dsp:sp>
    <dsp:sp modelId="{444B1CBC-6994-4D1C-B069-4D4764F28D30}">
      <dsp:nvSpPr>
        <dsp:cNvPr id="0" name=""/>
        <dsp:cNvSpPr/>
      </dsp:nvSpPr>
      <dsp:spPr>
        <a:xfrm>
          <a:off x="6037326" y="2042884"/>
          <a:ext cx="2646759" cy="658800"/>
        </a:xfrm>
        <a:prstGeom prst="rect">
          <a:avLst/>
        </a:prstGeom>
        <a:solidFill>
          <a:schemeClr val="accent2">
            <a:tint val="40000"/>
            <a:alpha val="90000"/>
            <a:hueOff val="-1798174"/>
            <a:satOff val="-6215"/>
            <a:lumOff val="-2955"/>
            <a:alphaOff val="0"/>
          </a:schemeClr>
        </a:solidFill>
        <a:ln w="12700" cap="flat" cmpd="sng" algn="ctr">
          <a:solidFill>
            <a:schemeClr val="accent2">
              <a:tint val="40000"/>
              <a:alpha val="90000"/>
              <a:hueOff val="-1798174"/>
              <a:satOff val="-6215"/>
              <a:lumOff val="-29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ctr" defTabSz="666750">
            <a:lnSpc>
              <a:spcPct val="90000"/>
            </a:lnSpc>
            <a:spcBef>
              <a:spcPct val="0"/>
            </a:spcBef>
            <a:spcAft>
              <a:spcPct val="15000"/>
            </a:spcAft>
            <a:buChar char="••"/>
          </a:pPr>
          <a:r>
            <a:rPr lang="en-US" sz="1500" kern="1200" dirty="0">
              <a:hlinkClick xmlns:r="http://schemas.openxmlformats.org/officeDocument/2006/relationships" r:id="rId3"/>
            </a:rPr>
            <a:t>tammy.bennett2@la.gov</a:t>
          </a:r>
          <a:r>
            <a:rPr lang="en-US" sz="1500" kern="1200" dirty="0"/>
            <a:t> </a:t>
          </a:r>
        </a:p>
      </dsp:txBody>
      <dsp:txXfrm>
        <a:off x="6037326" y="2042884"/>
        <a:ext cx="2646759" cy="65880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BD63AF7D-ABC8-4B8F-BEA2-AA1148B2FEB7}" type="datetimeFigureOut">
              <a:rPr lang="en-US" smtClean="0"/>
              <a:t>7/31/2019</a:t>
            </a:fld>
            <a:endParaRPr lang="en-US" dirty="0"/>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022ACAEB-8AB7-4308-922B-7C9DC45BAFF3}" type="slidenum">
              <a:rPr lang="en-US" smtClean="0"/>
              <a:t>‹#›</a:t>
            </a:fld>
            <a:endParaRPr lang="en-US" dirty="0"/>
          </a:p>
        </p:txBody>
      </p:sp>
    </p:spTree>
    <p:extLst>
      <p:ext uri="{BB962C8B-B14F-4D97-AF65-F5344CB8AC3E}">
        <p14:creationId xmlns:p14="http://schemas.microsoft.com/office/powerpoint/2010/main" val="26717453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D335649B-31F2-4E2A-A6E0-83470F5D4E54}" type="datetimeFigureOut">
              <a:rPr lang="en-US" smtClean="0"/>
              <a:t>7/31/2019</a:t>
            </a:fld>
            <a:endParaRPr lang="en-US" dirty="0"/>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57284F9A-2079-42AF-98FF-B4EF3CDF5D99}" type="slidenum">
              <a:rPr lang="en-US" smtClean="0"/>
              <a:t>‹#›</a:t>
            </a:fld>
            <a:endParaRPr lang="en-US" dirty="0"/>
          </a:p>
        </p:txBody>
      </p:sp>
    </p:spTree>
    <p:extLst>
      <p:ext uri="{BB962C8B-B14F-4D97-AF65-F5344CB8AC3E}">
        <p14:creationId xmlns:p14="http://schemas.microsoft.com/office/powerpoint/2010/main" val="1824448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200"/>
              </a:spcBef>
              <a:spcAft>
                <a:spcPts val="0"/>
              </a:spcAft>
            </a:pPr>
            <a:r>
              <a:rPr lang="en-US" sz="1600" b="1" dirty="0" smtClean="0">
                <a:solidFill>
                  <a:srgbClr val="1F4D78"/>
                </a:solidFill>
                <a:effectLst/>
                <a:latin typeface="Calibri Light" panose="020F0302020204030204" pitchFamily="34" charset="0"/>
                <a:ea typeface="Calibri" panose="020F0502020204030204" pitchFamily="34" charset="0"/>
                <a:cs typeface="Times New Roman" panose="02020603050405020304" pitchFamily="18" charset="0"/>
              </a:rPr>
              <a:t>Slide 1</a:t>
            </a: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Welcome to today's webinar, Innovative Models for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Programs in Family Planning, hosted by the HHS Office of Population Affairs. </a:t>
            </a:r>
            <a:endParaRPr lang="en-US" sz="1400" dirty="0" smtClean="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AAEA6F-6A0E-4FE3-A78D-15F87EAF086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4918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200"/>
              </a:spcBef>
              <a:spcAft>
                <a:spcPts val="0"/>
              </a:spcAft>
            </a:pPr>
            <a:r>
              <a:rPr lang="en-US" sz="1200" b="1" dirty="0" smtClean="0">
                <a:solidFill>
                  <a:srgbClr val="1F4D78"/>
                </a:solidFill>
                <a:effectLst/>
                <a:latin typeface="Calibri Light" panose="020F0302020204030204" pitchFamily="34" charset="0"/>
                <a:ea typeface="Calibri" panose="020F0502020204030204" pitchFamily="34" charset="0"/>
                <a:cs typeface="Times New Roman" panose="02020603050405020304" pitchFamily="18" charset="0"/>
              </a:rPr>
              <a:t>Slide 10</a:t>
            </a: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We've been offering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at </a:t>
            </a:r>
            <a:r>
              <a:rPr lang="en-US" sz="1200" dirty="0" err="1" smtClean="0">
                <a:solidFill>
                  <a:srgbClr val="000000"/>
                </a:solidFill>
                <a:effectLst/>
                <a:latin typeface="Calibri" panose="020F0502020204030204" pitchFamily="34" charset="0"/>
                <a:ea typeface="Calibri" panose="020F0502020204030204" pitchFamily="34" charset="0"/>
              </a:rPr>
              <a:t>OneWorld</a:t>
            </a:r>
            <a:r>
              <a:rPr lang="en-US" sz="1200" dirty="0" smtClean="0">
                <a:solidFill>
                  <a:srgbClr val="000000"/>
                </a:solidFill>
                <a:effectLst/>
                <a:latin typeface="Calibri" panose="020F0502020204030204" pitchFamily="34" charset="0"/>
                <a:ea typeface="Calibri" panose="020F0502020204030204" pitchFamily="34" charset="0"/>
              </a:rPr>
              <a:t> for a little over two years now. </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We offer a full range of services, including counseling, risk-assessment, prescription and monitoring follow-up services, as well.</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We identified a need for this a couple of years ago, when we had some isolated patients come to us, and they would get scheduled with providers, interested in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and many of our providers weren't familiar with how to go about prescribing this. </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solidFill>
                  <a:srgbClr val="000000"/>
                </a:solidFill>
                <a:effectLst/>
                <a:latin typeface="Calibri" panose="020F0502020204030204" pitchFamily="34" charset="0"/>
                <a:ea typeface="Calibri" panose="020F0502020204030204" pitchFamily="34" charset="0"/>
              </a:rPr>
              <a:t>Often, we were finding that these patients would be referred out to the local Specialty Care Clinic through the University of Nebraska Medical Center, who's also located in Omaha, to provide these services.</a:t>
            </a:r>
            <a:endParaRPr lang="en-US" sz="14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7284F9A-2079-42AF-98FF-B4EF3CDF5D99}" type="slidenum">
              <a:rPr lang="en-US" smtClean="0"/>
              <a:t>10</a:t>
            </a:fld>
            <a:endParaRPr lang="en-US" dirty="0"/>
          </a:p>
        </p:txBody>
      </p:sp>
    </p:spTree>
    <p:extLst>
      <p:ext uri="{BB962C8B-B14F-4D97-AF65-F5344CB8AC3E}">
        <p14:creationId xmlns:p14="http://schemas.microsoft.com/office/powerpoint/2010/main" val="3315781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200"/>
              </a:spcBef>
              <a:spcAft>
                <a:spcPts val="0"/>
              </a:spcAft>
            </a:pPr>
            <a:r>
              <a:rPr lang="en-US" sz="1200" b="1" dirty="0" smtClean="0">
                <a:solidFill>
                  <a:srgbClr val="1F4D78"/>
                </a:solidFill>
                <a:effectLst/>
                <a:latin typeface="Calibri Light" panose="020F0302020204030204" pitchFamily="34" charset="0"/>
                <a:ea typeface="Calibri" panose="020F0502020204030204" pitchFamily="34" charset="0"/>
                <a:cs typeface="Times New Roman" panose="02020603050405020304" pitchFamily="18" charset="0"/>
              </a:rPr>
              <a:t>Slide 11</a:t>
            </a: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UNMC, the Specialty Care Clinic, is a clinic that offers HIV treatment, and also has a clinical pharmacist embedded in their clinic that was actually in charge of their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services. </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As they started to see these patients be referred to them from our clinic, they actually became interested in wondering if they could study the role of pharmacists as central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providers potentially in other clinic settings. We became involved with that. </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We have myself and another colleague, the two clinical pharmacists at </a:t>
            </a:r>
            <a:r>
              <a:rPr lang="en-US" sz="1200" dirty="0" err="1" smtClean="0">
                <a:solidFill>
                  <a:srgbClr val="000000"/>
                </a:solidFill>
                <a:effectLst/>
                <a:latin typeface="Calibri" panose="020F0502020204030204" pitchFamily="34" charset="0"/>
                <a:ea typeface="Calibri" panose="020F0502020204030204" pitchFamily="34" charset="0"/>
              </a:rPr>
              <a:t>OneWorld</a:t>
            </a:r>
            <a:r>
              <a:rPr lang="en-US" sz="1200" dirty="0" smtClean="0">
                <a:solidFill>
                  <a:srgbClr val="000000"/>
                </a:solidFill>
                <a:effectLst/>
                <a:latin typeface="Calibri" panose="020F0502020204030204" pitchFamily="34" charset="0"/>
                <a:ea typeface="Calibri" panose="020F0502020204030204" pitchFamily="34" charset="0"/>
              </a:rPr>
              <a:t> Community Health Center. </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We do have a pharmacy on site, although as clinical pharmacists, we work outside of the pharmacy, and rather in the clinic alongside the providers, the physicians, nurse practitioners, and PAs.</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By working with UNMC, we were able to attend some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training from their clinical pharmacist and see how their model works. We really found that we were able to implement that quite seamlessly into our clinic model, as well.</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By partnering with them, we were able to have access to their treatment algorithm that they had already established, and with that, we were able to develop a system where the family practice clinicians in our clinic could make an electronic referral to clinical pharmacists for patients who were interested in </a:t>
            </a:r>
            <a:r>
              <a:rPr lang="en-US" sz="1200" dirty="0" err="1" smtClean="0">
                <a:solidFill>
                  <a:srgbClr val="000000"/>
                </a:solidFill>
                <a:effectLst/>
                <a:latin typeface="Calibri" panose="020F0502020204030204" pitchFamily="34" charset="0"/>
                <a:ea typeface="Calibri" panose="020F0502020204030204" pitchFamily="34" charset="0"/>
              </a:rPr>
              <a:t>PrEP.</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With that, we would:</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solidFill>
                  <a:srgbClr val="000000"/>
                </a:solidFill>
                <a:effectLst/>
                <a:latin typeface="Calibri" panose="020F0502020204030204" pitchFamily="34" charset="0"/>
                <a:ea typeface="Calibri" panose="020F0502020204030204" pitchFamily="34" charset="0"/>
              </a:rPr>
              <a:t>arrange a face-to-face follow-up appointment for the patient with the clinical pharmacist to again conduct risk-assessment;</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solidFill>
                  <a:srgbClr val="000000"/>
                </a:solidFill>
                <a:effectLst/>
                <a:latin typeface="Calibri" panose="020F0502020204030204" pitchFamily="34" charset="0"/>
                <a:ea typeface="Calibri" panose="020F0502020204030204" pitchFamily="34" charset="0"/>
              </a:rPr>
              <a:t>order any potential initial labs that were needed; </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solidFill>
                  <a:srgbClr val="000000"/>
                </a:solidFill>
                <a:effectLst/>
                <a:latin typeface="Calibri" panose="020F0502020204030204" pitchFamily="34" charset="0"/>
                <a:ea typeface="Calibri" panose="020F0502020204030204" pitchFamily="34" charset="0"/>
              </a:rPr>
              <a:t>assess medication accessibility; and </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solidFill>
                  <a:srgbClr val="000000"/>
                </a:solidFill>
                <a:effectLst/>
                <a:latin typeface="Calibri" panose="020F0502020204030204" pitchFamily="34" charset="0"/>
                <a:ea typeface="Calibri" panose="020F0502020204030204" pitchFamily="34" charset="0"/>
              </a:rPr>
              <a:t>then schedule follow-up. </a:t>
            </a:r>
            <a:endParaRPr lang="en-US" sz="1400" dirty="0" smtClean="0">
              <a:effectLst/>
              <a:latin typeface="Times New Roman" panose="02020603050405020304" pitchFamily="18" charset="0"/>
              <a:ea typeface="Times New Roman" panose="02020603050405020304" pitchFamily="18" charset="0"/>
            </a:endParaRPr>
          </a:p>
          <a:p>
            <a:pPr marL="1143000" marR="0" lvl="2" indent="-228600">
              <a:spcBef>
                <a:spcPts val="0"/>
              </a:spcBef>
              <a:spcAft>
                <a:spcPts val="0"/>
              </a:spcAft>
              <a:buFont typeface="Wingdings" panose="05000000000000000000" pitchFamily="2" charset="2"/>
              <a:buChar char=""/>
            </a:pPr>
            <a:r>
              <a:rPr lang="en-US" sz="1200" dirty="0" smtClean="0">
                <a:solidFill>
                  <a:srgbClr val="000000"/>
                </a:solidFill>
                <a:effectLst/>
                <a:latin typeface="Calibri" panose="020F0502020204030204" pitchFamily="34" charset="0"/>
                <a:ea typeface="Calibri" panose="020F0502020204030204" pitchFamily="34" charset="0"/>
              </a:rPr>
              <a:t>Whether that follow-up was with the clinical pharmacist, or if they needed to see a provider for additional needs, we could arrange that follow-up that way.</a:t>
            </a:r>
            <a:endParaRPr lang="en-US" sz="1400" dirty="0" smtClean="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7284F9A-2079-42AF-98FF-B4EF3CDF5D99}" type="slidenum">
              <a:rPr lang="en-US" smtClean="0"/>
              <a:t>11</a:t>
            </a:fld>
            <a:endParaRPr lang="en-US" dirty="0"/>
          </a:p>
        </p:txBody>
      </p:sp>
    </p:spTree>
    <p:extLst>
      <p:ext uri="{BB962C8B-B14F-4D97-AF65-F5344CB8AC3E}">
        <p14:creationId xmlns:p14="http://schemas.microsoft.com/office/powerpoint/2010/main" val="3373353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200"/>
              </a:spcBef>
              <a:spcAft>
                <a:spcPts val="0"/>
              </a:spcAft>
            </a:pPr>
            <a:r>
              <a:rPr lang="en-US" sz="1600" b="1" dirty="0" smtClean="0">
                <a:solidFill>
                  <a:srgbClr val="1F4D78"/>
                </a:solidFill>
                <a:effectLst/>
                <a:latin typeface="Calibri Light" panose="020F0302020204030204" pitchFamily="34" charset="0"/>
                <a:ea typeface="Calibri" panose="020F0502020204030204" pitchFamily="34" charset="0"/>
                <a:cs typeface="Times New Roman" panose="02020603050405020304" pitchFamily="18" charset="0"/>
              </a:rPr>
              <a:t>Slide 12</a:t>
            </a: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By offering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it's really allowed our patients to now access care at our health center without having to refer them outside of our network. </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By having clinical pharmacists as champions for this service, it initially was intended to help reduce the burden on family practice providers at our clinic.</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It gave us the algorithm that we needed to be able to be consistent with how we manage these patients. </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By having these algorithms in place, and having clinical pharmacists be the champions, it allowed the family practice providers at our clinic to become more comfortable with prescribing it. </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Oftentimes, we would see patients initially, and maybe refer them back to their provider for follow-up, if they needed additional things addressed outside of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so these clinicians became comfortable. </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We're seeing this more frequently prescribed, which really has led to an increase in the family practitioners at our clinic prescribing this initially.</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When we weren't offering this, and we didn't have the treatment algorithms in place, our providers weren't necessarily screening patients, because they weren't as comfortable with who was appropriate for treatment, or even how they would go about prescribing this medication. </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Now that we have this process in place, it has actually led to our providers being able to screen patients more appropriately, which has also increased access to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for patients.</a:t>
            </a:r>
            <a:endParaRPr lang="en-US" sz="14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7284F9A-2079-42AF-98FF-B4EF3CDF5D99}" type="slidenum">
              <a:rPr lang="en-US" smtClean="0"/>
              <a:t>12</a:t>
            </a:fld>
            <a:endParaRPr lang="en-US" dirty="0"/>
          </a:p>
        </p:txBody>
      </p:sp>
    </p:spTree>
    <p:extLst>
      <p:ext uri="{BB962C8B-B14F-4D97-AF65-F5344CB8AC3E}">
        <p14:creationId xmlns:p14="http://schemas.microsoft.com/office/powerpoint/2010/main" val="2034915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200"/>
              </a:spcBef>
              <a:spcAft>
                <a:spcPts val="0"/>
              </a:spcAft>
            </a:pPr>
            <a:r>
              <a:rPr lang="en-US" sz="1600" b="1" dirty="0" smtClean="0">
                <a:solidFill>
                  <a:srgbClr val="1F4D78"/>
                </a:solidFill>
                <a:effectLst/>
                <a:latin typeface="Calibri Light" panose="020F0302020204030204" pitchFamily="34" charset="0"/>
                <a:ea typeface="Calibri" panose="020F0502020204030204" pitchFamily="34" charset="0"/>
                <a:cs typeface="Times New Roman" panose="02020603050405020304" pitchFamily="18" charset="0"/>
              </a:rPr>
              <a:t>Slide 13</a:t>
            </a: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These are a few challenges and opportunities that we've seen over the last couple of years in rolling this out: </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Providers weren't necessarily comfortable with providing this. It's not difficult, but it's more just making sure that we know exactly what needs to be done, who is at risk, who would benefit from this, and what monitoring parameters need to be put in place. </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By partnering with the local Specialty Care Clinic through the university, we were able to feel more confident in our abilities to do this.</a:t>
            </a:r>
            <a:endParaRPr lang="en-US" sz="14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7284F9A-2079-42AF-98FF-B4EF3CDF5D99}" type="slidenum">
              <a:rPr lang="en-US" smtClean="0"/>
              <a:t>13</a:t>
            </a:fld>
            <a:endParaRPr lang="en-US" dirty="0"/>
          </a:p>
        </p:txBody>
      </p:sp>
    </p:spTree>
    <p:extLst>
      <p:ext uri="{BB962C8B-B14F-4D97-AF65-F5344CB8AC3E}">
        <p14:creationId xmlns:p14="http://schemas.microsoft.com/office/powerpoint/2010/main" val="908084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200"/>
              </a:spcBef>
              <a:spcAft>
                <a:spcPts val="0"/>
              </a:spcAft>
            </a:pPr>
            <a:r>
              <a:rPr lang="en-US" sz="1200" b="1" dirty="0" smtClean="0">
                <a:solidFill>
                  <a:srgbClr val="1F4D78"/>
                </a:solidFill>
                <a:effectLst/>
                <a:latin typeface="Calibri Light" panose="020F0302020204030204" pitchFamily="34" charset="0"/>
                <a:ea typeface="Calibri" panose="020F0502020204030204" pitchFamily="34" charset="0"/>
                <a:cs typeface="Times New Roman" panose="02020603050405020304" pitchFamily="18" charset="0"/>
              </a:rPr>
              <a:t>Slide 14</a:t>
            </a: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The second challenge is, as a federally-qualified health center, many of our patients are uninsured. Making sure that they had accessibility to the medication was important. </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I mentioned that our clinic has a pharmacy on site, at its main clinic location, and we're very familiar with the medication assistance programs that are available for a variety of medications.</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This is a medication that also has the MAP program. However, that system is not always the speediest, and can sometimes take up to a month to get the medication. </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solidFill>
                  <a:srgbClr val="000000"/>
                </a:solidFill>
                <a:effectLst/>
                <a:latin typeface="Calibri" panose="020F0502020204030204" pitchFamily="34" charset="0"/>
                <a:ea typeface="Calibri" panose="020F0502020204030204" pitchFamily="34" charset="0"/>
              </a:rPr>
              <a:t>While starting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is not necessarily urgent, it is timely with respect to when labs are ordered, and when patients need to have labs for follow-up. Initially, when we started this, it was taking patients a month, or maybe even longer, to get access to the medication, which just wasn't ideal.</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Thanks to our partnership with the Specialty Care Clinic, we were able to have our MAP coordinator work with their social worker, who was also utilizing the MAP program, and we were able to take away some tips from their experience to make this a more seamless process. Now, we're able to get these medications for patients definitely within a week of when patients are seen. </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That has increased not only patient satisfaction, but obviously just making the whole process a little bit smoother for patients and providers with respect to the labs and follow-ups.</a:t>
            </a:r>
            <a:endParaRPr lang="en-US" sz="14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7284F9A-2079-42AF-98FF-B4EF3CDF5D99}" type="slidenum">
              <a:rPr lang="en-US" smtClean="0"/>
              <a:t>14</a:t>
            </a:fld>
            <a:endParaRPr lang="en-US" dirty="0"/>
          </a:p>
        </p:txBody>
      </p:sp>
    </p:spTree>
    <p:extLst>
      <p:ext uri="{BB962C8B-B14F-4D97-AF65-F5344CB8AC3E}">
        <p14:creationId xmlns:p14="http://schemas.microsoft.com/office/powerpoint/2010/main" val="2155636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200"/>
              </a:spcBef>
              <a:spcAft>
                <a:spcPts val="0"/>
              </a:spcAft>
            </a:pPr>
            <a:r>
              <a:rPr lang="en-US" sz="1200" b="1" dirty="0" smtClean="0">
                <a:solidFill>
                  <a:srgbClr val="1F4D78"/>
                </a:solidFill>
                <a:effectLst/>
                <a:latin typeface="Calibri Light" panose="020F0302020204030204" pitchFamily="34" charset="0"/>
                <a:ea typeface="Calibri" panose="020F0502020204030204" pitchFamily="34" charset="0"/>
                <a:cs typeface="Times New Roman" panose="02020603050405020304" pitchFamily="18" charset="0"/>
              </a:rPr>
              <a:t>Slide 15</a:t>
            </a: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The third challenge is something that we are still in the process of trying to identify opportunities, because, in general, fewer women are seeking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at our health centers compared to men. Our overall opportunity that we've identified for this is just trying to increase outreach in general and marketing for this.</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A couple of things that we have done:</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solidFill>
                  <a:srgbClr val="000000"/>
                </a:solidFill>
                <a:effectLst/>
                <a:latin typeface="Calibri" panose="020F0502020204030204" pitchFamily="34" charset="0"/>
                <a:ea typeface="Calibri" panose="020F0502020204030204" pitchFamily="34" charset="0"/>
              </a:rPr>
              <a:t>On our clinic website, we've included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as a service, along with other chronic disease-state managements, and that sort of thing, so that patients who are maybe not familiar with </a:t>
            </a:r>
            <a:r>
              <a:rPr lang="en-US" sz="1200" dirty="0" err="1" smtClean="0">
                <a:solidFill>
                  <a:srgbClr val="000000"/>
                </a:solidFill>
                <a:effectLst/>
                <a:latin typeface="Calibri" panose="020F0502020204030204" pitchFamily="34" charset="0"/>
                <a:ea typeface="Calibri" panose="020F0502020204030204" pitchFamily="34" charset="0"/>
              </a:rPr>
              <a:t>OneWorld</a:t>
            </a:r>
            <a:r>
              <a:rPr lang="en-US" sz="1200" dirty="0" smtClean="0">
                <a:solidFill>
                  <a:srgbClr val="000000"/>
                </a:solidFill>
                <a:effectLst/>
                <a:latin typeface="Calibri" panose="020F0502020204030204" pitchFamily="34" charset="0"/>
                <a:ea typeface="Calibri" panose="020F0502020204030204" pitchFamily="34" charset="0"/>
              </a:rPr>
              <a:t>, if they find us online, they can see that we are a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provider. We have the phone numbers for the clinical pharmacists, so that they know how to go about scheduling that, which I think has been helpful.</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solidFill>
                  <a:srgbClr val="000000"/>
                </a:solidFill>
                <a:effectLst/>
                <a:latin typeface="Calibri" panose="020F0502020204030204" pitchFamily="34" charset="0"/>
                <a:ea typeface="Calibri" panose="020F0502020204030204" pitchFamily="34" charset="0"/>
              </a:rPr>
              <a:t>Also, if you're not familiar with the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locator, you can type this into Google, and it will pull up a search engine where you can type in the ZIP Code that's nearest to you, and identify all of the providers or clinics within that ZIP Code that are offering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By getting </a:t>
            </a:r>
            <a:r>
              <a:rPr lang="en-US" sz="1200" dirty="0" err="1" smtClean="0">
                <a:solidFill>
                  <a:srgbClr val="000000"/>
                </a:solidFill>
                <a:effectLst/>
                <a:latin typeface="Calibri" panose="020F0502020204030204" pitchFamily="34" charset="0"/>
                <a:ea typeface="Calibri" panose="020F0502020204030204" pitchFamily="34" charset="0"/>
              </a:rPr>
              <a:t>OneWorld</a:t>
            </a:r>
            <a:r>
              <a:rPr lang="en-US" sz="1200" dirty="0" smtClean="0">
                <a:solidFill>
                  <a:srgbClr val="000000"/>
                </a:solidFill>
                <a:effectLst/>
                <a:latin typeface="Calibri" panose="020F0502020204030204" pitchFamily="34" charset="0"/>
                <a:ea typeface="Calibri" panose="020F0502020204030204" pitchFamily="34" charset="0"/>
              </a:rPr>
              <a:t> on this search engine, this has also helped patients identify </a:t>
            </a:r>
            <a:r>
              <a:rPr lang="en-US" sz="1200" dirty="0" err="1" smtClean="0">
                <a:solidFill>
                  <a:srgbClr val="000000"/>
                </a:solidFill>
                <a:effectLst/>
                <a:latin typeface="Calibri" panose="020F0502020204030204" pitchFamily="34" charset="0"/>
                <a:ea typeface="Calibri" panose="020F0502020204030204" pitchFamily="34" charset="0"/>
              </a:rPr>
              <a:t>OneWorld</a:t>
            </a:r>
            <a:r>
              <a:rPr lang="en-US" sz="1200" dirty="0" smtClean="0">
                <a:solidFill>
                  <a:srgbClr val="000000"/>
                </a:solidFill>
                <a:effectLst/>
                <a:latin typeface="Calibri" panose="020F0502020204030204" pitchFamily="34" charset="0"/>
                <a:ea typeface="Calibri" panose="020F0502020204030204" pitchFamily="34" charset="0"/>
              </a:rPr>
              <a:t> as a potential clinic.</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Something that we've found is that many of these patients have done their homework. They've talked with family, or friends, or partners, and they are really seeking a clinic who can help them with this. </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Making it very visible to the community has helped us in increasing our outreach to all patients for </a:t>
            </a:r>
            <a:r>
              <a:rPr lang="en-US" sz="1200" dirty="0" err="1" smtClean="0">
                <a:solidFill>
                  <a:srgbClr val="000000"/>
                </a:solidFill>
                <a:effectLst/>
                <a:latin typeface="Calibri" panose="020F0502020204030204" pitchFamily="34" charset="0"/>
                <a:ea typeface="Calibri" panose="020F0502020204030204" pitchFamily="34" charset="0"/>
              </a:rPr>
              <a:t>PrEP.</a:t>
            </a:r>
            <a:endParaRPr lang="en-US" sz="14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7284F9A-2079-42AF-98FF-B4EF3CDF5D99}" type="slidenum">
              <a:rPr lang="en-US" smtClean="0"/>
              <a:t>15</a:t>
            </a:fld>
            <a:endParaRPr lang="en-US" dirty="0"/>
          </a:p>
        </p:txBody>
      </p:sp>
    </p:spTree>
    <p:extLst>
      <p:ext uri="{BB962C8B-B14F-4D97-AF65-F5344CB8AC3E}">
        <p14:creationId xmlns:p14="http://schemas.microsoft.com/office/powerpoint/2010/main" val="31251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200"/>
              </a:spcBef>
              <a:spcAft>
                <a:spcPts val="0"/>
              </a:spcAft>
            </a:pPr>
            <a:r>
              <a:rPr lang="en-US" sz="1200" b="1" dirty="0" smtClean="0">
                <a:solidFill>
                  <a:srgbClr val="1F4D78"/>
                </a:solidFill>
                <a:effectLst/>
                <a:latin typeface="Calibri Light" panose="020F0302020204030204" pitchFamily="34" charset="0"/>
                <a:ea typeface="Calibri" panose="020F0502020204030204" pitchFamily="34" charset="0"/>
                <a:cs typeface="Times New Roman" panose="02020603050405020304" pitchFamily="18" charset="0"/>
              </a:rPr>
              <a:t>Slide 16</a:t>
            </a: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To recap a few lessons that we've learned: </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solidFill>
                  <a:srgbClr val="000000"/>
                </a:solidFill>
                <a:effectLst/>
                <a:latin typeface="Calibri" panose="020F0502020204030204" pitchFamily="34" charset="0"/>
                <a:ea typeface="Calibri" panose="020F0502020204030204" pitchFamily="34" charset="0"/>
              </a:rPr>
              <a:t>This is just one example of a model where we have clinical pharmacists as the champions for offering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on-site, but that helped us to streamline the process more, and also be able to be knowledgeable, so that we can provide education to our other clinicians. This has also trickled down in increasing their overall comfortability in prescribing this and monitoring this.</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solidFill>
                  <a:srgbClr val="000000"/>
                </a:solidFill>
                <a:effectLst/>
                <a:latin typeface="Calibri" panose="020F0502020204030204" pitchFamily="34" charset="0"/>
                <a:ea typeface="Calibri" panose="020F0502020204030204" pitchFamily="34" charset="0"/>
              </a:rPr>
              <a:t>This was successful because of our initial partnership with the University of Nebraska Medical Center and their Specialty Care Clinic. We were able to go to them for any initial questions that we had, and then if we had specific or unique cases that we needed to bounce around ideas on, they were a great resource for us.</a:t>
            </a:r>
            <a:endParaRPr lang="en-US" sz="14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7284F9A-2079-42AF-98FF-B4EF3CDF5D99}" type="slidenum">
              <a:rPr lang="en-US" smtClean="0"/>
              <a:t>16</a:t>
            </a:fld>
            <a:endParaRPr lang="en-US" dirty="0"/>
          </a:p>
        </p:txBody>
      </p:sp>
    </p:spTree>
    <p:extLst>
      <p:ext uri="{BB962C8B-B14F-4D97-AF65-F5344CB8AC3E}">
        <p14:creationId xmlns:p14="http://schemas.microsoft.com/office/powerpoint/2010/main" val="3642989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200"/>
              </a:spcBef>
              <a:spcAft>
                <a:spcPts val="0"/>
              </a:spcAft>
            </a:pPr>
            <a:r>
              <a:rPr lang="en-US" sz="1600" b="1" dirty="0" smtClean="0">
                <a:solidFill>
                  <a:srgbClr val="1F4D78"/>
                </a:solidFill>
                <a:effectLst/>
                <a:latin typeface="Calibri Light" panose="020F0302020204030204" pitchFamily="34" charset="0"/>
                <a:ea typeface="Calibri" panose="020F0502020204030204" pitchFamily="34" charset="0"/>
                <a:cs typeface="Times New Roman" panose="02020603050405020304" pitchFamily="18" charset="0"/>
              </a:rPr>
              <a:t>Slide 18</a:t>
            </a: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Tammy Bennett, Reproductive Health Statewide Nurse Consultant for the Bureau of Family Health at the Louisiana Department of Health.</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Topic: </a:t>
            </a:r>
            <a:r>
              <a:rPr lang="en-US" sz="1200" dirty="0" err="1" smtClean="0">
                <a:solidFill>
                  <a:srgbClr val="000000"/>
                </a:solidFill>
                <a:effectLst/>
                <a:latin typeface="Calibri" panose="020F0502020204030204" pitchFamily="34" charset="0"/>
                <a:ea typeface="Calibri" panose="020F0502020204030204" pitchFamily="34" charset="0"/>
              </a:rPr>
              <a:t>TelePrEP</a:t>
            </a:r>
            <a:r>
              <a:rPr lang="en-US" sz="1200" dirty="0" smtClean="0">
                <a:solidFill>
                  <a:srgbClr val="000000"/>
                </a:solidFill>
                <a:effectLst/>
                <a:latin typeface="Calibri" panose="020F0502020204030204" pitchFamily="34" charset="0"/>
                <a:ea typeface="Calibri" panose="020F0502020204030204" pitchFamily="34" charset="0"/>
              </a:rPr>
              <a:t> Services in Louisiana</a:t>
            </a:r>
            <a:endParaRPr lang="en-US" sz="1400" dirty="0" smtClean="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7284F9A-2079-42AF-98FF-B4EF3CDF5D99}" type="slidenum">
              <a:rPr lang="en-US" smtClean="0"/>
              <a:t>18</a:t>
            </a:fld>
            <a:endParaRPr lang="en-US" dirty="0"/>
          </a:p>
        </p:txBody>
      </p:sp>
    </p:spTree>
    <p:extLst>
      <p:ext uri="{BB962C8B-B14F-4D97-AF65-F5344CB8AC3E}">
        <p14:creationId xmlns:p14="http://schemas.microsoft.com/office/powerpoint/2010/main" val="21065916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200"/>
              </a:spcBef>
              <a:spcAft>
                <a:spcPts val="0"/>
              </a:spcAft>
            </a:pPr>
            <a:r>
              <a:rPr lang="en-US" sz="1600" b="1" dirty="0" smtClean="0">
                <a:solidFill>
                  <a:srgbClr val="1F4D78"/>
                </a:solidFill>
                <a:effectLst/>
                <a:latin typeface="Calibri Light" panose="020F0302020204030204" pitchFamily="34" charset="0"/>
                <a:ea typeface="Calibri" panose="020F0502020204030204" pitchFamily="34" charset="0"/>
                <a:cs typeface="Times New Roman" panose="02020603050405020304" pitchFamily="18" charset="0"/>
              </a:rPr>
              <a:t>Slide 19</a:t>
            </a: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The Bureau of Family Health lies within the Louisiana Department of Health Office of Public Health. That houses our Reproductive Health Program. </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We provide services both for direct and sub-recipients, who provide those services to men and women for reproductive and sexual health.</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We are the sole Title X grantee in Louisiana, and the Reproductive Health Program offers all components of the Quality Family Planning Visits, with the goal to reduce female and infant mortality, morbidity, and teen pregnancy. </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Another one of our specific goals is to provide individuals and families with information and a means to personally decide the number and spacing of their children.</a:t>
            </a:r>
            <a:endParaRPr lang="en-US" sz="1400" dirty="0" smtClean="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B6F7DF-CEA2-4B63-9E37-ECA27332DC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7722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200"/>
              </a:spcBef>
              <a:spcAft>
                <a:spcPts val="0"/>
              </a:spcAft>
            </a:pPr>
            <a:r>
              <a:rPr lang="en-US" sz="1200" b="1" dirty="0" smtClean="0">
                <a:solidFill>
                  <a:srgbClr val="1F4D78"/>
                </a:solidFill>
                <a:effectLst/>
                <a:latin typeface="Calibri Light" panose="020F0302020204030204" pitchFamily="34" charset="0"/>
                <a:ea typeface="Calibri" panose="020F0502020204030204" pitchFamily="34" charset="0"/>
                <a:cs typeface="Times New Roman" panose="02020603050405020304" pitchFamily="18" charset="0"/>
              </a:rPr>
              <a:t>Slide 20</a:t>
            </a: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In review of our 2018 FPAR data, we saw a total of over 53,000 clients, with:</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solidFill>
                  <a:srgbClr val="000000"/>
                </a:solidFill>
                <a:effectLst/>
                <a:latin typeface="Calibri" panose="020F0502020204030204" pitchFamily="34" charset="0"/>
                <a:ea typeface="Calibri" panose="020F0502020204030204" pitchFamily="34" charset="0"/>
              </a:rPr>
              <a:t>51% of those clients being from the ages of 18-29</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solidFill>
                  <a:srgbClr val="000000"/>
                </a:solidFill>
                <a:effectLst/>
                <a:latin typeface="Calibri" panose="020F0502020204030204" pitchFamily="34" charset="0"/>
                <a:ea typeface="Calibri" panose="020F0502020204030204" pitchFamily="34" charset="0"/>
              </a:rPr>
              <a:t>75% were female</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solidFill>
                  <a:srgbClr val="000000"/>
                </a:solidFill>
                <a:effectLst/>
                <a:latin typeface="Calibri" panose="020F0502020204030204" pitchFamily="34" charset="0"/>
                <a:ea typeface="Calibri" panose="020F0502020204030204" pitchFamily="34" charset="0"/>
              </a:rPr>
              <a:t>58% were Black/African-American </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solidFill>
                  <a:srgbClr val="000000"/>
                </a:solidFill>
                <a:effectLst/>
                <a:latin typeface="Calibri" panose="020F0502020204030204" pitchFamily="34" charset="0"/>
                <a:ea typeface="Calibri" panose="020F0502020204030204" pitchFamily="34" charset="0"/>
              </a:rPr>
              <a:t>67% of those clients were at 100% of the federal poverty level or below</a:t>
            </a:r>
            <a:endParaRPr lang="en-US" sz="14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B6F7DF-CEA2-4B63-9E37-ECA27332DC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5192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200"/>
              </a:spcBef>
              <a:spcAft>
                <a:spcPts val="0"/>
              </a:spcAft>
            </a:pPr>
            <a:r>
              <a:rPr lang="en-US" sz="1600" b="1" dirty="0" smtClean="0">
                <a:solidFill>
                  <a:srgbClr val="1F4D78"/>
                </a:solidFill>
                <a:effectLst/>
                <a:latin typeface="Calibri Light" panose="020F0302020204030204" pitchFamily="34" charset="0"/>
                <a:ea typeface="Calibri" panose="020F0502020204030204" pitchFamily="34" charset="0"/>
                <a:cs typeface="Times New Roman" panose="02020603050405020304" pitchFamily="18" charset="0"/>
              </a:rPr>
              <a:t>Slide 2</a:t>
            </a: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The discussion will include the role of Title X Family Planning Clinics in assuring access to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services in their communities. </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We'll look at various innovative models for implementation of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services at three Title X-funded service sites</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Our presenters will share their lessons learned regarding implementing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services.</a:t>
            </a:r>
            <a:endParaRPr lang="en-US" sz="14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AAEA6F-6A0E-4FE3-A78D-15F87EAF086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5441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200"/>
              </a:spcBef>
              <a:spcAft>
                <a:spcPts val="0"/>
              </a:spcAft>
            </a:pPr>
            <a:r>
              <a:rPr lang="en-US" sz="1600" b="1" dirty="0" smtClean="0">
                <a:solidFill>
                  <a:srgbClr val="1F4D78"/>
                </a:solidFill>
                <a:effectLst/>
                <a:latin typeface="Calibri Light" panose="020F0302020204030204" pitchFamily="34" charset="0"/>
                <a:ea typeface="Calibri" panose="020F0502020204030204" pitchFamily="34" charset="0"/>
                <a:cs typeface="Times New Roman" panose="02020603050405020304" pitchFamily="18" charset="0"/>
              </a:rPr>
              <a:t>Slide 21</a:t>
            </a: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For the </a:t>
            </a:r>
            <a:r>
              <a:rPr lang="en-US" sz="1200" dirty="0" err="1" smtClean="0">
                <a:solidFill>
                  <a:srgbClr val="000000"/>
                </a:solidFill>
                <a:effectLst/>
                <a:latin typeface="Calibri" panose="020F0502020204030204" pitchFamily="34" charset="0"/>
                <a:ea typeface="Calibri" panose="020F0502020204030204" pitchFamily="34" charset="0"/>
              </a:rPr>
              <a:t>TelePrEP</a:t>
            </a:r>
            <a:r>
              <a:rPr lang="en-US" sz="1200" dirty="0" smtClean="0">
                <a:solidFill>
                  <a:srgbClr val="000000"/>
                </a:solidFill>
                <a:effectLst/>
                <a:latin typeface="Calibri" panose="020F0502020204030204" pitchFamily="34" charset="0"/>
                <a:ea typeface="Calibri" panose="020F0502020204030204" pitchFamily="34" charset="0"/>
              </a:rPr>
              <a:t> Program, the Reproductive Health Program collaborated with other key stakeholders to bring </a:t>
            </a:r>
            <a:r>
              <a:rPr lang="en-US" sz="1200" dirty="0" err="1" smtClean="0">
                <a:solidFill>
                  <a:srgbClr val="000000"/>
                </a:solidFill>
                <a:effectLst/>
                <a:latin typeface="Calibri" panose="020F0502020204030204" pitchFamily="34" charset="0"/>
                <a:ea typeface="Calibri" panose="020F0502020204030204" pitchFamily="34" charset="0"/>
              </a:rPr>
              <a:t>TelePrEP</a:t>
            </a:r>
            <a:r>
              <a:rPr lang="en-US" sz="1200" dirty="0" smtClean="0">
                <a:solidFill>
                  <a:srgbClr val="000000"/>
                </a:solidFill>
                <a:effectLst/>
                <a:latin typeface="Calibri" panose="020F0502020204030204" pitchFamily="34" charset="0"/>
                <a:ea typeface="Calibri" panose="020F0502020204030204" pitchFamily="34" charset="0"/>
              </a:rPr>
              <a:t> into Louisiana. </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The collaboration included the STD/HIV Program, Reproductive Health, Bureau of Health Informatics, which is the bureau that assists with our data analysis, and also our electronic health record, and the state pharmacy, who would work directly with insurances and mailing medications to clients.</a:t>
            </a:r>
            <a:endParaRPr lang="en-US" sz="1400" dirty="0" smtClean="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7284F9A-2079-42AF-98FF-B4EF3CDF5D99}" type="slidenum">
              <a:rPr lang="en-US" smtClean="0"/>
              <a:t>21</a:t>
            </a:fld>
            <a:endParaRPr lang="en-US" dirty="0"/>
          </a:p>
        </p:txBody>
      </p:sp>
    </p:spTree>
    <p:extLst>
      <p:ext uri="{BB962C8B-B14F-4D97-AF65-F5344CB8AC3E}">
        <p14:creationId xmlns:p14="http://schemas.microsoft.com/office/powerpoint/2010/main" val="12903142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200"/>
              </a:spcBef>
              <a:spcAft>
                <a:spcPts val="0"/>
              </a:spcAft>
            </a:pPr>
            <a:r>
              <a:rPr lang="en-US" sz="1600" b="1" dirty="0" smtClean="0">
                <a:solidFill>
                  <a:srgbClr val="1F4D78"/>
                </a:solidFill>
                <a:effectLst/>
                <a:latin typeface="Calibri Light" panose="020F0302020204030204" pitchFamily="34" charset="0"/>
                <a:ea typeface="Calibri" panose="020F0502020204030204" pitchFamily="34" charset="0"/>
                <a:cs typeface="Times New Roman" panose="02020603050405020304" pitchFamily="18" charset="0"/>
              </a:rPr>
              <a:t>Slide 22</a:t>
            </a: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There are several ways a client can find out about the </a:t>
            </a:r>
            <a:r>
              <a:rPr lang="en-US" sz="1200" dirty="0" err="1" smtClean="0">
                <a:solidFill>
                  <a:srgbClr val="000000"/>
                </a:solidFill>
                <a:effectLst/>
                <a:latin typeface="Calibri" panose="020F0502020204030204" pitchFamily="34" charset="0"/>
                <a:ea typeface="Calibri" panose="020F0502020204030204" pitchFamily="34" charset="0"/>
              </a:rPr>
              <a:t>TelePrEP</a:t>
            </a:r>
            <a:r>
              <a:rPr lang="en-US" sz="1200" dirty="0" smtClean="0">
                <a:solidFill>
                  <a:srgbClr val="000000"/>
                </a:solidFill>
                <a:effectLst/>
                <a:latin typeface="Calibri" panose="020F0502020204030204" pitchFamily="34" charset="0"/>
                <a:ea typeface="Calibri" panose="020F0502020204030204" pitchFamily="34" charset="0"/>
              </a:rPr>
              <a:t> Services of Louisiana, but one of those ways is the Reproductive Health Program's website, which is where it links to the STD/HIV Program's website called Louisiana Health Hub. </a:t>
            </a:r>
            <a:endParaRPr lang="en-US" sz="14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B6F7DF-CEA2-4B63-9E37-ECA27332DC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88496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200"/>
              </a:spcBef>
              <a:spcAft>
                <a:spcPts val="0"/>
              </a:spcAft>
            </a:pPr>
            <a:r>
              <a:rPr lang="en-US" sz="1200" b="1" dirty="0" smtClean="0">
                <a:solidFill>
                  <a:srgbClr val="1F4D78"/>
                </a:solidFill>
                <a:effectLst/>
                <a:latin typeface="Calibri Light" panose="020F0302020204030204" pitchFamily="34" charset="0"/>
                <a:ea typeface="Calibri" panose="020F0502020204030204" pitchFamily="34" charset="0"/>
                <a:cs typeface="Times New Roman" panose="02020603050405020304" pitchFamily="18" charset="0"/>
              </a:rPr>
              <a:t>Slide 23</a:t>
            </a: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This is a picture of the </a:t>
            </a:r>
            <a:r>
              <a:rPr lang="en-US" sz="1200" dirty="0" err="1" smtClean="0">
                <a:solidFill>
                  <a:srgbClr val="000000"/>
                </a:solidFill>
                <a:effectLst/>
                <a:latin typeface="Calibri" panose="020F0502020204030204" pitchFamily="34" charset="0"/>
                <a:ea typeface="Calibri" panose="020F0502020204030204" pitchFamily="34" charset="0"/>
              </a:rPr>
              <a:t>TelePrEP</a:t>
            </a:r>
            <a:r>
              <a:rPr lang="en-US" sz="1200" dirty="0" smtClean="0">
                <a:solidFill>
                  <a:srgbClr val="000000"/>
                </a:solidFill>
                <a:effectLst/>
                <a:latin typeface="Calibri" panose="020F0502020204030204" pitchFamily="34" charset="0"/>
                <a:ea typeface="Calibri" panose="020F0502020204030204" pitchFamily="34" charset="0"/>
              </a:rPr>
              <a:t> portion on Louisiana Health Hub. </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The STD/HIV Program goes into a little more detail on </a:t>
            </a:r>
            <a:r>
              <a:rPr lang="en-US" sz="1200" dirty="0" err="1" smtClean="0">
                <a:solidFill>
                  <a:srgbClr val="000000"/>
                </a:solidFill>
                <a:effectLst/>
                <a:latin typeface="Calibri" panose="020F0502020204030204" pitchFamily="34" charset="0"/>
                <a:ea typeface="Calibri" panose="020F0502020204030204" pitchFamily="34" charset="0"/>
              </a:rPr>
              <a:t>TelePrEP</a:t>
            </a:r>
            <a:r>
              <a:rPr lang="en-US" sz="1200" dirty="0" smtClean="0">
                <a:solidFill>
                  <a:srgbClr val="000000"/>
                </a:solidFill>
                <a:effectLst/>
                <a:latin typeface="Calibri" panose="020F0502020204030204" pitchFamily="34" charset="0"/>
                <a:ea typeface="Calibri" panose="020F0502020204030204" pitchFamily="34" charset="0"/>
              </a:rPr>
              <a:t> Services: </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solidFill>
                  <a:srgbClr val="000000"/>
                </a:solidFill>
                <a:effectLst/>
                <a:latin typeface="Calibri" panose="020F0502020204030204" pitchFamily="34" charset="0"/>
                <a:ea typeface="Calibri" panose="020F0502020204030204" pitchFamily="34" charset="0"/>
              </a:rPr>
              <a:t>What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is;</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solidFill>
                  <a:srgbClr val="000000"/>
                </a:solidFill>
                <a:effectLst/>
                <a:latin typeface="Calibri" panose="020F0502020204030204" pitchFamily="34" charset="0"/>
                <a:ea typeface="Calibri" panose="020F0502020204030204" pitchFamily="34" charset="0"/>
              </a:rPr>
              <a:t>How to effectively maintain a negative HIV status; </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solidFill>
                  <a:srgbClr val="000000"/>
                </a:solidFill>
                <a:effectLst/>
                <a:latin typeface="Calibri" panose="020F0502020204030204" pitchFamily="34" charset="0"/>
                <a:ea typeface="Calibri" panose="020F0502020204030204" pitchFamily="34" charset="0"/>
              </a:rPr>
              <a:t>What telemedicine services involve; and </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solidFill>
                  <a:srgbClr val="000000"/>
                </a:solidFill>
                <a:effectLst/>
                <a:latin typeface="Calibri" panose="020F0502020204030204" pitchFamily="34" charset="0"/>
                <a:ea typeface="Calibri" panose="020F0502020204030204" pitchFamily="34" charset="0"/>
              </a:rPr>
              <a:t>Allows the client to self-enroll, or if they want to speak with a live person, then they can call directly to the navigator.</a:t>
            </a:r>
            <a:endParaRPr lang="en-US" sz="14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B6F7DF-CEA2-4B63-9E37-ECA27332DC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4068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200"/>
              </a:spcBef>
              <a:spcAft>
                <a:spcPts val="0"/>
              </a:spcAft>
            </a:pPr>
            <a:r>
              <a:rPr lang="en-US" sz="1600" b="1" dirty="0" smtClean="0">
                <a:solidFill>
                  <a:srgbClr val="1F4D78"/>
                </a:solidFill>
                <a:effectLst/>
                <a:latin typeface="Calibri Light" panose="020F0302020204030204" pitchFamily="34" charset="0"/>
                <a:ea typeface="Calibri" panose="020F0502020204030204" pitchFamily="34" charset="0"/>
                <a:cs typeface="Times New Roman" panose="02020603050405020304" pitchFamily="18" charset="0"/>
              </a:rPr>
              <a:t>Slide 24</a:t>
            </a: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We've tried to make access to </a:t>
            </a:r>
            <a:r>
              <a:rPr lang="en-US" sz="1200" dirty="0" err="1" smtClean="0">
                <a:solidFill>
                  <a:srgbClr val="000000"/>
                </a:solidFill>
                <a:effectLst/>
                <a:latin typeface="Calibri" panose="020F0502020204030204" pitchFamily="34" charset="0"/>
                <a:ea typeface="Calibri" panose="020F0502020204030204" pitchFamily="34" charset="0"/>
              </a:rPr>
              <a:t>TelePrEP</a:t>
            </a:r>
            <a:r>
              <a:rPr lang="en-US" sz="1200" dirty="0" smtClean="0">
                <a:solidFill>
                  <a:srgbClr val="000000"/>
                </a:solidFill>
                <a:effectLst/>
                <a:latin typeface="Calibri" panose="020F0502020204030204" pitchFamily="34" charset="0"/>
                <a:ea typeface="Calibri" panose="020F0502020204030204" pitchFamily="34" charset="0"/>
              </a:rPr>
              <a:t> as easy as possible by using a hands-on approach with the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Navigator. </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When the client clicks "Self-Enroll or Call Navigator," the client fills out basic contact information so that the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Navigator can then contact them within 24 hours. However, I can tell you that our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Navigator is amazing, and he is usually calling the patient within 30 minutes.</a:t>
            </a:r>
            <a:endParaRPr lang="en-US" sz="14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B6F7DF-CEA2-4B63-9E37-ECA27332DC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28489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200"/>
              </a:spcBef>
              <a:spcAft>
                <a:spcPts val="0"/>
              </a:spcAft>
            </a:pPr>
            <a:r>
              <a:rPr lang="en-US" sz="1600" b="1" dirty="0" smtClean="0">
                <a:solidFill>
                  <a:srgbClr val="1F4D78"/>
                </a:solidFill>
                <a:effectLst/>
                <a:latin typeface="Calibri Light" panose="020F0302020204030204" pitchFamily="34" charset="0"/>
                <a:ea typeface="Calibri" panose="020F0502020204030204" pitchFamily="34" charset="0"/>
                <a:cs typeface="Times New Roman" panose="02020603050405020304" pitchFamily="18" charset="0"/>
              </a:rPr>
              <a:t>Slide 25</a:t>
            </a: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Part of the program's requirements include the client is 18 years of age or older; has a form of Medicaid or insurance; and has access to a computer, smartphone, tablet, some form so that they can have the telemedicine visits.</a:t>
            </a:r>
            <a:endParaRPr lang="en-US" sz="14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B6F7DF-CEA2-4B63-9E37-ECA27332DC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62481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200"/>
              </a:spcBef>
              <a:spcAft>
                <a:spcPts val="0"/>
              </a:spcAft>
            </a:pPr>
            <a:r>
              <a:rPr lang="en-US" sz="1600" b="1" dirty="0" smtClean="0">
                <a:solidFill>
                  <a:srgbClr val="1F4D78"/>
                </a:solidFill>
                <a:effectLst/>
                <a:latin typeface="Calibri Light" panose="020F0302020204030204" pitchFamily="34" charset="0"/>
                <a:ea typeface="Calibri" panose="020F0502020204030204" pitchFamily="34" charset="0"/>
                <a:cs typeface="Times New Roman" panose="02020603050405020304" pitchFamily="18" charset="0"/>
              </a:rPr>
              <a:t>Slide 26</a:t>
            </a: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We have found that the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Navigator to be an essential and vital part of our program, as they are the initial contact source for our clients. </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They give an overview of the program requirements. </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They verify insurance, identify any barriers to obtaining </a:t>
            </a:r>
            <a:r>
              <a:rPr lang="en-US" sz="1200" dirty="0" err="1" smtClean="0">
                <a:solidFill>
                  <a:srgbClr val="000000"/>
                </a:solidFill>
                <a:effectLst/>
                <a:latin typeface="Calibri" panose="020F0502020204030204" pitchFamily="34" charset="0"/>
                <a:ea typeface="Calibri" panose="020F0502020204030204" pitchFamily="34" charset="0"/>
              </a:rPr>
              <a:t>PrEP.</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They provide a one-handoff referral to a local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provider, if for some reason the patient would rather have a brick-and-mortar clinic to obtain services instead of doing it the telemedicine way. Also, if they don't meet our eligibility requirements for any reason, then we also provide them a local provider, so that they can still obtain services.</a:t>
            </a:r>
            <a:endParaRPr lang="en-US" sz="14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B6F7DF-CEA2-4B63-9E37-ECA27332DC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66784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200"/>
              </a:spcBef>
              <a:spcAft>
                <a:spcPts val="0"/>
              </a:spcAft>
            </a:pPr>
            <a:r>
              <a:rPr lang="en-US" sz="1200" b="1" dirty="0" smtClean="0">
                <a:solidFill>
                  <a:srgbClr val="1F4D78"/>
                </a:solidFill>
                <a:effectLst/>
                <a:latin typeface="Calibri Light" panose="020F0302020204030204" pitchFamily="34" charset="0"/>
                <a:ea typeface="Calibri" panose="020F0502020204030204" pitchFamily="34" charset="0"/>
                <a:cs typeface="Times New Roman" panose="02020603050405020304" pitchFamily="18" charset="0"/>
              </a:rPr>
              <a:t>Slide 27</a:t>
            </a: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Labs can be done before or after the initial clinical visit. If the clinician has labs before the visit, then of course they can go ahead and review the labs with the client. </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Additional components of the visit include: </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solidFill>
                  <a:srgbClr val="000000"/>
                </a:solidFill>
                <a:effectLst/>
                <a:latin typeface="Calibri" panose="020F0502020204030204" pitchFamily="34" charset="0"/>
                <a:ea typeface="Calibri" panose="020F0502020204030204" pitchFamily="34" charset="0"/>
              </a:rPr>
              <a:t>a full sexual history; </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solidFill>
                  <a:srgbClr val="000000"/>
                </a:solidFill>
                <a:effectLst/>
                <a:latin typeface="Calibri" panose="020F0502020204030204" pitchFamily="34" charset="0"/>
                <a:ea typeface="Calibri" panose="020F0502020204030204" pitchFamily="34" charset="0"/>
              </a:rPr>
              <a:t>assessing for any recent HIV exposure, which would indicate a need for PEP before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and </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solidFill>
                  <a:srgbClr val="000000"/>
                </a:solidFill>
                <a:effectLst/>
                <a:latin typeface="Calibri" panose="020F0502020204030204" pitchFamily="34" charset="0"/>
                <a:ea typeface="Calibri" panose="020F0502020204030204" pitchFamily="34" charset="0"/>
              </a:rPr>
              <a:t>assessing for any acute viral syndrome which may indicate new HIV acquisition.</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We always review the medical history to make sure that there's no contraindications to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the review of systems; and a modified exam on telehealth indicators. </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I would like to just give a shout-out, also, to Maine's and New Mexico's Title X Programs for assisting with the exam requirements for telehealth.</a:t>
            </a:r>
            <a:endParaRPr lang="en-US" sz="14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B6F7DF-CEA2-4B63-9E37-ECA27332DC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99274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200"/>
              </a:spcBef>
              <a:spcAft>
                <a:spcPts val="0"/>
              </a:spcAft>
            </a:pPr>
            <a:r>
              <a:rPr lang="en-US" sz="1600" b="1" dirty="0" smtClean="0">
                <a:solidFill>
                  <a:srgbClr val="1F4D78"/>
                </a:solidFill>
                <a:effectLst/>
                <a:latin typeface="Calibri Light" panose="020F0302020204030204" pitchFamily="34" charset="0"/>
                <a:ea typeface="Calibri" panose="020F0502020204030204" pitchFamily="34" charset="0"/>
                <a:cs typeface="Times New Roman" panose="02020603050405020304" pitchFamily="18" charset="0"/>
              </a:rPr>
              <a:t>Slide 28</a:t>
            </a: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Our labs are ordered according to the client's insurance requirements, preference, and location.</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If their insurance requires them to use a certain lab, then we send the orders to that lab.</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Currently, we're using LabCorp, Quest, and Clinical Pathology Labs, or CPL for short.</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The labs are ordered by the clinician, and the frequency for testing follows CDC's guidance on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monitoring. The link is shown, if you need those guidelines.</a:t>
            </a:r>
            <a:endParaRPr lang="en-US" sz="14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B6F7DF-CEA2-4B63-9E37-ECA27332DC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74922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200"/>
              </a:spcBef>
              <a:spcAft>
                <a:spcPts val="0"/>
              </a:spcAft>
            </a:pPr>
            <a:r>
              <a:rPr lang="en-US" sz="1600" b="1" dirty="0" smtClean="0">
                <a:solidFill>
                  <a:srgbClr val="1F4D78"/>
                </a:solidFill>
                <a:effectLst/>
                <a:latin typeface="Calibri Light" panose="020F0302020204030204" pitchFamily="34" charset="0"/>
                <a:ea typeface="Calibri" panose="020F0502020204030204" pitchFamily="34" charset="0"/>
                <a:cs typeface="Times New Roman" panose="02020603050405020304" pitchFamily="18" charset="0"/>
              </a:rPr>
              <a:t>Slide 29</a:t>
            </a: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After the initial visit, the clinician will e-prescribe </a:t>
            </a:r>
            <a:r>
              <a:rPr lang="en-US" sz="1200" dirty="0" err="1" smtClean="0">
                <a:solidFill>
                  <a:srgbClr val="000000"/>
                </a:solidFill>
                <a:effectLst/>
                <a:latin typeface="Calibri" panose="020F0502020204030204" pitchFamily="34" charset="0"/>
                <a:ea typeface="Calibri" panose="020F0502020204030204" pitchFamily="34" charset="0"/>
              </a:rPr>
              <a:t>Truvada</a:t>
            </a:r>
            <a:r>
              <a:rPr lang="en-US" sz="1200" dirty="0" smtClean="0">
                <a:solidFill>
                  <a:srgbClr val="000000"/>
                </a:solidFill>
                <a:effectLst/>
                <a:latin typeface="Calibri" panose="020F0502020204030204" pitchFamily="34" charset="0"/>
                <a:ea typeface="Calibri" panose="020F0502020204030204" pitchFamily="34" charset="0"/>
              </a:rPr>
              <a:t> to either our state pharmacy, or to a specialty pharmacy, depending on the insurance requirements. </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But if our state pharmacy is used, the pharmacist will directly mail monthly </a:t>
            </a:r>
            <a:r>
              <a:rPr lang="en-US" sz="1200" dirty="0" err="1" smtClean="0">
                <a:solidFill>
                  <a:srgbClr val="000000"/>
                </a:solidFill>
                <a:effectLst/>
                <a:latin typeface="Calibri" panose="020F0502020204030204" pitchFamily="34" charset="0"/>
                <a:ea typeface="Calibri" panose="020F0502020204030204" pitchFamily="34" charset="0"/>
              </a:rPr>
              <a:t>Truvada</a:t>
            </a:r>
            <a:r>
              <a:rPr lang="en-US" sz="1200" dirty="0" smtClean="0">
                <a:solidFill>
                  <a:srgbClr val="000000"/>
                </a:solidFill>
                <a:effectLst/>
                <a:latin typeface="Calibri" panose="020F0502020204030204" pitchFamily="34" charset="0"/>
                <a:ea typeface="Calibri" panose="020F0502020204030204" pitchFamily="34" charset="0"/>
              </a:rPr>
              <a:t> to an address of the patient's choice. It does not always have to be the address that they live at. It depends on where they would like to pick up that medication.</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Critical to the program are follow-up calls made by the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Navigator. The navigator develops a rapport with each patient, and can connect the client to an APRN rapidly if medical questions, or any issues or side effects arise.</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After the state pharmacy mails the medication, the navigator will call the client about five to seven days later, just to ensure they received the medication, and they have started taking it. </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At 30 days, the navigator calls them to ensure compliance with daily medication; side effects; and reinforce risk-reduction education; then the clinician will follow up with them at six months and 12 months.</a:t>
            </a:r>
            <a:endParaRPr lang="en-US" sz="14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B6F7DF-CEA2-4B63-9E37-ECA27332DC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61637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200"/>
              </a:spcBef>
              <a:spcAft>
                <a:spcPts val="0"/>
              </a:spcAft>
            </a:pPr>
            <a:r>
              <a:rPr lang="en-US" sz="1600" b="1" dirty="0" smtClean="0">
                <a:solidFill>
                  <a:srgbClr val="1F4D78"/>
                </a:solidFill>
                <a:effectLst/>
                <a:latin typeface="Calibri Light" panose="020F0302020204030204" pitchFamily="34" charset="0"/>
                <a:ea typeface="Calibri" panose="020F0502020204030204" pitchFamily="34" charset="0"/>
                <a:cs typeface="Times New Roman" panose="02020603050405020304" pitchFamily="18" charset="0"/>
              </a:rPr>
              <a:t>Slide 30</a:t>
            </a: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Some of the main benefits of the </a:t>
            </a:r>
            <a:r>
              <a:rPr lang="en-US" sz="1200" dirty="0" err="1" smtClean="0">
                <a:solidFill>
                  <a:srgbClr val="000000"/>
                </a:solidFill>
                <a:effectLst/>
                <a:latin typeface="Calibri" panose="020F0502020204030204" pitchFamily="34" charset="0"/>
                <a:ea typeface="Calibri" panose="020F0502020204030204" pitchFamily="34" charset="0"/>
              </a:rPr>
              <a:t>TelePrEP</a:t>
            </a:r>
            <a:r>
              <a:rPr lang="en-US" sz="1200" dirty="0" smtClean="0">
                <a:solidFill>
                  <a:srgbClr val="000000"/>
                </a:solidFill>
                <a:effectLst/>
                <a:latin typeface="Calibri" panose="020F0502020204030204" pitchFamily="34" charset="0"/>
                <a:ea typeface="Calibri" panose="020F0502020204030204" pitchFamily="34" charset="0"/>
              </a:rPr>
              <a:t> is that it has increased access to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services in rural areas of Louisiana, where there are no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providers. </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It's also eliminated some travel issues that we have, where the client would usually have to travel into one of the bigger cities to have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prescribed. Now it allows them to have a virtual visit on their lunch break, and they can still obtain the needed services. </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Due to the success of this virtual platform and compliance of visits, we have very limited no-show visits. </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Then we're looking also to expand telemedicine to other forms of Title X visits where a physical exam may not be required or needed.</a:t>
            </a:r>
            <a:endParaRPr lang="en-US" sz="14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B6F7DF-CEA2-4B63-9E37-ECA27332DC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5759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200"/>
              </a:spcBef>
              <a:spcAft>
                <a:spcPts val="0"/>
              </a:spcAft>
            </a:pPr>
            <a:r>
              <a:rPr lang="en-US" sz="1200" b="1" dirty="0" smtClean="0">
                <a:solidFill>
                  <a:srgbClr val="1F4D78"/>
                </a:solidFill>
                <a:effectLst/>
                <a:latin typeface="Calibri Light" panose="020F0302020204030204" pitchFamily="34" charset="0"/>
                <a:ea typeface="Calibri" panose="020F0502020204030204" pitchFamily="34" charset="0"/>
                <a:cs typeface="Times New Roman" panose="02020603050405020304" pitchFamily="18" charset="0"/>
              </a:rPr>
              <a:t>Slide 3</a:t>
            </a: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Our presenters represent three Title X funded organizations, who will share their innovative approaches to implementing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services and lessons learned. These organizations are:</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solidFill>
                  <a:srgbClr val="000000"/>
                </a:solidFill>
                <a:effectLst/>
                <a:latin typeface="Calibri" panose="020F0502020204030204" pitchFamily="34" charset="0"/>
                <a:ea typeface="Calibri" panose="020F0502020204030204" pitchFamily="34" charset="0"/>
              </a:rPr>
              <a:t>One World Community Health Centers</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solidFill>
                  <a:srgbClr val="000000"/>
                </a:solidFill>
                <a:effectLst/>
                <a:latin typeface="Calibri" panose="020F0502020204030204" pitchFamily="34" charset="0"/>
                <a:ea typeface="Calibri" panose="020F0502020204030204" pitchFamily="34" charset="0"/>
              </a:rPr>
              <a:t>Louisiana Department of Health's Bureau of Family Health, and </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solidFill>
                  <a:srgbClr val="000000"/>
                </a:solidFill>
                <a:effectLst/>
                <a:latin typeface="Calibri" panose="020F0502020204030204" pitchFamily="34" charset="0"/>
                <a:ea typeface="Calibri" panose="020F0502020204030204" pitchFamily="34" charset="0"/>
              </a:rPr>
              <a:t>Planned Parenthood of Southeastern Pennsylvania. </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The moderator for today's webinar is Shannon Weber. Shannon is the director of HIVE Online, at the University of California, San Francisco. </a:t>
            </a:r>
            <a:endParaRPr lang="en-US" sz="14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7284F9A-2079-42AF-98FF-B4EF3CDF5D99}" type="slidenum">
              <a:rPr lang="en-US" smtClean="0"/>
              <a:t>3</a:t>
            </a:fld>
            <a:endParaRPr lang="en-US" dirty="0"/>
          </a:p>
        </p:txBody>
      </p:sp>
    </p:spTree>
    <p:extLst>
      <p:ext uri="{BB962C8B-B14F-4D97-AF65-F5344CB8AC3E}">
        <p14:creationId xmlns:p14="http://schemas.microsoft.com/office/powerpoint/2010/main" val="19601347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200"/>
              </a:spcBef>
              <a:spcAft>
                <a:spcPts val="0"/>
              </a:spcAft>
            </a:pPr>
            <a:r>
              <a:rPr lang="en-US" sz="1600" b="1" dirty="0" smtClean="0">
                <a:solidFill>
                  <a:srgbClr val="1F4D78"/>
                </a:solidFill>
                <a:effectLst/>
                <a:latin typeface="Calibri Light" panose="020F0302020204030204" pitchFamily="34" charset="0"/>
                <a:ea typeface="Calibri" panose="020F0502020204030204" pitchFamily="34" charset="0"/>
                <a:cs typeface="Times New Roman" panose="02020603050405020304" pitchFamily="18" charset="0"/>
              </a:rPr>
              <a:t>Slide 31</a:t>
            </a: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To increase the referrals of clients for </a:t>
            </a:r>
            <a:r>
              <a:rPr lang="en-US" sz="1200" dirty="0" err="1" smtClean="0">
                <a:solidFill>
                  <a:srgbClr val="000000"/>
                </a:solidFill>
                <a:effectLst/>
                <a:latin typeface="Calibri" panose="020F0502020204030204" pitchFamily="34" charset="0"/>
                <a:ea typeface="Calibri" panose="020F0502020204030204" pitchFamily="34" charset="0"/>
              </a:rPr>
              <a:t>TelePrEP</a:t>
            </a:r>
            <a:r>
              <a:rPr lang="en-US" sz="1200" dirty="0" smtClean="0">
                <a:solidFill>
                  <a:srgbClr val="000000"/>
                </a:solidFill>
                <a:effectLst/>
                <a:latin typeface="Calibri" panose="020F0502020204030204" pitchFamily="34" charset="0"/>
                <a:ea typeface="Calibri" panose="020F0502020204030204" pitchFamily="34" charset="0"/>
              </a:rPr>
              <a:t>, we have had referrals from all regions of our Parish Health Units. We have 64 Health Units in the state. </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We also have partnered with community business organizations, private providers, and community partners.</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Patients can also self-enroll after they see advertising on billboards, park benches, buses, social media, which includes Facebook and Instagram. </a:t>
            </a:r>
            <a:endParaRPr lang="en-US" sz="14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B6F7DF-CEA2-4B63-9E37-ECA27332DC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36975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200"/>
              </a:spcBef>
              <a:spcAft>
                <a:spcPts val="0"/>
              </a:spcAft>
            </a:pPr>
            <a:r>
              <a:rPr lang="en-US" sz="1600" b="1" dirty="0" smtClean="0">
                <a:solidFill>
                  <a:srgbClr val="1F4D78"/>
                </a:solidFill>
                <a:effectLst/>
                <a:latin typeface="Calibri Light" panose="020F0302020204030204" pitchFamily="34" charset="0"/>
                <a:ea typeface="Calibri" panose="020F0502020204030204" pitchFamily="34" charset="0"/>
                <a:cs typeface="Times New Roman" panose="02020603050405020304" pitchFamily="18" charset="0"/>
              </a:rPr>
              <a:t>Slide 32</a:t>
            </a: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Here are some of the public health awareness campaigns for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You can see this on Facebook</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Also, here is a picture of one of our central office staff with the Black Women and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logo.</a:t>
            </a:r>
            <a:endParaRPr lang="en-US" sz="14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B6F7DF-CEA2-4B63-9E37-ECA27332DC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93384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200"/>
              </a:spcBef>
              <a:spcAft>
                <a:spcPts val="0"/>
              </a:spcAft>
            </a:pPr>
            <a:r>
              <a:rPr lang="en-US" sz="1200" b="1" dirty="0" smtClean="0">
                <a:solidFill>
                  <a:srgbClr val="1F4D78"/>
                </a:solidFill>
                <a:effectLst/>
                <a:latin typeface="Calibri Light" panose="020F0302020204030204" pitchFamily="34" charset="0"/>
                <a:ea typeface="Calibri" panose="020F0502020204030204" pitchFamily="34" charset="0"/>
                <a:cs typeface="Times New Roman" panose="02020603050405020304" pitchFamily="18" charset="0"/>
              </a:rPr>
              <a:t>Slide 33</a:t>
            </a: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With </a:t>
            </a:r>
            <a:r>
              <a:rPr lang="en-US" sz="1200" dirty="0" err="1" smtClean="0">
                <a:solidFill>
                  <a:srgbClr val="000000"/>
                </a:solidFill>
                <a:effectLst/>
                <a:latin typeface="Calibri" panose="020F0502020204030204" pitchFamily="34" charset="0"/>
                <a:ea typeface="Calibri" panose="020F0502020204030204" pitchFamily="34" charset="0"/>
              </a:rPr>
              <a:t>TelePrEP</a:t>
            </a:r>
            <a:r>
              <a:rPr lang="en-US" sz="1200" dirty="0" smtClean="0">
                <a:solidFill>
                  <a:srgbClr val="000000"/>
                </a:solidFill>
                <a:effectLst/>
                <a:latin typeface="Calibri" panose="020F0502020204030204" pitchFamily="34" charset="0"/>
                <a:ea typeface="Calibri" panose="020F0502020204030204" pitchFamily="34" charset="0"/>
              </a:rPr>
              <a:t>, one of the main challenges is that Louisiana Medicaid does not reimburse for telemedicine services unless both the provider and the client are in a clinic setting. </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solidFill>
                  <a:srgbClr val="000000"/>
                </a:solidFill>
                <a:effectLst/>
                <a:latin typeface="Calibri" panose="020F0502020204030204" pitchFamily="34" charset="0"/>
                <a:ea typeface="Calibri" panose="020F0502020204030204" pitchFamily="34" charset="0"/>
              </a:rPr>
              <a:t>If the client is using their smartphone from work or home, Medicaid will not reimburse for that visit. </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solidFill>
                  <a:srgbClr val="000000"/>
                </a:solidFill>
                <a:effectLst/>
                <a:latin typeface="Calibri" panose="020F0502020204030204" pitchFamily="34" charset="0"/>
                <a:ea typeface="Calibri" panose="020F0502020204030204" pitchFamily="34" charset="0"/>
              </a:rPr>
              <a:t>Currently, we're working with Louisiana Medicaid to change this rule, and allow for the client to choose their location as long as the visit meets the current guidelines for documentation and confidentiality.</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Another challenge with identifying the components of a </a:t>
            </a:r>
            <a:r>
              <a:rPr lang="en-US" sz="1200" dirty="0" err="1" smtClean="0">
                <a:solidFill>
                  <a:srgbClr val="000000"/>
                </a:solidFill>
                <a:effectLst/>
                <a:latin typeface="Calibri" panose="020F0502020204030204" pitchFamily="34" charset="0"/>
                <a:ea typeface="Calibri" panose="020F0502020204030204" pitchFamily="34" charset="0"/>
              </a:rPr>
              <a:t>TelePrEP</a:t>
            </a:r>
            <a:r>
              <a:rPr lang="en-US" sz="1200" dirty="0" smtClean="0">
                <a:solidFill>
                  <a:srgbClr val="000000"/>
                </a:solidFill>
                <a:effectLst/>
                <a:latin typeface="Calibri" panose="020F0502020204030204" pitchFamily="34" charset="0"/>
                <a:ea typeface="Calibri" panose="020F0502020204030204" pitchFamily="34" charset="0"/>
              </a:rPr>
              <a:t> visit is to include the documentation and what is involved in a physical exam. </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The last challenge involves many rural areas in Louisiana, and the high cost for the provision of those services, due to limited clients. </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Then you have to pay for the team to travel out to those rural locations. </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We're actually looking at this as a pilot, so that we can open up telemedicine to all reproductive health clients where a hands-on exam may not be required or needed.</a:t>
            </a:r>
            <a:endParaRPr lang="en-US" sz="14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B6F7DF-CEA2-4B63-9E37-ECA27332DC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66296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200"/>
              </a:spcBef>
              <a:spcAft>
                <a:spcPts val="0"/>
              </a:spcAft>
            </a:pPr>
            <a:r>
              <a:rPr lang="en-US" sz="1200" b="1" dirty="0" smtClean="0">
                <a:solidFill>
                  <a:srgbClr val="1F4D78"/>
                </a:solidFill>
                <a:effectLst/>
                <a:latin typeface="Calibri Light" panose="020F0302020204030204" pitchFamily="34" charset="0"/>
                <a:ea typeface="Calibri" panose="020F0502020204030204" pitchFamily="34" charset="0"/>
                <a:cs typeface="Times New Roman" panose="02020603050405020304" pitchFamily="18" charset="0"/>
              </a:rPr>
              <a:t>Slide 34</a:t>
            </a: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Lessons learned include to think outside the box and come up with creative methods for offering needed services that will meet our clients' needs. </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If Medicaid won't reimburse, let's find out why, and let's strive to change those regulations. </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We need to make sure that we have good, strong partnerships with other programs within our agency, so that we can collaborate to make these services available.</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The last thing is to have in place policies and procedures, the job descriptions, along with the goals and expectations, before rolling out a program. That way, everybody is on the same page. </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The last thing is never give up. If something needs to happen, then keep going until it happens.</a:t>
            </a:r>
            <a:endParaRPr lang="en-US" sz="14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B6F7DF-CEA2-4B63-9E37-ECA27332DC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07794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a:spcBef>
                <a:spcPts val="200"/>
              </a:spcBef>
              <a:spcAft>
                <a:spcPts val="0"/>
              </a:spcAft>
            </a:pPr>
            <a:r>
              <a:rPr lang="en-US" sz="1600" b="1" dirty="0" smtClean="0">
                <a:solidFill>
                  <a:srgbClr val="1F4D78"/>
                </a:solidFill>
                <a:effectLst/>
                <a:latin typeface="Calibri Light" panose="020F0302020204030204" pitchFamily="34" charset="0"/>
                <a:ea typeface="Calibri" panose="020F0502020204030204" pitchFamily="34" charset="0"/>
                <a:cs typeface="Times New Roman" panose="02020603050405020304" pitchFamily="18" charset="0"/>
              </a:rPr>
              <a:t>Slide 36</a:t>
            </a:r>
          </a:p>
          <a:p>
            <a:pPr marL="342900" marR="0" lvl="0" indent="-342900">
              <a:spcBef>
                <a:spcPts val="0"/>
              </a:spcBef>
              <a:spcAft>
                <a:spcPts val="0"/>
              </a:spcAft>
              <a:buFont typeface="Symbol" panose="05050102010706020507" pitchFamily="18" charset="2"/>
              <a:buChar char=""/>
            </a:pPr>
            <a:r>
              <a:rPr lang="en-US" sz="1200" dirty="0" err="1" smtClean="0">
                <a:solidFill>
                  <a:srgbClr val="000000"/>
                </a:solidFill>
                <a:effectLst/>
                <a:latin typeface="Calibri" panose="020F0502020204030204" pitchFamily="34" charset="0"/>
                <a:ea typeface="Calibri" panose="020F0502020204030204" pitchFamily="34" charset="0"/>
              </a:rPr>
              <a:t>Ama</a:t>
            </a:r>
            <a:r>
              <a:rPr lang="en-US" sz="1200" dirty="0" smtClean="0">
                <a:solidFill>
                  <a:srgbClr val="000000"/>
                </a:solidFill>
                <a:effectLst/>
                <a:latin typeface="Calibri" panose="020F0502020204030204" pitchFamily="34" charset="0"/>
                <a:ea typeface="Calibri" panose="020F0502020204030204" pitchFamily="34" charset="0"/>
              </a:rPr>
              <a:t> </a:t>
            </a:r>
            <a:r>
              <a:rPr lang="en-US" sz="1200" dirty="0" err="1" smtClean="0">
                <a:solidFill>
                  <a:srgbClr val="000000"/>
                </a:solidFill>
                <a:effectLst/>
                <a:latin typeface="Calibri" panose="020F0502020204030204" pitchFamily="34" charset="0"/>
                <a:ea typeface="Calibri" panose="020F0502020204030204" pitchFamily="34" charset="0"/>
              </a:rPr>
              <a:t>Dankwah</a:t>
            </a:r>
            <a:r>
              <a:rPr lang="en-US" sz="1200" dirty="0" smtClean="0">
                <a:solidFill>
                  <a:srgbClr val="000000"/>
                </a:solidFill>
                <a:effectLst/>
                <a:latin typeface="Calibri" panose="020F0502020204030204" pitchFamily="34" charset="0"/>
                <a:ea typeface="Calibri" panose="020F0502020204030204" pitchFamily="34" charset="0"/>
              </a:rPr>
              <a:t>, a nurse practitioner who provides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and gender-affirming hormone therapy for patients at Planned Parenthood Southeastern Pennsylvania, or PPSP. </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Topic: How PPSP integrated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into its gender-affirming care services.</a:t>
            </a:r>
            <a:endParaRPr lang="en-US" sz="1400" dirty="0">
              <a:effectLst/>
              <a:latin typeface="Times New Roman" panose="02020603050405020304" pitchFamily="18" charset="0"/>
              <a:ea typeface="Times New Roman" panose="02020603050405020304" pitchFamily="18" charset="0"/>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a:spcBef>
                <a:spcPts val="200"/>
              </a:spcBef>
              <a:spcAft>
                <a:spcPts val="0"/>
              </a:spcAft>
            </a:pPr>
            <a:r>
              <a:rPr lang="en-US" sz="1600" b="1" dirty="0" smtClean="0">
                <a:solidFill>
                  <a:srgbClr val="1F4D78"/>
                </a:solidFill>
                <a:effectLst/>
                <a:latin typeface="Calibri Light" panose="020F0302020204030204" pitchFamily="34" charset="0"/>
                <a:ea typeface="Calibri" panose="020F0502020204030204" pitchFamily="34" charset="0"/>
                <a:cs typeface="Times New Roman" panose="02020603050405020304" pitchFamily="18" charset="0"/>
              </a:rPr>
              <a:t>Slide 37</a:t>
            </a: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PPSP is an affiliate of the Planned Parenthood Federation of America, or PPFA, which serves, as its name suggests, patients in Pennsylvania's southeastern counties. However, of note, we do see our fair share of patients from neighboring states, such as New Jersey and Delaware.</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PPSP provides services via its eight health centers, two of which currently provide gender-affirming care. </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As you can see below, PPSP sees a large number of patients through the Title X Program--over 10,000 uninsured patients in fiscal year 2019 alone. Of those 10,000 patients, over 8,000 were female. </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The majority of our Title X users range from about age 18 to 34, and are fairly diverse in terms of race and ethnicity; 20% of our Title X users live at or below the federal poverty level.</a:t>
            </a:r>
            <a:endParaRPr dirty="0" smtClean="0">
              <a:solidFill>
                <a:srgbClr val="1F497D"/>
              </a:solidFill>
            </a:endParaRPr>
          </a:p>
          <a:p>
            <a:pPr marL="0" lvl="0" indent="0" algn="l" rtl="0">
              <a:spcBef>
                <a:spcPts val="0"/>
              </a:spcBef>
              <a:spcAft>
                <a:spcPts val="0"/>
              </a:spcAft>
              <a:buNone/>
            </a:pPr>
            <a:endParaRPr dirty="0"/>
          </a:p>
        </p:txBody>
      </p:sp>
      <p:sp>
        <p:nvSpPr>
          <p:cNvPr id="89" name="Google Shape;8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a:spcBef>
                <a:spcPts val="200"/>
              </a:spcBef>
              <a:spcAft>
                <a:spcPts val="0"/>
              </a:spcAft>
            </a:pPr>
            <a:r>
              <a:rPr lang="en-US" sz="3200" b="1" dirty="0" smtClean="0">
                <a:solidFill>
                  <a:srgbClr val="1F4D78"/>
                </a:solidFill>
                <a:effectLst/>
                <a:latin typeface="Calibri Light" panose="020F0302020204030204" pitchFamily="34" charset="0"/>
                <a:ea typeface="Calibri" panose="020F0502020204030204" pitchFamily="34" charset="0"/>
                <a:cs typeface="Times New Roman" panose="02020603050405020304" pitchFamily="18" charset="0"/>
              </a:rPr>
              <a:t>Slide 38</a:t>
            </a:r>
          </a:p>
          <a:p>
            <a:pPr marL="342900" marR="0" lvl="0" indent="-342900">
              <a:spcBef>
                <a:spcPts val="0"/>
              </a:spcBef>
              <a:spcAft>
                <a:spcPts val="0"/>
              </a:spcAft>
              <a:buFont typeface="Symbol" panose="05050102010706020507" pitchFamily="18" charset="2"/>
              <a:buChar char=""/>
            </a:pPr>
            <a:r>
              <a:rPr lang="en-US" sz="2400" dirty="0" smtClean="0">
                <a:solidFill>
                  <a:srgbClr val="000000"/>
                </a:solidFill>
                <a:effectLst/>
                <a:latin typeface="Calibri" panose="020F0502020204030204" pitchFamily="34" charset="0"/>
                <a:ea typeface="Calibri" panose="020F0502020204030204" pitchFamily="34" charset="0"/>
              </a:rPr>
              <a:t>PPSP officially began offering </a:t>
            </a:r>
            <a:r>
              <a:rPr lang="en-US" sz="2400" dirty="0" err="1" smtClean="0">
                <a:solidFill>
                  <a:srgbClr val="000000"/>
                </a:solidFill>
                <a:effectLst/>
                <a:latin typeface="Calibri" panose="020F0502020204030204" pitchFamily="34" charset="0"/>
                <a:ea typeface="Calibri" panose="020F0502020204030204" pitchFamily="34" charset="0"/>
              </a:rPr>
              <a:t>PrEP</a:t>
            </a:r>
            <a:r>
              <a:rPr lang="en-US" sz="2400" dirty="0" smtClean="0">
                <a:solidFill>
                  <a:srgbClr val="000000"/>
                </a:solidFill>
                <a:effectLst/>
                <a:latin typeface="Calibri" panose="020F0502020204030204" pitchFamily="34" charset="0"/>
                <a:ea typeface="Calibri" panose="020F0502020204030204" pitchFamily="34" charset="0"/>
              </a:rPr>
              <a:t> services in July of 2018, initially piloting the service at one of our downtown Philadelphia locations. </a:t>
            </a:r>
            <a:endParaRPr lang="en-US" sz="28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smtClean="0">
                <a:solidFill>
                  <a:srgbClr val="000000"/>
                </a:solidFill>
                <a:effectLst/>
                <a:latin typeface="Calibri" panose="020F0502020204030204" pitchFamily="34" charset="0"/>
                <a:ea typeface="Calibri" panose="020F0502020204030204" pitchFamily="34" charset="0"/>
              </a:rPr>
              <a:t>Our program is actually just now celebrating its one-year anniversary, having served 91 patients in fiscal year 2019. </a:t>
            </a:r>
            <a:endParaRPr lang="en-US" sz="28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smtClean="0">
                <a:solidFill>
                  <a:srgbClr val="000000"/>
                </a:solidFill>
                <a:effectLst/>
                <a:latin typeface="Calibri" panose="020F0502020204030204" pitchFamily="34" charset="0"/>
                <a:ea typeface="Calibri" panose="020F0502020204030204" pitchFamily="34" charset="0"/>
              </a:rPr>
              <a:t>Our initiation of the program was heavily supported by Gilead, the makers of </a:t>
            </a:r>
            <a:r>
              <a:rPr lang="en-US" sz="2400" dirty="0" err="1" smtClean="0">
                <a:solidFill>
                  <a:srgbClr val="000000"/>
                </a:solidFill>
                <a:effectLst/>
                <a:latin typeface="Calibri" panose="020F0502020204030204" pitchFamily="34" charset="0"/>
                <a:ea typeface="Calibri" panose="020F0502020204030204" pitchFamily="34" charset="0"/>
              </a:rPr>
              <a:t>Truvada</a:t>
            </a:r>
            <a:r>
              <a:rPr lang="en-US" sz="2400" dirty="0" smtClean="0">
                <a:solidFill>
                  <a:srgbClr val="000000"/>
                </a:solidFill>
                <a:effectLst/>
                <a:latin typeface="Calibri" panose="020F0502020204030204" pitchFamily="34" charset="0"/>
                <a:ea typeface="Calibri" panose="020F0502020204030204" pitchFamily="34" charset="0"/>
              </a:rPr>
              <a:t> for </a:t>
            </a:r>
            <a:r>
              <a:rPr lang="en-US" sz="2400" dirty="0" err="1" smtClean="0">
                <a:solidFill>
                  <a:srgbClr val="000000"/>
                </a:solidFill>
                <a:effectLst/>
                <a:latin typeface="Calibri" panose="020F0502020204030204" pitchFamily="34" charset="0"/>
                <a:ea typeface="Calibri" panose="020F0502020204030204" pitchFamily="34" charset="0"/>
              </a:rPr>
              <a:t>PrEP</a:t>
            </a:r>
            <a:r>
              <a:rPr lang="en-US" sz="2400" dirty="0" smtClean="0">
                <a:solidFill>
                  <a:srgbClr val="000000"/>
                </a:solidFill>
                <a:effectLst/>
                <a:latin typeface="Calibri" panose="020F0502020204030204" pitchFamily="34" charset="0"/>
                <a:ea typeface="Calibri" panose="020F0502020204030204" pitchFamily="34" charset="0"/>
              </a:rPr>
              <a:t>, as well as the AIDS Activities Coordinating Office in Philadelphia, who both provided multiple in-services to center staff.</a:t>
            </a:r>
            <a:endParaRPr lang="en-US" sz="28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smtClean="0">
                <a:solidFill>
                  <a:srgbClr val="000000"/>
                </a:solidFill>
                <a:effectLst/>
                <a:latin typeface="Calibri" panose="020F0502020204030204" pitchFamily="34" charset="0"/>
                <a:ea typeface="Calibri" panose="020F0502020204030204" pitchFamily="34" charset="0"/>
              </a:rPr>
              <a:t>Prior to offering </a:t>
            </a:r>
            <a:r>
              <a:rPr lang="en-US" sz="2400" dirty="0" err="1" smtClean="0">
                <a:solidFill>
                  <a:srgbClr val="000000"/>
                </a:solidFill>
                <a:effectLst/>
                <a:latin typeface="Calibri" panose="020F0502020204030204" pitchFamily="34" charset="0"/>
                <a:ea typeface="Calibri" panose="020F0502020204030204" pitchFamily="34" charset="0"/>
              </a:rPr>
              <a:t>PrEP</a:t>
            </a:r>
            <a:r>
              <a:rPr lang="en-US" sz="2400" dirty="0" smtClean="0">
                <a:solidFill>
                  <a:srgbClr val="000000"/>
                </a:solidFill>
                <a:effectLst/>
                <a:latin typeface="Calibri" panose="020F0502020204030204" pitchFamily="34" charset="0"/>
                <a:ea typeface="Calibri" panose="020F0502020204030204" pitchFamily="34" charset="0"/>
              </a:rPr>
              <a:t> services at PPSP, patients had to be referred out to other health care centers or providers. </a:t>
            </a:r>
            <a:endParaRPr lang="en-US" sz="28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smtClean="0">
                <a:solidFill>
                  <a:srgbClr val="000000"/>
                </a:solidFill>
                <a:effectLst/>
                <a:latin typeface="Calibri" panose="020F0502020204030204" pitchFamily="34" charset="0"/>
                <a:ea typeface="Calibri" panose="020F0502020204030204" pitchFamily="34" charset="0"/>
              </a:rPr>
              <a:t>All patients were offered HIV screening, and counseled on safer sex, but </a:t>
            </a:r>
            <a:r>
              <a:rPr lang="en-US" sz="2400" dirty="0" err="1" smtClean="0">
                <a:solidFill>
                  <a:srgbClr val="000000"/>
                </a:solidFill>
                <a:effectLst/>
                <a:latin typeface="Calibri" panose="020F0502020204030204" pitchFamily="34" charset="0"/>
                <a:ea typeface="Calibri" panose="020F0502020204030204" pitchFamily="34" charset="0"/>
              </a:rPr>
              <a:t>PrEP</a:t>
            </a:r>
            <a:r>
              <a:rPr lang="en-US" sz="2400" dirty="0" smtClean="0">
                <a:solidFill>
                  <a:srgbClr val="000000"/>
                </a:solidFill>
                <a:effectLst/>
                <a:latin typeface="Calibri" panose="020F0502020204030204" pitchFamily="34" charset="0"/>
                <a:ea typeface="Calibri" panose="020F0502020204030204" pitchFamily="34" charset="0"/>
              </a:rPr>
              <a:t> was not always explicitly discussed, unless patients were clearly high risk. I believe that this was a bit of a disservice to our patients at the time, so I'm happy to now say that </a:t>
            </a:r>
            <a:r>
              <a:rPr lang="en-US" sz="2400" dirty="0" err="1" smtClean="0">
                <a:solidFill>
                  <a:srgbClr val="000000"/>
                </a:solidFill>
                <a:effectLst/>
                <a:latin typeface="Calibri" panose="020F0502020204030204" pitchFamily="34" charset="0"/>
                <a:ea typeface="Calibri" panose="020F0502020204030204" pitchFamily="34" charset="0"/>
              </a:rPr>
              <a:t>PrEP</a:t>
            </a:r>
            <a:r>
              <a:rPr lang="en-US" sz="2400" dirty="0" smtClean="0">
                <a:solidFill>
                  <a:srgbClr val="000000"/>
                </a:solidFill>
                <a:effectLst/>
                <a:latin typeface="Calibri" panose="020F0502020204030204" pitchFamily="34" charset="0"/>
                <a:ea typeface="Calibri" panose="020F0502020204030204" pitchFamily="34" charset="0"/>
              </a:rPr>
              <a:t> services at PPSP are offered on-site, and with no referral necessary. </a:t>
            </a:r>
            <a:endParaRPr lang="en-US" sz="28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smtClean="0">
                <a:solidFill>
                  <a:srgbClr val="000000"/>
                </a:solidFill>
                <a:effectLst/>
                <a:latin typeface="Calibri" panose="020F0502020204030204" pitchFamily="34" charset="0"/>
                <a:ea typeface="Calibri" panose="020F0502020204030204" pitchFamily="34" charset="0"/>
              </a:rPr>
              <a:t>Patients may either walk in, or schedule appointments online or via phone, to receive </a:t>
            </a:r>
            <a:r>
              <a:rPr lang="en-US" sz="2400" dirty="0" err="1" smtClean="0">
                <a:solidFill>
                  <a:srgbClr val="000000"/>
                </a:solidFill>
                <a:effectLst/>
                <a:latin typeface="Calibri" panose="020F0502020204030204" pitchFamily="34" charset="0"/>
                <a:ea typeface="Calibri" panose="020F0502020204030204" pitchFamily="34" charset="0"/>
              </a:rPr>
              <a:t>PrEP</a:t>
            </a:r>
            <a:r>
              <a:rPr lang="en-US" sz="2400" dirty="0" smtClean="0">
                <a:solidFill>
                  <a:srgbClr val="000000"/>
                </a:solidFill>
                <a:effectLst/>
                <a:latin typeface="Calibri" panose="020F0502020204030204" pitchFamily="34" charset="0"/>
                <a:ea typeface="Calibri" panose="020F0502020204030204" pitchFamily="34" charset="0"/>
              </a:rPr>
              <a:t> services.</a:t>
            </a:r>
            <a:endParaRPr sz="222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95" name="Google Shape;95;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5d7236b307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a:spcBef>
                <a:spcPts val="200"/>
              </a:spcBef>
              <a:spcAft>
                <a:spcPts val="0"/>
              </a:spcAft>
            </a:pPr>
            <a:r>
              <a:rPr lang="en-US" sz="1600" b="1" dirty="0" smtClean="0">
                <a:solidFill>
                  <a:srgbClr val="1F4D78"/>
                </a:solidFill>
                <a:effectLst/>
                <a:latin typeface="Calibri Light" panose="020F0302020204030204" pitchFamily="34" charset="0"/>
                <a:ea typeface="Calibri" panose="020F0502020204030204" pitchFamily="34" charset="0"/>
                <a:cs typeface="Times New Roman" panose="02020603050405020304" pitchFamily="18" charset="0"/>
              </a:rPr>
              <a:t>Slide 39</a:t>
            </a: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Before discussing the integration of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with gender-affirming care services, I would first like to provide a brief overview of the process of starting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at PPSP. </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As you can see listed here, after arriving for their scheduled or walk-in appointment, the patient is first seen by a Center Assistant, or CA, who completes the initial intake.</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Of special importance in this intake are the sexual history questions, which help determine the patient's HIV and STI risk, and the baseline labs, which, per PPFA guidelines, must be received and found to be within normal limits prior to the prescription of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Most lab results are received within four to seven days of being obtained. At this time, we do not offer same-day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prescriptions.</a:t>
            </a:r>
            <a:endParaRPr lang="en-US" sz="1400" dirty="0" smtClean="0">
              <a:effectLst/>
              <a:latin typeface="Times New Roman" panose="02020603050405020304" pitchFamily="18" charset="0"/>
              <a:ea typeface="Times New Roman" panose="02020603050405020304" pitchFamily="18" charset="0"/>
            </a:endParaRPr>
          </a:p>
        </p:txBody>
      </p:sp>
      <p:sp>
        <p:nvSpPr>
          <p:cNvPr id="101" name="Google Shape;101;g5d7236b307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5d7236b30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a:spcBef>
                <a:spcPts val="200"/>
              </a:spcBef>
              <a:spcAft>
                <a:spcPts val="0"/>
              </a:spcAft>
            </a:pPr>
            <a:r>
              <a:rPr lang="en-US" sz="1600" b="1" dirty="0" smtClean="0">
                <a:solidFill>
                  <a:srgbClr val="1F4D78"/>
                </a:solidFill>
                <a:effectLst/>
                <a:latin typeface="Calibri Light" panose="020F0302020204030204" pitchFamily="34" charset="0"/>
                <a:ea typeface="Calibri" panose="020F0502020204030204" pitchFamily="34" charset="0"/>
                <a:cs typeface="Times New Roman" panose="02020603050405020304" pitchFamily="18" charset="0"/>
              </a:rPr>
              <a:t>Slide 40</a:t>
            </a: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After the CA intake is completed, the patient is then seen by the clinician, who determines the patient's medical eligibility for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and provides counseling on risks, benefits, side effects, importance of medication adherence, and continued safer sex practices. </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After counseling and medical evaluation, the patient is then discharged, with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electronically prescribed to the patient's pharmacy of choice within seven days, as long as all relevant labs are normal.</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Of note, per our guidelines, HIV labs for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are only valid for seven days after the date of collection. If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is not started at that time, unfortunately, labs must be repeated. </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After prescription, the patient then returns every three months for re-screening to continue </a:t>
            </a:r>
            <a:r>
              <a:rPr lang="en-US" sz="1200" dirty="0" err="1" smtClean="0">
                <a:solidFill>
                  <a:srgbClr val="000000"/>
                </a:solidFill>
                <a:effectLst/>
                <a:latin typeface="Calibri" panose="020F0502020204030204" pitchFamily="34" charset="0"/>
                <a:ea typeface="Calibri" panose="020F0502020204030204" pitchFamily="34" charset="0"/>
              </a:rPr>
              <a:t>PrEP.</a:t>
            </a:r>
            <a:endParaRPr lang="en-US" sz="1400" dirty="0" smtClean="0">
              <a:effectLst/>
              <a:latin typeface="Times New Roman" panose="02020603050405020304" pitchFamily="18" charset="0"/>
              <a:ea typeface="Times New Roman" panose="02020603050405020304" pitchFamily="18" charset="0"/>
            </a:endParaRPr>
          </a:p>
        </p:txBody>
      </p:sp>
      <p:sp>
        <p:nvSpPr>
          <p:cNvPr id="107" name="Google Shape;107;g5d7236b307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5d7236b307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a:spcBef>
                <a:spcPts val="200"/>
              </a:spcBef>
              <a:spcAft>
                <a:spcPts val="0"/>
              </a:spcAft>
            </a:pPr>
            <a:r>
              <a:rPr lang="en-US" sz="3200" b="1" dirty="0" smtClean="0">
                <a:solidFill>
                  <a:srgbClr val="1F4D78"/>
                </a:solidFill>
                <a:effectLst/>
                <a:latin typeface="Calibri Light" panose="020F0302020204030204" pitchFamily="34" charset="0"/>
                <a:ea typeface="Calibri" panose="020F0502020204030204" pitchFamily="34" charset="0"/>
                <a:cs typeface="Times New Roman" panose="02020603050405020304" pitchFamily="18" charset="0"/>
              </a:rPr>
              <a:t>Slide 41</a:t>
            </a:r>
          </a:p>
          <a:p>
            <a:pPr marL="342900" marR="0" lvl="0" indent="-342900">
              <a:spcBef>
                <a:spcPts val="0"/>
              </a:spcBef>
              <a:spcAft>
                <a:spcPts val="0"/>
              </a:spcAft>
              <a:buFont typeface="Symbol" panose="05050102010706020507" pitchFamily="18" charset="2"/>
              <a:buChar char=""/>
            </a:pPr>
            <a:r>
              <a:rPr lang="en-US" sz="2400" dirty="0" smtClean="0">
                <a:solidFill>
                  <a:srgbClr val="000000"/>
                </a:solidFill>
                <a:effectLst/>
                <a:latin typeface="Calibri" panose="020F0502020204030204" pitchFamily="34" charset="0"/>
                <a:ea typeface="Calibri" panose="020F0502020204030204" pitchFamily="34" charset="0"/>
              </a:rPr>
              <a:t>Here, you can see an example of the sexual history questionnaire used. The history is specific to body parts of the patient, body parts of the partners, and the types of sex engaged in, which helps allow for more accurate assessment of risk. </a:t>
            </a:r>
            <a:endParaRPr lang="en-US" sz="28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400" dirty="0" smtClean="0">
                <a:solidFill>
                  <a:srgbClr val="000000"/>
                </a:solidFill>
                <a:effectLst/>
                <a:latin typeface="Calibri" panose="020F0502020204030204" pitchFamily="34" charset="0"/>
                <a:ea typeface="Calibri" panose="020F0502020204030204" pitchFamily="34" charset="0"/>
              </a:rPr>
              <a:t>Additionally, other questions, such as "Is it possible any of your partners in the last year had sex with someone else while they were in a relationship with you?" helps flag patients who may otherwise have been considered lower risk.</a:t>
            </a:r>
            <a:endParaRPr sz="222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113" name="Google Shape;113;g5d7236b307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200"/>
              </a:spcBef>
              <a:spcAft>
                <a:spcPts val="0"/>
              </a:spcAft>
            </a:pPr>
            <a:r>
              <a:rPr lang="en-US" sz="1400" b="1" dirty="0" smtClean="0">
                <a:solidFill>
                  <a:srgbClr val="1F4D78"/>
                </a:solidFill>
                <a:effectLst/>
                <a:latin typeface="Calibri Light" panose="020F0302020204030204" pitchFamily="34" charset="0"/>
                <a:ea typeface="Calibri" panose="020F0502020204030204" pitchFamily="34" charset="0"/>
                <a:cs typeface="Times New Roman" panose="02020603050405020304" pitchFamily="18" charset="0"/>
              </a:rPr>
              <a:t>Slide 4</a:t>
            </a:r>
          </a:p>
          <a:p>
            <a:pPr marL="342900" marR="0" lvl="0" indent="-342900">
              <a:spcBef>
                <a:spcPts val="0"/>
              </a:spcBef>
              <a:spcAft>
                <a:spcPts val="1200"/>
              </a:spcAft>
              <a:buFont typeface="Symbol" panose="05050102010706020507" pitchFamily="18" charset="2"/>
              <a:buChar char=""/>
            </a:pPr>
            <a:r>
              <a:rPr lang="en-US" sz="1100" dirty="0" err="1" smtClean="0">
                <a:solidFill>
                  <a:srgbClr val="000000"/>
                </a:solidFill>
                <a:effectLst/>
                <a:latin typeface="Calibri" panose="020F0502020204030204" pitchFamily="34" charset="0"/>
                <a:ea typeface="Calibri" panose="020F0502020204030204" pitchFamily="34" charset="0"/>
              </a:rPr>
              <a:t>PrEP</a:t>
            </a:r>
            <a:r>
              <a:rPr lang="en-US" sz="1100" dirty="0" smtClean="0">
                <a:solidFill>
                  <a:srgbClr val="000000"/>
                </a:solidFill>
                <a:effectLst/>
                <a:latin typeface="Calibri" panose="020F0502020204030204" pitchFamily="34" charset="0"/>
                <a:ea typeface="Calibri" panose="020F0502020204030204" pitchFamily="34" charset="0"/>
              </a:rPr>
              <a:t> stands for pre-exposure prophylaxis. </a:t>
            </a:r>
            <a:endParaRPr lang="en-US" sz="12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Symbol" panose="05050102010706020507" pitchFamily="18" charset="2"/>
              <a:buChar char=""/>
            </a:pPr>
            <a:r>
              <a:rPr lang="en-US" sz="1100" dirty="0" err="1" smtClean="0">
                <a:solidFill>
                  <a:srgbClr val="000000"/>
                </a:solidFill>
                <a:effectLst/>
                <a:latin typeface="Calibri" panose="020F0502020204030204" pitchFamily="34" charset="0"/>
                <a:ea typeface="Calibri" panose="020F0502020204030204" pitchFamily="34" charset="0"/>
              </a:rPr>
              <a:t>PrEP</a:t>
            </a:r>
            <a:r>
              <a:rPr lang="en-US" sz="1100" dirty="0" smtClean="0">
                <a:solidFill>
                  <a:srgbClr val="000000"/>
                </a:solidFill>
                <a:effectLst/>
                <a:latin typeface="Calibri" panose="020F0502020204030204" pitchFamily="34" charset="0"/>
                <a:ea typeface="Calibri" panose="020F0502020204030204" pitchFamily="34" charset="0"/>
              </a:rPr>
              <a:t> was approved by the FDA in the form of a pill called </a:t>
            </a:r>
            <a:r>
              <a:rPr lang="en-US" sz="1100" dirty="0" err="1" smtClean="0">
                <a:solidFill>
                  <a:srgbClr val="000000"/>
                </a:solidFill>
                <a:effectLst/>
                <a:latin typeface="Calibri" panose="020F0502020204030204" pitchFamily="34" charset="0"/>
                <a:ea typeface="Calibri" panose="020F0502020204030204" pitchFamily="34" charset="0"/>
              </a:rPr>
              <a:t>Truvada</a:t>
            </a:r>
            <a:r>
              <a:rPr lang="en-US" sz="1100" dirty="0" smtClean="0">
                <a:solidFill>
                  <a:srgbClr val="000000"/>
                </a:solidFill>
                <a:effectLst/>
                <a:latin typeface="Calibri" panose="020F0502020204030204" pitchFamily="34" charset="0"/>
                <a:ea typeface="Calibri" panose="020F0502020204030204" pitchFamily="34" charset="0"/>
              </a:rPr>
              <a:t>, for daily use of HIV prevention, in 2012. </a:t>
            </a:r>
            <a:r>
              <a:rPr lang="en-US" sz="1100" dirty="0" err="1" smtClean="0">
                <a:solidFill>
                  <a:srgbClr val="000000"/>
                </a:solidFill>
                <a:effectLst/>
                <a:latin typeface="Calibri" panose="020F0502020204030204" pitchFamily="34" charset="0"/>
                <a:ea typeface="Calibri" panose="020F0502020204030204" pitchFamily="34" charset="0"/>
              </a:rPr>
              <a:t>PrEP</a:t>
            </a:r>
            <a:r>
              <a:rPr lang="en-US" sz="1100" dirty="0" smtClean="0">
                <a:solidFill>
                  <a:srgbClr val="000000"/>
                </a:solidFill>
                <a:effectLst/>
                <a:latin typeface="Calibri" panose="020F0502020204030204" pitchFamily="34" charset="0"/>
                <a:ea typeface="Calibri" panose="020F0502020204030204" pitchFamily="34" charset="0"/>
              </a:rPr>
              <a:t> is safe and highly effective, and </a:t>
            </a:r>
            <a:r>
              <a:rPr lang="en-US" sz="1100" dirty="0" err="1" smtClean="0">
                <a:solidFill>
                  <a:srgbClr val="000000"/>
                </a:solidFill>
                <a:effectLst/>
                <a:latin typeface="Calibri" panose="020F0502020204030204" pitchFamily="34" charset="0"/>
                <a:ea typeface="Calibri" panose="020F0502020204030204" pitchFamily="34" charset="0"/>
              </a:rPr>
              <a:t>PrEP</a:t>
            </a:r>
            <a:r>
              <a:rPr lang="en-US" sz="1100" dirty="0" smtClean="0">
                <a:solidFill>
                  <a:srgbClr val="000000"/>
                </a:solidFill>
                <a:effectLst/>
                <a:latin typeface="Calibri" panose="020F0502020204030204" pitchFamily="34" charset="0"/>
                <a:ea typeface="Calibri" panose="020F0502020204030204" pitchFamily="34" charset="0"/>
              </a:rPr>
              <a:t> works for all people, including youth, and people of all genders, gender identities, and sexual orientations. </a:t>
            </a:r>
            <a:endParaRPr lang="en-US"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AAEA6F-6A0E-4FE3-A78D-15F87EAF086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47668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200"/>
              </a:spcBef>
              <a:spcAft>
                <a:spcPts val="0"/>
              </a:spcAft>
            </a:pPr>
            <a:r>
              <a:rPr lang="en-US" sz="1600" b="1" dirty="0" smtClean="0">
                <a:solidFill>
                  <a:srgbClr val="1F4D78"/>
                </a:solidFill>
                <a:effectLst/>
                <a:latin typeface="Calibri Light" panose="020F0302020204030204" pitchFamily="34" charset="0"/>
                <a:ea typeface="Calibri" panose="020F0502020204030204" pitchFamily="34" charset="0"/>
                <a:cs typeface="Times New Roman" panose="02020603050405020304" pitchFamily="18" charset="0"/>
              </a:rPr>
              <a:t>Slide 42</a:t>
            </a: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Given that nearly all patients at PPSP are asked about sexual history, this flag is helpful in even targeting patients who did not initially present for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services. </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This is especially applicable to our gender-affirming care patients, who may or may not have come in with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on their radar. </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You can see, outlined here in red, the indicator light or flag that may indicate that someone should be on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or at least offered it.</a:t>
            </a:r>
            <a:endParaRPr lang="en-US" sz="1400" dirty="0" smtClean="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7284F9A-2079-42AF-98FF-B4EF3CDF5D99}" type="slidenum">
              <a:rPr lang="en-US" smtClean="0"/>
              <a:t>42</a:t>
            </a:fld>
            <a:endParaRPr lang="en-US" dirty="0"/>
          </a:p>
        </p:txBody>
      </p:sp>
    </p:spTree>
    <p:extLst>
      <p:ext uri="{BB962C8B-B14F-4D97-AF65-F5344CB8AC3E}">
        <p14:creationId xmlns:p14="http://schemas.microsoft.com/office/powerpoint/2010/main" val="13721793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200"/>
              </a:spcBef>
              <a:spcAft>
                <a:spcPts val="0"/>
              </a:spcAft>
            </a:pPr>
            <a:r>
              <a:rPr lang="en-US" sz="1200" b="1" dirty="0" smtClean="0">
                <a:solidFill>
                  <a:srgbClr val="1F4D78"/>
                </a:solidFill>
                <a:effectLst/>
                <a:latin typeface="Calibri Light" panose="020F0302020204030204" pitchFamily="34" charset="0"/>
                <a:ea typeface="Calibri" panose="020F0502020204030204" pitchFamily="34" charset="0"/>
                <a:cs typeface="Times New Roman" panose="02020603050405020304" pitchFamily="18" charset="0"/>
              </a:rPr>
              <a:t>Slide 43</a:t>
            </a: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PPSP began offering gender-affirming services in summer of 2017. Like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the program is still relatively new. However, it has grown rapidly. </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solidFill>
                  <a:srgbClr val="000000"/>
                </a:solidFill>
                <a:effectLst/>
                <a:latin typeface="Calibri" panose="020F0502020204030204" pitchFamily="34" charset="0"/>
                <a:ea typeface="Calibri" panose="020F0502020204030204" pitchFamily="34" charset="0"/>
              </a:rPr>
              <a:t>As of fiscal year 2019, we saw 494 patients for initial gender-affirming visits at our two participating centers.</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In integrating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into gender-affirming care services at PPSP, we were flying by the seat of our pants. We didn't have a specific plan or road map, and integration wasn't exactly always purposeful. </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solidFill>
                  <a:srgbClr val="000000"/>
                </a:solidFill>
                <a:effectLst/>
                <a:latin typeface="Calibri" panose="020F0502020204030204" pitchFamily="34" charset="0"/>
                <a:ea typeface="Calibri" panose="020F0502020204030204" pitchFamily="34" charset="0"/>
              </a:rPr>
              <a:t>In some ways, it seemed to happen organically over time, through a bit of trial and error. </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solidFill>
                  <a:srgbClr val="000000"/>
                </a:solidFill>
                <a:effectLst/>
                <a:latin typeface="Calibri" panose="020F0502020204030204" pitchFamily="34" charset="0"/>
                <a:ea typeface="Calibri" panose="020F0502020204030204" pitchFamily="34" charset="0"/>
              </a:rPr>
              <a:t>Therefore, it is easiest to talk about the integration process as a timeline, as opposed to specific steps.</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Prior to officially offering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at PPSP, all patients, including those receiving gender-affirming care, were provided with standard HIV and STI risk-assessment and counseling. However,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referrals were typically only provided as indicated by either patient interest, or by exceptionally high risk level, such as those with HIV-positive partners.</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Once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finally was available at PPSP, we quickly became comfortable with offering it, especially to those in statistically-known higher-risk groups. In the context of gender-affirming care, that may have meant transfeminine folks, transgender persons of color, and transgender sex workers.</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However, that obviously neglects a sizable amount of potential at-risk individuals, especially those who don't fit neatly into those categories, such as folks who are </a:t>
            </a:r>
            <a:r>
              <a:rPr lang="en-US" sz="1200" dirty="0" err="1" smtClean="0">
                <a:solidFill>
                  <a:srgbClr val="000000"/>
                </a:solidFill>
                <a:effectLst/>
                <a:latin typeface="Calibri" panose="020F0502020204030204" pitchFamily="34" charset="0"/>
                <a:ea typeface="Calibri" panose="020F0502020204030204" pitchFamily="34" charset="0"/>
              </a:rPr>
              <a:t>transmasculine</a:t>
            </a:r>
            <a:r>
              <a:rPr lang="en-US" sz="1200" dirty="0" smtClean="0">
                <a:solidFill>
                  <a:srgbClr val="000000"/>
                </a:solidFill>
                <a:effectLst/>
                <a:latin typeface="Calibri" panose="020F0502020204030204" pitchFamily="34" charset="0"/>
                <a:ea typeface="Calibri" panose="020F0502020204030204" pitchFamily="34" charset="0"/>
              </a:rPr>
              <a:t>, or even folks who are white. Clearly, our risk assessment for our trans patients at the time was lacking.</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Fortunately, in a lot of ways, this issue was actually rectified by continued staff education, as well as by a subsequent upgrade of our electronic medical records system. Prior to the upgrade, the EMR, which helps facilitate the majority of our visits, had very limited ways to truly assess the nuances of a patient's sexual behaviors.</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For example, patients may have been asked if they had sex with men, women, or a very broad, non-specific transgender category. With the upgrade, patients were now being assessed on what specific body parts they had, what specific body parts their partners have, and what specific kinds of sex they were having.</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This was in addition to standard questions, like the number of partners, and condom usage. But having this more accurate information on the who and the how of how our patients were having sex allowed for more accurate assessment of our patients' risk for HIV acquisition.</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This helped fill gaps in our previous strategy. </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solidFill>
                  <a:srgbClr val="000000"/>
                </a:solidFill>
                <a:effectLst/>
                <a:latin typeface="Calibri" panose="020F0502020204030204" pitchFamily="34" charset="0"/>
                <a:ea typeface="Calibri" panose="020F0502020204030204" pitchFamily="34" charset="0"/>
              </a:rPr>
              <a:t>For instance, it is a well-known fact that anal sex is riskier than oral sex, in terms of HIV transmission. </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solidFill>
                  <a:srgbClr val="000000"/>
                </a:solidFill>
                <a:effectLst/>
                <a:latin typeface="Calibri" panose="020F0502020204030204" pitchFamily="34" charset="0"/>
                <a:ea typeface="Calibri" panose="020F0502020204030204" pitchFamily="34" charset="0"/>
              </a:rPr>
              <a:t>As such, a transman who engages exclusively in receptive anal sex with male partners may actually be at a higher risk for HIV than a transwoman who only practices oral sex with female partners. </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solidFill>
                  <a:srgbClr val="000000"/>
                </a:solidFill>
                <a:effectLst/>
                <a:latin typeface="Calibri" panose="020F0502020204030204" pitchFamily="34" charset="0"/>
                <a:ea typeface="Calibri" panose="020F0502020204030204" pitchFamily="34" charset="0"/>
              </a:rPr>
              <a:t>With our previous strategies, that transman may not have been offered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solidFill>
                  <a:srgbClr val="000000"/>
                </a:solidFill>
                <a:effectLst/>
                <a:latin typeface="Calibri" panose="020F0502020204030204" pitchFamily="34" charset="0"/>
                <a:ea typeface="Calibri" panose="020F0502020204030204" pitchFamily="34" charset="0"/>
              </a:rPr>
              <a:t>Thus, the EMR upgrade now prompts us to discover and target patients who are candidates for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even more effectively.</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It also allows us to more easily explain a patient's specific personal risk factors back to them, as well. Of course, especially with gender-affirming care, talking in terms of specifics helps eliminate any awkward confusion for both the patient and the provider.</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Even more recently, another subsequent EMR update, as discussed in that previous slide, flags patients as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candidates for additional risk factors. </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solidFill>
                  <a:srgbClr val="000000"/>
                </a:solidFill>
                <a:effectLst/>
                <a:latin typeface="Calibri" panose="020F0502020204030204" pitchFamily="34" charset="0"/>
                <a:ea typeface="Calibri" panose="020F0502020204030204" pitchFamily="34" charset="0"/>
              </a:rPr>
              <a:t>For example, if their partners are non-monogamous. This really helps to cast a wider net, and change our thinking more liberally on who should be offered </a:t>
            </a:r>
            <a:r>
              <a:rPr lang="en-US" sz="1200" dirty="0" err="1" smtClean="0">
                <a:solidFill>
                  <a:srgbClr val="000000"/>
                </a:solidFill>
                <a:effectLst/>
                <a:latin typeface="Calibri" panose="020F0502020204030204" pitchFamily="34" charset="0"/>
                <a:ea typeface="Calibri" panose="020F0502020204030204" pitchFamily="34" charset="0"/>
              </a:rPr>
              <a:t>PrEP.</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I'm happy to say that now most patients at PPSP are offered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if they engage in risky sexual behaviors, regardless of their gender identity or sexual orientation. It is my hope that being able to offer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so universally may actually be helpful in reducing some of the unfortunate stigma surrounding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in the LGBTQ community.</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Now that patients receiving gender-affirming services are being adequately risk-assessed and offered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the next hurdle was how to actually integrate it into their care. </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Gender-affirming initial visits at PPSP are meaty visits, where patients can spend upwards of two hours meeting with a social worker, center assistant, and then a clinician. </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It is often too difficult to then incorporate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counseling on top of this, not only due to time constraints, but so as to not overwhelm the patient with too much information.</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As such, what is typically done is that the patient who does end up desiring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labs are drawn at the gender-affirming initial visit, along with any of the other labs associated with their gender-affirming care, with the plan for the patient to then return within that seven-day timeframe for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counseling and prescription. </a:t>
            </a:r>
          </a:p>
          <a:p>
            <a:pPr marL="342900" marR="0" lvl="0" indent="-342900" algn="l" defTabSz="914400" rtl="0" eaLnBrk="1" latinLnBrk="0" hangingPunct="1">
              <a:spcBef>
                <a:spcPts val="0"/>
              </a:spcBef>
              <a:spcAft>
                <a:spcPts val="0"/>
              </a:spcAft>
              <a:buFont typeface="Symbol" panose="05050102010706020507" pitchFamily="18" charset="2"/>
              <a:buChar char=""/>
            </a:pPr>
            <a:r>
              <a:rPr lang="en-US" sz="1200" kern="1200" dirty="0" smtClean="0">
                <a:solidFill>
                  <a:srgbClr val="000000"/>
                </a:solidFill>
                <a:effectLst/>
                <a:latin typeface="Calibri" panose="020F0502020204030204" pitchFamily="34" charset="0"/>
                <a:ea typeface="Calibri" panose="020F0502020204030204" pitchFamily="34" charset="0"/>
                <a:cs typeface="+mn-cs"/>
              </a:rPr>
              <a:t>With follow-up gender-affirming visits, which are much, much shorter, </a:t>
            </a:r>
            <a:r>
              <a:rPr lang="en-US" sz="1200" kern="1200" dirty="0" err="1" smtClean="0">
                <a:solidFill>
                  <a:srgbClr val="000000"/>
                </a:solidFill>
                <a:effectLst/>
                <a:latin typeface="Calibri" panose="020F0502020204030204" pitchFamily="34" charset="0"/>
                <a:ea typeface="Calibri" panose="020F0502020204030204" pitchFamily="34" charset="0"/>
                <a:cs typeface="+mn-cs"/>
              </a:rPr>
              <a:t>PrEP</a:t>
            </a:r>
            <a:r>
              <a:rPr lang="en-US" sz="1200" kern="1200" dirty="0" smtClean="0">
                <a:solidFill>
                  <a:srgbClr val="000000"/>
                </a:solidFill>
                <a:effectLst/>
                <a:latin typeface="Calibri" panose="020F0502020204030204" pitchFamily="34" charset="0"/>
                <a:ea typeface="Calibri" panose="020F0502020204030204" pitchFamily="34" charset="0"/>
                <a:cs typeface="+mn-cs"/>
              </a:rPr>
              <a:t> counseling can often be done the same day, with subsequent e-prescribing after receipt of labs, which eliminates the need for a return visit.</a:t>
            </a:r>
            <a:endParaRPr lang="en-US" sz="1200" kern="1200" dirty="0">
              <a:solidFill>
                <a:srgbClr val="000000"/>
              </a:solidFill>
              <a:effectLst/>
              <a:latin typeface="Calibri" panose="020F0502020204030204" pitchFamily="34" charset="0"/>
              <a:ea typeface="Calibri" panose="020F0502020204030204" pitchFamily="34" charset="0"/>
              <a:cs typeface="+mn-cs"/>
            </a:endParaRPr>
          </a:p>
        </p:txBody>
      </p:sp>
      <p:sp>
        <p:nvSpPr>
          <p:cNvPr id="4" name="Slide Number Placeholder 3"/>
          <p:cNvSpPr>
            <a:spLocks noGrp="1"/>
          </p:cNvSpPr>
          <p:nvPr>
            <p:ph type="sldNum" sz="quarter" idx="10"/>
          </p:nvPr>
        </p:nvSpPr>
        <p:spPr/>
        <p:txBody>
          <a:bodyPr/>
          <a:lstStyle/>
          <a:p>
            <a:fld id="{57284F9A-2079-42AF-98FF-B4EF3CDF5D99}" type="slidenum">
              <a:rPr lang="en-US" smtClean="0"/>
              <a:t>43</a:t>
            </a:fld>
            <a:endParaRPr lang="en-US" dirty="0"/>
          </a:p>
        </p:txBody>
      </p:sp>
    </p:spTree>
    <p:extLst>
      <p:ext uri="{BB962C8B-B14F-4D97-AF65-F5344CB8AC3E}">
        <p14:creationId xmlns:p14="http://schemas.microsoft.com/office/powerpoint/2010/main" val="9927532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a:spcBef>
                <a:spcPts val="200"/>
              </a:spcBef>
              <a:spcAft>
                <a:spcPts val="0"/>
              </a:spcAft>
            </a:pPr>
            <a:r>
              <a:rPr lang="en-US" sz="1200" b="1" dirty="0" smtClean="0">
                <a:solidFill>
                  <a:srgbClr val="1F4D78"/>
                </a:solidFill>
                <a:effectLst/>
                <a:latin typeface="Calibri Light" panose="020F0302020204030204" pitchFamily="34" charset="0"/>
                <a:ea typeface="Calibri" panose="020F0502020204030204" pitchFamily="34" charset="0"/>
                <a:cs typeface="Times New Roman" panose="02020603050405020304" pitchFamily="18" charset="0"/>
              </a:rPr>
              <a:t>Slide 44</a:t>
            </a: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Now that we've discussed the integration of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into gender-affirming care services, let's discuss some of the challenges and opportunities we have faced in doing so. </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Naturally, in implementing any new program, educating and training staff is always going to be the first hurdle. PPSP was very, very fortunate in that our staff education process was supported in a multitude of ways, such as by Gilead and the AIDS Activities Coordinating Office in Philadelphia, who provided multiple trainings and education materials.</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We were also supported by the explicit medical standards and guidelines put forth by PPFA, as well as numerous cheat sheets posted around the clinic with helpful reminders. We also did have regular clinician conference calls, as well as a pilot lead clinician to help ease initiation and troubleshoot any issues we ran into.</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Our second, and possibly biggest challenge, has been time. As stated before, integrating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with gender-affirming initial visits is nearly impossible, given time constraints. </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solidFill>
                  <a:srgbClr val="000000"/>
                </a:solidFill>
                <a:effectLst/>
                <a:latin typeface="Calibri" panose="020F0502020204030204" pitchFamily="34" charset="0"/>
                <a:ea typeface="Calibri" panose="020F0502020204030204" pitchFamily="34" charset="0"/>
              </a:rPr>
              <a:t>So far, having patients have labs drawn, and then return for counseling, has been our way around this. It seems to work, but without stats to verify, it's hard to know if we're losing patients who may not be as highly motivated to return for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services.</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The updated sexual history questionnaire is also helpful with regards to time. </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solidFill>
                  <a:srgbClr val="000000"/>
                </a:solidFill>
                <a:effectLst/>
                <a:latin typeface="Calibri" panose="020F0502020204030204" pitchFamily="34" charset="0"/>
                <a:ea typeface="Calibri" panose="020F0502020204030204" pitchFamily="34" charset="0"/>
              </a:rPr>
              <a:t>First off, it provides a structured and brief tool to accurately assess risk in a timely fashion. </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solidFill>
                  <a:srgbClr val="000000"/>
                </a:solidFill>
                <a:effectLst/>
                <a:latin typeface="Calibri" panose="020F0502020204030204" pitchFamily="34" charset="0"/>
                <a:ea typeface="Calibri" panose="020F0502020204030204" pitchFamily="34" charset="0"/>
              </a:rPr>
              <a:t>Secondly, if a patient is flagged, the Center Assistant can then begin the conversation surrounding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by providing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education materials that the clinician can then more easily build upon. This is opposed to perhaps getting caught off guard at the end of an already long visit with new info that may indicate a patient is at risk for HIV.</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The third challenge we face is interest. </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solidFill>
                  <a:srgbClr val="000000"/>
                </a:solidFill>
                <a:effectLst/>
                <a:latin typeface="Calibri" panose="020F0502020204030204" pitchFamily="34" charset="0"/>
                <a:ea typeface="Calibri" panose="020F0502020204030204" pitchFamily="34" charset="0"/>
              </a:rPr>
              <a:t>Some patients are really easy, in that they come in to gender-affirming care knowing that they would like to start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solidFill>
                  <a:srgbClr val="000000"/>
                </a:solidFill>
                <a:effectLst/>
                <a:latin typeface="Calibri" panose="020F0502020204030204" pitchFamily="34" charset="0"/>
                <a:ea typeface="Calibri" panose="020F0502020204030204" pitchFamily="34" charset="0"/>
              </a:rPr>
              <a:t>However, for those who are unsure about it, or maybe were even unaware of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to begin with, cultivating interest can sometimes be a challenge.</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solidFill>
                  <a:srgbClr val="000000"/>
                </a:solidFill>
                <a:effectLst/>
                <a:latin typeface="Calibri" panose="020F0502020204030204" pitchFamily="34" charset="0"/>
                <a:ea typeface="Calibri" panose="020F0502020204030204" pitchFamily="34" charset="0"/>
              </a:rPr>
              <a:t>Sometimes, that challenge is due to simple misunderstanding, such as, believe it or not, some patients believing </a:t>
            </a:r>
            <a:r>
              <a:rPr lang="en-US" sz="1200" dirty="0" err="1" smtClean="0">
                <a:solidFill>
                  <a:srgbClr val="000000"/>
                </a:solidFill>
                <a:effectLst/>
                <a:latin typeface="Calibri" panose="020F0502020204030204" pitchFamily="34" charset="0"/>
                <a:ea typeface="Calibri" panose="020F0502020204030204" pitchFamily="34" charset="0"/>
              </a:rPr>
              <a:t>Truvada</a:t>
            </a:r>
            <a:r>
              <a:rPr lang="en-US" sz="1200" dirty="0" smtClean="0">
                <a:solidFill>
                  <a:srgbClr val="000000"/>
                </a:solidFill>
                <a:effectLst/>
                <a:latin typeface="Calibri" panose="020F0502020204030204" pitchFamily="34" charset="0"/>
                <a:ea typeface="Calibri" panose="020F0502020204030204" pitchFamily="34" charset="0"/>
              </a:rPr>
              <a:t> will actually give them HIV. </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solidFill>
                  <a:srgbClr val="000000"/>
                </a:solidFill>
                <a:effectLst/>
                <a:latin typeface="Calibri" panose="020F0502020204030204" pitchFamily="34" charset="0"/>
                <a:ea typeface="Calibri" panose="020F0502020204030204" pitchFamily="34" charset="0"/>
              </a:rPr>
              <a:t>Other times, though, it can be due to stigma. For example, those that are aware of </a:t>
            </a:r>
            <a:r>
              <a:rPr lang="en-US" sz="1200" dirty="0" err="1" smtClean="0">
                <a:solidFill>
                  <a:srgbClr val="000000"/>
                </a:solidFill>
                <a:effectLst/>
                <a:latin typeface="Calibri" panose="020F0502020204030204" pitchFamily="34" charset="0"/>
                <a:ea typeface="Calibri" panose="020F0502020204030204" pitchFamily="34" charset="0"/>
              </a:rPr>
              <a:t>Truvada's</a:t>
            </a:r>
            <a:r>
              <a:rPr lang="en-US" sz="1200" dirty="0" smtClean="0">
                <a:solidFill>
                  <a:srgbClr val="000000"/>
                </a:solidFill>
                <a:effectLst/>
                <a:latin typeface="Calibri" panose="020F0502020204030204" pitchFamily="34" charset="0"/>
                <a:ea typeface="Calibri" panose="020F0502020204030204" pitchFamily="34" charset="0"/>
              </a:rPr>
              <a:t> use in HIV treatment, as well, may be wary of other people assuming they have HIV, since they would be taking HIV medication.</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Breaking that stigma can be difficult, but being able to normalize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like, "Hey,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is something we're offering nearly everyone, and we thought you might be a good candidate, too, based on some of your answers to the sexual history form," can be a bit helpful in </a:t>
            </a:r>
            <a:r>
              <a:rPr lang="en-US" sz="1200" dirty="0" err="1" smtClean="0">
                <a:solidFill>
                  <a:srgbClr val="000000"/>
                </a:solidFill>
                <a:effectLst/>
                <a:latin typeface="Calibri" panose="020F0502020204030204" pitchFamily="34" charset="0"/>
                <a:ea typeface="Calibri" panose="020F0502020204030204" pitchFamily="34" charset="0"/>
              </a:rPr>
              <a:t>destigmatization</a:t>
            </a:r>
            <a:r>
              <a:rPr lang="en-US" sz="1200" dirty="0" smtClean="0">
                <a:solidFill>
                  <a:srgbClr val="000000"/>
                </a:solidFill>
                <a:effectLst/>
                <a:latin typeface="Calibri" panose="020F0502020204030204" pitchFamily="34" charset="0"/>
                <a:ea typeface="Calibri" panose="020F0502020204030204" pitchFamily="34" charset="0"/>
              </a:rPr>
              <a:t>. In that way, patients know that they are being offered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because of their specific sexual behaviors, and are not just being targeted because of their gender-identity.</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Communicating ease of starting and continuing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is also important for fostering interest. Like, "Did you know that there's a once-daily pill that can reduce your risk of getting HIV through sex? We can probably even get you started within the week." Being able to do that is another way we can and have cultivated interest.</a:t>
            </a:r>
            <a:endParaRPr lang="en-US" sz="1400" dirty="0" smtClean="0">
              <a:effectLst/>
              <a:latin typeface="Times New Roman" panose="02020603050405020304" pitchFamily="18" charset="0"/>
              <a:ea typeface="Times New Roman" panose="02020603050405020304" pitchFamily="18" charset="0"/>
            </a:endParaRPr>
          </a:p>
        </p:txBody>
      </p:sp>
      <p:sp>
        <p:nvSpPr>
          <p:cNvPr id="135" name="Google Shape;13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200"/>
              </a:spcBef>
              <a:spcAft>
                <a:spcPts val="0"/>
              </a:spcAft>
            </a:pPr>
            <a:r>
              <a:rPr lang="en-US" sz="1200" b="1" dirty="0" smtClean="0">
                <a:solidFill>
                  <a:srgbClr val="1F4D78"/>
                </a:solidFill>
                <a:effectLst/>
                <a:latin typeface="Calibri Light" panose="020F0302020204030204" pitchFamily="34" charset="0"/>
                <a:ea typeface="Calibri" panose="020F0502020204030204" pitchFamily="34" charset="0"/>
                <a:cs typeface="Times New Roman" panose="02020603050405020304" pitchFamily="18" charset="0"/>
              </a:rPr>
              <a:t>Slide 45</a:t>
            </a: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Through this entire process, the staff at PPSP has learned many valuable lessons: </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solidFill>
                  <a:srgbClr val="000000"/>
                </a:solidFill>
                <a:effectLst/>
                <a:latin typeface="Calibri" panose="020F0502020204030204" pitchFamily="34" charset="0"/>
                <a:ea typeface="Calibri" panose="020F0502020204030204" pitchFamily="34" charset="0"/>
              </a:rPr>
              <a:t>Outside resources and supports are invaluable to a successful program. </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solidFill>
                  <a:srgbClr val="000000"/>
                </a:solidFill>
                <a:effectLst/>
                <a:latin typeface="Calibri" panose="020F0502020204030204" pitchFamily="34" charset="0"/>
                <a:ea typeface="Calibri" panose="020F0502020204030204" pitchFamily="34" charset="0"/>
              </a:rPr>
              <a:t>We've also learned that ease of initiation is definitely going to be crucial to success, and that stigma is unfortunately a real and potential barrier to uptake.</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Staff and patient education is always going to be key. That's always helped by technology advances, as well. </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As with everything, metrics will be necessary over time to really evaluate the impact and success of our program.</a:t>
            </a:r>
            <a:endParaRPr lang="en-US" sz="1400" dirty="0" smtClean="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7284F9A-2079-42AF-98FF-B4EF3CDF5D99}" type="slidenum">
              <a:rPr lang="en-US" smtClean="0"/>
              <a:t>45</a:t>
            </a:fld>
            <a:endParaRPr lang="en-US" dirty="0"/>
          </a:p>
        </p:txBody>
      </p:sp>
    </p:spTree>
    <p:extLst>
      <p:ext uri="{BB962C8B-B14F-4D97-AF65-F5344CB8AC3E}">
        <p14:creationId xmlns:p14="http://schemas.microsoft.com/office/powerpoint/2010/main" val="22378222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there any questions</a:t>
            </a:r>
            <a:r>
              <a:rPr lang="en-US" baseline="0" dirty="0"/>
              <a:t> for the presenters?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AAEA6F-6A0E-4FE3-A78D-15F87EAF08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2350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200"/>
              </a:spcBef>
              <a:spcAft>
                <a:spcPts val="0"/>
              </a:spcAft>
            </a:pPr>
            <a:r>
              <a:rPr lang="en-US" sz="1600" b="1" dirty="0" smtClean="0">
                <a:solidFill>
                  <a:srgbClr val="1F4D78"/>
                </a:solidFill>
                <a:effectLst/>
                <a:latin typeface="Calibri Light" panose="020F0302020204030204" pitchFamily="34" charset="0"/>
                <a:ea typeface="Calibri" panose="020F0502020204030204" pitchFamily="34" charset="0"/>
                <a:cs typeface="Times New Roman" panose="02020603050405020304" pitchFamily="18" charset="0"/>
              </a:rPr>
              <a:t>Slide 5</a:t>
            </a: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Forty percent of women access reproductive health care only, which makes family planning clinics a logical and an efficient location for offering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to women. </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Family planning providers are uniquely skilled to offer options within a shared decision-making model, and women want to hear about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from family planning providers. We've heard this over and over in focus groups since 2011.</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Prevention of sexually-transmitted infections, including HIV, is a core part of providing quality family planning services. Title X sites have a key opportunity to address gaps in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awareness and access among women by integrating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services into existing HIV prevention services, which can include HIV and STD prevention education, testing and referral, risk reduction counseling, and behavioral interventions, such as condom use and promotion of post-exposure prophylaxis.</a:t>
            </a:r>
            <a:endParaRPr lang="en-US" sz="14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AAEA6F-6A0E-4FE3-A78D-15F87EAF086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441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200"/>
              </a:spcBef>
              <a:spcAft>
                <a:spcPts val="0"/>
              </a:spcAft>
            </a:pPr>
            <a:r>
              <a:rPr lang="en-US" sz="1600" b="1" dirty="0" smtClean="0">
                <a:solidFill>
                  <a:srgbClr val="1F4D78"/>
                </a:solidFill>
                <a:effectLst/>
                <a:latin typeface="Calibri Light" panose="020F0302020204030204" pitchFamily="34" charset="0"/>
                <a:ea typeface="Calibri" panose="020F0502020204030204" pitchFamily="34" charset="0"/>
                <a:cs typeface="Times New Roman" panose="02020603050405020304" pitchFamily="18" charset="0"/>
              </a:rPr>
              <a:t>Slide 6</a:t>
            </a: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Family planning visits are busy clinical encounters that address multiple health priorities in a limited time. </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Integrating a new service into this environment can feel daunting, particularly when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provision may require some navigation for clients who are underinsured or uninsured, and there is, in fact, more frequent lab testing and follow-up than other family planning services. </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Even screening for HIV vulnerability can seem like an overwhelming task, given that there are no validated questions that accurately assess a woman's HIV risk.</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In addition to these structural challenges, providers and clinic staff require training on both medical provision of </a:t>
            </a:r>
            <a:r>
              <a:rPr lang="en-US" sz="1200" dirty="0" err="1" smtClean="0">
                <a:solidFill>
                  <a:srgbClr val="000000"/>
                </a:solidFill>
                <a:effectLst/>
                <a:latin typeface="Calibri" panose="020F0502020204030204" pitchFamily="34" charset="0"/>
                <a:ea typeface="Calibri" panose="020F0502020204030204" pitchFamily="34" charset="0"/>
              </a:rPr>
              <a:t>PrEP</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While it's not overly complicated, it does require some familiarity, and on counseling on a variety of HIV prevention options. </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While many family planning providers agree that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provision is within their scope of practice, they have indicated that they would like more training.</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In recent years, leaders across the U.S. have collaborated to develop clinically sound and widely available tools to increase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provider knowledge and support implementation of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by family planning clinics. This webinar series is an important part of the tools that have been developed.</a:t>
            </a:r>
            <a:endParaRPr lang="en-US" sz="14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AAEA6F-6A0E-4FE3-A78D-15F87EAF08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6238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200"/>
              </a:spcBef>
              <a:spcAft>
                <a:spcPts val="0"/>
              </a:spcAft>
            </a:pPr>
            <a:r>
              <a:rPr lang="en-US" sz="1200" b="1" dirty="0" smtClean="0">
                <a:solidFill>
                  <a:srgbClr val="1F4D78"/>
                </a:solidFill>
                <a:effectLst/>
                <a:latin typeface="Calibri Light" panose="020F0302020204030204" pitchFamily="34" charset="0"/>
                <a:ea typeface="Calibri" panose="020F0502020204030204" pitchFamily="34" charset="0"/>
                <a:cs typeface="Times New Roman" panose="02020603050405020304" pitchFamily="18" charset="0"/>
              </a:rPr>
              <a:t>Slide 7</a:t>
            </a: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Implementing these innovative models for integrating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services can help reduce some of these implementation challenges that we just identified. </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We can engage a range of providers, staff, and community partners, and increase access to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for clients. </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We see health centers offering a range of service models for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such as weekly after-hours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clinics, doing task-shifting and engaging nurses and community health workers to educate and screen for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developing relationships with pharmacists who can play an important role, and leveraging online or mobile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delivery or provision options.</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Our presenters are from three health centers that are integrating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use using various innovative models. Each of them share about their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program, and the benefits of the model they're using, the challenges they've encountered, and key lessons learned. Our hope is that through hearing these implementation stories that you'll glean some ideas about how you can integrate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in your setting.</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solidFill>
                  <a:srgbClr val="000000"/>
                </a:solidFill>
                <a:effectLst/>
                <a:latin typeface="Calibri" panose="020F0502020204030204" pitchFamily="34" charset="0"/>
                <a:ea typeface="Calibri" panose="020F0502020204030204" pitchFamily="34" charset="0"/>
              </a:rPr>
              <a:t>First, we're going to hear from Jessica </a:t>
            </a:r>
            <a:r>
              <a:rPr lang="en-US" sz="1200" dirty="0" err="1" smtClean="0">
                <a:solidFill>
                  <a:srgbClr val="000000"/>
                </a:solidFill>
                <a:effectLst/>
                <a:latin typeface="Calibri" panose="020F0502020204030204" pitchFamily="34" charset="0"/>
                <a:ea typeface="Calibri" panose="020F0502020204030204" pitchFamily="34" charset="0"/>
              </a:rPr>
              <a:t>Downes</a:t>
            </a:r>
            <a:r>
              <a:rPr lang="en-US" sz="1200" dirty="0" smtClean="0">
                <a:solidFill>
                  <a:srgbClr val="000000"/>
                </a:solidFill>
                <a:effectLst/>
                <a:latin typeface="Calibri" panose="020F0502020204030204" pitchFamily="34" charset="0"/>
                <a:ea typeface="Calibri" panose="020F0502020204030204" pitchFamily="34" charset="0"/>
              </a:rPr>
              <a:t> at the </a:t>
            </a:r>
            <a:r>
              <a:rPr lang="en-US" sz="1200" dirty="0" err="1" smtClean="0">
                <a:solidFill>
                  <a:srgbClr val="000000"/>
                </a:solidFill>
                <a:effectLst/>
                <a:latin typeface="Calibri" panose="020F0502020204030204" pitchFamily="34" charset="0"/>
                <a:ea typeface="Calibri" panose="020F0502020204030204" pitchFamily="34" charset="0"/>
              </a:rPr>
              <a:t>OneWorld</a:t>
            </a:r>
            <a:r>
              <a:rPr lang="en-US" sz="1200" dirty="0" smtClean="0">
                <a:solidFill>
                  <a:srgbClr val="000000"/>
                </a:solidFill>
                <a:effectLst/>
                <a:latin typeface="Calibri" panose="020F0502020204030204" pitchFamily="34" charset="0"/>
                <a:ea typeface="Calibri" panose="020F0502020204030204" pitchFamily="34" charset="0"/>
              </a:rPr>
              <a:t> Community Health Centers in Omaha, Nebraska, about their pharmacy-based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services. </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solidFill>
                  <a:srgbClr val="000000"/>
                </a:solidFill>
                <a:effectLst/>
                <a:latin typeface="Calibri" panose="020F0502020204030204" pitchFamily="34" charset="0"/>
                <a:ea typeface="Calibri" panose="020F0502020204030204" pitchFamily="34" charset="0"/>
              </a:rPr>
              <a:t>Then, we'll hear from Tammy Bennett about the telehealth services for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at the Bureau of Family Health at the Louisiana Department of Health. </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solidFill>
                  <a:srgbClr val="000000"/>
                </a:solidFill>
                <a:effectLst/>
                <a:latin typeface="Calibri" panose="020F0502020204030204" pitchFamily="34" charset="0"/>
                <a:ea typeface="Calibri" panose="020F0502020204030204" pitchFamily="34" charset="0"/>
              </a:rPr>
              <a:t>Finally, we'll hear from </a:t>
            </a:r>
            <a:r>
              <a:rPr lang="en-US" sz="1200" dirty="0" err="1" smtClean="0">
                <a:solidFill>
                  <a:srgbClr val="000000"/>
                </a:solidFill>
                <a:effectLst/>
                <a:latin typeface="Calibri" panose="020F0502020204030204" pitchFamily="34" charset="0"/>
                <a:ea typeface="Calibri" panose="020F0502020204030204" pitchFamily="34" charset="0"/>
              </a:rPr>
              <a:t>Ama</a:t>
            </a:r>
            <a:r>
              <a:rPr lang="en-US" sz="1200" dirty="0" smtClean="0">
                <a:solidFill>
                  <a:srgbClr val="000000"/>
                </a:solidFill>
                <a:effectLst/>
                <a:latin typeface="Calibri" panose="020F0502020204030204" pitchFamily="34" charset="0"/>
                <a:ea typeface="Calibri" panose="020F0502020204030204" pitchFamily="34" charset="0"/>
              </a:rPr>
              <a:t> </a:t>
            </a:r>
            <a:r>
              <a:rPr lang="en-US" sz="1200" dirty="0" err="1" smtClean="0">
                <a:solidFill>
                  <a:srgbClr val="000000"/>
                </a:solidFill>
                <a:effectLst/>
                <a:latin typeface="Calibri" panose="020F0502020204030204" pitchFamily="34" charset="0"/>
                <a:ea typeface="Calibri" panose="020F0502020204030204" pitchFamily="34" charset="0"/>
              </a:rPr>
              <a:t>Dankwah</a:t>
            </a:r>
            <a:r>
              <a:rPr lang="en-US" sz="1200" dirty="0" smtClean="0">
                <a:solidFill>
                  <a:srgbClr val="000000"/>
                </a:solidFill>
                <a:effectLst/>
                <a:latin typeface="Calibri" panose="020F0502020204030204" pitchFamily="34" charset="0"/>
                <a:ea typeface="Calibri" panose="020F0502020204030204" pitchFamily="34" charset="0"/>
              </a:rPr>
              <a:t> at the Planned Parenthood Southeastern Pennsylvania about how their health centers are integrating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and gender-affirming care.</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As you listen to each of these presenters, I want you to think about where you're at </a:t>
            </a:r>
            <a:r>
              <a:rPr lang="en-US" sz="1200" dirty="0" err="1" smtClean="0">
                <a:solidFill>
                  <a:srgbClr val="000000"/>
                </a:solidFill>
                <a:effectLst/>
                <a:latin typeface="Calibri" panose="020F0502020204030204" pitchFamily="34" charset="0"/>
                <a:ea typeface="Calibri" panose="020F0502020204030204" pitchFamily="34" charset="0"/>
              </a:rPr>
              <a:t>at</a:t>
            </a:r>
            <a:r>
              <a:rPr lang="en-US" sz="1200" dirty="0" smtClean="0">
                <a:solidFill>
                  <a:srgbClr val="000000"/>
                </a:solidFill>
                <a:effectLst/>
                <a:latin typeface="Calibri" panose="020F0502020204030204" pitchFamily="34" charset="0"/>
                <a:ea typeface="Calibri" panose="020F0502020204030204" pitchFamily="34" charset="0"/>
              </a:rPr>
              <a:t> your health center, in terms of providing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and thinking about whether that's offering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using a referral service, or offering the full range of services on-site, and how these ideas from these innovative implementation models might work in your area.</a:t>
            </a:r>
            <a:endParaRPr lang="en-US" sz="1400" dirty="0" smtClean="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7284F9A-2079-42AF-98FF-B4EF3CDF5D99}" type="slidenum">
              <a:rPr lang="en-US" smtClean="0"/>
              <a:t>7</a:t>
            </a:fld>
            <a:endParaRPr lang="en-US" dirty="0"/>
          </a:p>
        </p:txBody>
      </p:sp>
    </p:spTree>
    <p:extLst>
      <p:ext uri="{BB962C8B-B14F-4D97-AF65-F5344CB8AC3E}">
        <p14:creationId xmlns:p14="http://schemas.microsoft.com/office/powerpoint/2010/main" val="2968411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smtClean="0">
                <a:solidFill>
                  <a:srgbClr val="1F4D78"/>
                </a:solidFill>
                <a:effectLst/>
                <a:latin typeface="Calibri Light" panose="020F0302020204030204" pitchFamily="34" charset="0"/>
                <a:ea typeface="Calibri" panose="020F0502020204030204" pitchFamily="34" charset="0"/>
                <a:cs typeface="Times New Roman" panose="02020603050405020304" pitchFamily="18" charset="0"/>
              </a:rPr>
              <a:t>Slide 8</a:t>
            </a:r>
            <a:endParaRPr lang="en-US" sz="11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This is part of a webinar series. The recordings from the other series are available online. </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solidFill>
                  <a:srgbClr val="000000"/>
                </a:solidFill>
                <a:effectLst/>
                <a:latin typeface="Calibri" panose="020F0502020204030204" pitchFamily="34" charset="0"/>
                <a:ea typeface="Calibri" panose="020F0502020204030204" pitchFamily="34" charset="0"/>
              </a:rPr>
              <a:t>We did an overview that outlines the background and history of how these various tools supporting family planning providers in offering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have been developed. </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solidFill>
                  <a:srgbClr val="000000"/>
                </a:solidFill>
                <a:effectLst/>
                <a:latin typeface="Calibri" panose="020F0502020204030204" pitchFamily="34" charset="0"/>
                <a:ea typeface="Calibri" panose="020F0502020204030204" pitchFamily="34" charset="0"/>
              </a:rPr>
              <a:t>Then, there was some really specific information shared about how to prescribe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in family planning sites, detailed information about financing and health insurance navigation services at family planning sites</a:t>
            </a:r>
            <a:endParaRPr lang="en-US" sz="1400" dirty="0" smtClean="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200" dirty="0" smtClean="0">
                <a:solidFill>
                  <a:srgbClr val="000000"/>
                </a:solidFill>
                <a:effectLst/>
                <a:latin typeface="Calibri" panose="020F0502020204030204" pitchFamily="34" charset="0"/>
                <a:ea typeface="Calibri" panose="020F0502020204030204" pitchFamily="34" charset="0"/>
              </a:rPr>
              <a:t>And then today's webinar, which is covering the innovative models of </a:t>
            </a:r>
            <a:r>
              <a:rPr lang="en-US" sz="1200" dirty="0" err="1" smtClean="0">
                <a:solidFill>
                  <a:srgbClr val="000000"/>
                </a:solidFill>
                <a:effectLst/>
                <a:latin typeface="Calibri" panose="020F0502020204030204" pitchFamily="34" charset="0"/>
                <a:ea typeface="Calibri" panose="020F0502020204030204" pitchFamily="34" charset="0"/>
              </a:rPr>
              <a:t>PrEP</a:t>
            </a:r>
            <a:r>
              <a:rPr lang="en-US" sz="1200" dirty="0" smtClean="0">
                <a:solidFill>
                  <a:srgbClr val="000000"/>
                </a:solidFill>
                <a:effectLst/>
                <a:latin typeface="Calibri" panose="020F0502020204030204" pitchFamily="34" charset="0"/>
                <a:ea typeface="Calibri" panose="020F0502020204030204" pitchFamily="34" charset="0"/>
              </a:rPr>
              <a:t> provision.</a:t>
            </a:r>
            <a:endParaRPr lang="en-US" sz="14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AAEA6F-6A0E-4FE3-A78D-15F87EAF086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9105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200"/>
              </a:spcBef>
              <a:spcAft>
                <a:spcPts val="0"/>
              </a:spcAft>
            </a:pPr>
            <a:r>
              <a:rPr lang="en-US" sz="1600" b="1" dirty="0" smtClean="0">
                <a:solidFill>
                  <a:srgbClr val="1F4D78"/>
                </a:solidFill>
                <a:effectLst/>
                <a:latin typeface="Calibri Light" panose="020F0302020204030204" pitchFamily="34" charset="0"/>
                <a:ea typeface="Calibri" panose="020F0502020204030204" pitchFamily="34" charset="0"/>
                <a:cs typeface="Times New Roman" panose="02020603050405020304" pitchFamily="18" charset="0"/>
              </a:rPr>
              <a:t>Slide 9</a:t>
            </a: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Jessica </a:t>
            </a:r>
            <a:r>
              <a:rPr lang="en-US" sz="1200" dirty="0" err="1" smtClean="0">
                <a:solidFill>
                  <a:srgbClr val="000000"/>
                </a:solidFill>
                <a:effectLst/>
                <a:latin typeface="Calibri" panose="020F0502020204030204" pitchFamily="34" charset="0"/>
                <a:ea typeface="Calibri" panose="020F0502020204030204" pitchFamily="34" charset="0"/>
              </a:rPr>
              <a:t>Downes</a:t>
            </a:r>
            <a:r>
              <a:rPr lang="en-US" sz="1200" dirty="0" smtClean="0">
                <a:solidFill>
                  <a:srgbClr val="000000"/>
                </a:solidFill>
                <a:effectLst/>
                <a:latin typeface="Calibri" panose="020F0502020204030204" pitchFamily="34" charset="0"/>
                <a:ea typeface="Calibri" panose="020F0502020204030204" pitchFamily="34" charset="0"/>
              </a:rPr>
              <a:t>, clinical pharmacist at </a:t>
            </a:r>
            <a:r>
              <a:rPr lang="en-US" sz="1200" dirty="0" err="1" smtClean="0">
                <a:solidFill>
                  <a:srgbClr val="000000"/>
                </a:solidFill>
                <a:effectLst/>
                <a:latin typeface="Calibri" panose="020F0502020204030204" pitchFamily="34" charset="0"/>
                <a:ea typeface="Calibri" panose="020F0502020204030204" pitchFamily="34" charset="0"/>
              </a:rPr>
              <a:t>OneWorld</a:t>
            </a:r>
            <a:r>
              <a:rPr lang="en-US" sz="1200" dirty="0" smtClean="0">
                <a:solidFill>
                  <a:srgbClr val="000000"/>
                </a:solidFill>
                <a:effectLst/>
                <a:latin typeface="Calibri" panose="020F0502020204030204" pitchFamily="34" charset="0"/>
                <a:ea typeface="Calibri" panose="020F0502020204030204" pitchFamily="34" charset="0"/>
              </a:rPr>
              <a:t> Community Health Center. </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err="1" smtClean="0">
                <a:solidFill>
                  <a:srgbClr val="000000"/>
                </a:solidFill>
                <a:effectLst/>
                <a:latin typeface="Calibri" panose="020F0502020204030204" pitchFamily="34" charset="0"/>
                <a:ea typeface="Calibri" panose="020F0502020204030204" pitchFamily="34" charset="0"/>
              </a:rPr>
              <a:t>OneWorld</a:t>
            </a:r>
            <a:r>
              <a:rPr lang="en-US" sz="1200" dirty="0" smtClean="0">
                <a:solidFill>
                  <a:srgbClr val="000000"/>
                </a:solidFill>
                <a:effectLst/>
                <a:latin typeface="Calibri" panose="020F0502020204030204" pitchFamily="34" charset="0"/>
                <a:ea typeface="Calibri" panose="020F0502020204030204" pitchFamily="34" charset="0"/>
              </a:rPr>
              <a:t> is a federally-qualified health center located in Omaha, Nebraska. </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We're a patient-centered medical home that offers a range of services, including adult and pediatric medicine, behavioral health, as well as women's health.</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We receive Title X funding through the Family Planning Council of Nebraska. </a:t>
            </a:r>
            <a:endParaRPr lang="en-US" sz="1400" dirty="0" smtClean="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smtClean="0">
                <a:solidFill>
                  <a:srgbClr val="000000"/>
                </a:solidFill>
                <a:effectLst/>
                <a:latin typeface="Calibri" panose="020F0502020204030204" pitchFamily="34" charset="0"/>
                <a:ea typeface="Calibri" panose="020F0502020204030204" pitchFamily="34" charset="0"/>
              </a:rPr>
              <a:t>You can see our Title X demographics from last year, with just over 8500 users in 2018, with a majority of those being female, white, and over half of them were 100% or below the federal poverty level.</a:t>
            </a:r>
            <a:endParaRPr lang="en-US" sz="1400" dirty="0" smtClean="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7284F9A-2079-42AF-98FF-B4EF3CDF5D99}" type="slidenum">
              <a:rPr lang="en-US" smtClean="0"/>
              <a:t>9</a:t>
            </a:fld>
            <a:endParaRPr lang="en-US" dirty="0"/>
          </a:p>
        </p:txBody>
      </p:sp>
    </p:spTree>
    <p:extLst>
      <p:ext uri="{BB962C8B-B14F-4D97-AF65-F5344CB8AC3E}">
        <p14:creationId xmlns:p14="http://schemas.microsoft.com/office/powerpoint/2010/main" val="5572319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0" y="1447800"/>
            <a:ext cx="9144000" cy="1470025"/>
          </a:xfrm>
        </p:spPr>
        <p:txBody>
          <a:bodyPr/>
          <a:lstStyle>
            <a:lvl1pPr>
              <a:defRPr/>
            </a:lvl1pPr>
          </a:lstStyle>
          <a:p>
            <a:r>
              <a:rPr lang="en-US" dirty="0"/>
              <a:t>Click to edit title</a:t>
            </a:r>
          </a:p>
        </p:txBody>
      </p:sp>
    </p:spTree>
    <p:extLst>
      <p:ext uri="{BB962C8B-B14F-4D97-AF65-F5344CB8AC3E}">
        <p14:creationId xmlns:p14="http://schemas.microsoft.com/office/powerpoint/2010/main" val="4048892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987330-4827-4853-9E65-E14D474C9EB6}" type="datetimeFigureOut">
              <a:rPr lang="en-US" smtClean="0"/>
              <a:t>7/31/2019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6D9BF8-3368-4B9A-A07A-5AE8E135867A}" type="slidenum">
              <a:rPr lang="en-US" smtClean="0"/>
              <a:t>‹#›</a:t>
            </a:fld>
            <a:endParaRPr lang="en-US" dirty="0"/>
          </a:p>
        </p:txBody>
      </p:sp>
    </p:spTree>
    <p:extLst>
      <p:ext uri="{BB962C8B-B14F-4D97-AF65-F5344CB8AC3E}">
        <p14:creationId xmlns:p14="http://schemas.microsoft.com/office/powerpoint/2010/main" val="515866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987330-4827-4853-9E65-E14D474C9EB6}" type="datetimeFigureOut">
              <a:rPr lang="en-US" smtClean="0"/>
              <a:t>7/31/2019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6D9BF8-3368-4B9A-A07A-5AE8E135867A}" type="slidenum">
              <a:rPr lang="en-US" smtClean="0"/>
              <a:t>‹#›</a:t>
            </a:fld>
            <a:endParaRPr lang="en-US" dirty="0"/>
          </a:p>
        </p:txBody>
      </p:sp>
    </p:spTree>
    <p:extLst>
      <p:ext uri="{BB962C8B-B14F-4D97-AF65-F5344CB8AC3E}">
        <p14:creationId xmlns:p14="http://schemas.microsoft.com/office/powerpoint/2010/main" val="149401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365377"/>
            <a:ext cx="7772400" cy="1470025"/>
          </a:xfrm>
        </p:spPr>
        <p:txBody>
          <a:bodyPr>
            <a:normAutofit/>
          </a:bodyPr>
          <a:lstStyle>
            <a:lvl1pPr algn="ctr">
              <a:defRPr sz="2400" b="1">
                <a:solidFill>
                  <a:srgbClr val="102B62"/>
                </a:solidFill>
              </a:defRPr>
            </a:lvl1pPr>
          </a:lstStyle>
          <a:p>
            <a:r>
              <a:rPr lang="en-US" dirty="0"/>
              <a:t>Program Reviews</a:t>
            </a:r>
            <a:br>
              <a:rPr lang="en-US" dirty="0"/>
            </a:br>
            <a:r>
              <a:rPr lang="en-US" dirty="0"/>
              <a:t>Meeting Context</a:t>
            </a:r>
          </a:p>
        </p:txBody>
      </p:sp>
      <p:sp>
        <p:nvSpPr>
          <p:cNvPr id="3" name="Subtitle 2"/>
          <p:cNvSpPr>
            <a:spLocks noGrp="1"/>
          </p:cNvSpPr>
          <p:nvPr>
            <p:ph type="subTitle" idx="1" hasCustomPrompt="1"/>
          </p:nvPr>
        </p:nvSpPr>
        <p:spPr>
          <a:xfrm>
            <a:off x="1371600" y="4718594"/>
            <a:ext cx="6400800" cy="1752600"/>
          </a:xfrm>
        </p:spPr>
        <p:txBody>
          <a:bodyPr>
            <a:normAutofit/>
          </a:bodyPr>
          <a:lstStyle>
            <a:lvl1pPr marL="0" indent="0" algn="ctr">
              <a:buNone/>
              <a:defRPr sz="1800" b="0" baseline="0">
                <a:solidFill>
                  <a:srgbClr val="102B62"/>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Susan Moskosky, MS, WHNP-BC</a:t>
            </a:r>
          </a:p>
          <a:p>
            <a:r>
              <a:rPr lang="en-US" dirty="0"/>
              <a:t>Deputy Director, OPA</a:t>
            </a:r>
          </a:p>
          <a:p>
            <a:r>
              <a:rPr lang="en-US" dirty="0"/>
              <a:t>August 14, 2018</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34201" y="397218"/>
            <a:ext cx="1968549" cy="1133132"/>
          </a:xfrm>
          <a:prstGeom prst="rect">
            <a:avLst/>
          </a:prstGeom>
        </p:spPr>
      </p:pic>
      <p:pic>
        <p:nvPicPr>
          <p:cNvPr id="9" name="Picture 8" descr="Department of Health and Human Services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88900"/>
            <a:ext cx="1219200" cy="1625600"/>
          </a:xfrm>
          <a:prstGeom prst="rect">
            <a:avLst/>
          </a:prstGeom>
        </p:spPr>
      </p:pic>
      <p:pic>
        <p:nvPicPr>
          <p:cNvPr id="10" name="Picture 9" descr="Assistant Secretary for Preparedness and Response logo"/>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34201" y="584201"/>
            <a:ext cx="1968549" cy="655467"/>
          </a:xfrm>
          <a:prstGeom prst="rect">
            <a:avLst/>
          </a:prstGeom>
        </p:spPr>
      </p:pic>
      <p:pic>
        <p:nvPicPr>
          <p:cNvPr id="11" name="Picture 10"/>
          <p:cNvPicPr>
            <a:picLocks noChangeAspect="1"/>
          </p:cNvPicPr>
          <p:nvPr/>
        </p:nvPicPr>
        <p:blipFill>
          <a:blip r:embed="rId5"/>
          <a:stretch>
            <a:fillRect/>
          </a:stretch>
        </p:blipFill>
        <p:spPr>
          <a:xfrm>
            <a:off x="1" y="3"/>
            <a:ext cx="9197885" cy="163600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effectLst>
            <a:outerShdw blurRad="50800" dist="38100" dir="8100000" algn="tr" rotWithShape="0">
              <a:prstClr val="black">
                <a:alpha val="40000"/>
              </a:prstClr>
            </a:outerShdw>
          </a:effectLst>
        </p:spPr>
      </p:pic>
      <p:pic>
        <p:nvPicPr>
          <p:cNvPr id="12" name="Picture 11"/>
          <p:cNvPicPr>
            <a:picLocks noChangeAspect="1"/>
          </p:cNvPicPr>
          <p:nvPr/>
        </p:nvPicPr>
        <p:blipFill>
          <a:blip r:embed="rId6"/>
          <a:stretch>
            <a:fillRect/>
          </a:stretch>
        </p:blipFill>
        <p:spPr>
          <a:xfrm>
            <a:off x="386631" y="100837"/>
            <a:ext cx="1389526" cy="1844681"/>
          </a:xfrm>
          <a:prstGeom prst="rect">
            <a:avLst/>
          </a:prstGeom>
          <a:effectLst>
            <a:outerShdw blurRad="50800" dist="38100" dir="8100000" algn="tr" rotWithShape="0">
              <a:prstClr val="black">
                <a:alpha val="40000"/>
              </a:prstClr>
            </a:outerShdw>
          </a:effectLst>
        </p:spPr>
      </p:pic>
      <p:sp>
        <p:nvSpPr>
          <p:cNvPr id="13" name="Title 1"/>
          <p:cNvSpPr txBox="1">
            <a:spLocks/>
          </p:cNvSpPr>
          <p:nvPr/>
        </p:nvSpPr>
        <p:spPr>
          <a:xfrm>
            <a:off x="1447801" y="378246"/>
            <a:ext cx="7851422" cy="1567272"/>
          </a:xfrm>
          <a:prstGeom prst="rect">
            <a:avLst/>
          </a:prstGeom>
        </p:spPr>
        <p:txBody>
          <a:bodyPr vert="horz" lIns="121920" tIns="60960" rIns="121920" bIns="6096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609570">
              <a:defRPr/>
            </a:pPr>
            <a:r>
              <a:rPr lang="en-US" sz="1500" spc="400" dirty="0">
                <a:solidFill>
                  <a:prstClr val="white"/>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OFFICE OF THE ASSISTANT SECRETARY FOR HEALTH</a:t>
            </a:r>
          </a:p>
        </p:txBody>
      </p:sp>
      <p:pic>
        <p:nvPicPr>
          <p:cNvPr id="6" name="Picture 5"/>
          <p:cNvPicPr>
            <a:picLocks noChangeAspect="1"/>
          </p:cNvPicPr>
          <p:nvPr userDrawn="1"/>
        </p:nvPicPr>
        <p:blipFill>
          <a:blip r:embed="rId7"/>
          <a:stretch>
            <a:fillRect/>
          </a:stretch>
        </p:blipFill>
        <p:spPr>
          <a:xfrm>
            <a:off x="7171855" y="4512624"/>
            <a:ext cx="1476536" cy="1968715"/>
          </a:xfrm>
          <a:prstGeom prst="rect">
            <a:avLst/>
          </a:prstGeom>
        </p:spPr>
      </p:pic>
    </p:spTree>
    <p:extLst>
      <p:ext uri="{BB962C8B-B14F-4D97-AF65-F5344CB8AC3E}">
        <p14:creationId xmlns:p14="http://schemas.microsoft.com/office/powerpoint/2010/main" val="4055105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100" b="1" baseline="0">
                <a:solidFill>
                  <a:srgbClr val="102B62"/>
                </a:solidFill>
              </a:defRPr>
            </a:lvl1pPr>
          </a:lstStyle>
          <a:p>
            <a:r>
              <a:rPr lang="en-US" dirty="0"/>
              <a:t>Meeting Purpose and Goals</a:t>
            </a:r>
          </a:p>
        </p:txBody>
      </p:sp>
      <p:sp>
        <p:nvSpPr>
          <p:cNvPr id="3" name="Content Placeholder 2"/>
          <p:cNvSpPr>
            <a:spLocks noGrp="1"/>
          </p:cNvSpPr>
          <p:nvPr>
            <p:ph idx="1" hasCustomPrompt="1"/>
          </p:nvPr>
        </p:nvSpPr>
        <p:spPr>
          <a:xfrm>
            <a:off x="457200" y="1498602"/>
            <a:ext cx="8229600" cy="4368799"/>
          </a:xfrm>
        </p:spPr>
        <p:txBody>
          <a:bodyPr/>
          <a:lstStyle>
            <a:lvl1pPr marL="342892" indent="-342892">
              <a:buSzPct val="125000"/>
              <a:buFont typeface="Arial" panose="020B0604020202020204" pitchFamily="34" charset="0"/>
              <a:buChar char="•"/>
              <a:defRPr sz="1650">
                <a:solidFill>
                  <a:srgbClr val="102B62"/>
                </a:solidFill>
              </a:defRPr>
            </a:lvl1pPr>
            <a:lvl2pPr marL="742931" indent="-285743">
              <a:buFont typeface="Wingdings" panose="05000000000000000000" pitchFamily="2" charset="2"/>
              <a:buChar char="§"/>
              <a:defRPr sz="1500" baseline="0">
                <a:solidFill>
                  <a:srgbClr val="102B62"/>
                </a:solidFill>
              </a:defRPr>
            </a:lvl2pPr>
            <a:lvl3pPr marL="914378" indent="0">
              <a:buFont typeface="Wingdings" panose="05000000000000000000" pitchFamily="2" charset="2"/>
              <a:buNone/>
              <a:defRPr sz="1350" baseline="0">
                <a:solidFill>
                  <a:srgbClr val="102B62"/>
                </a:solidFill>
              </a:defRPr>
            </a:lvl3pPr>
          </a:lstStyle>
          <a:p>
            <a:pPr lvl="0"/>
            <a:r>
              <a:rPr lang="en-US" dirty="0"/>
              <a:t>Purpose</a:t>
            </a:r>
          </a:p>
          <a:p>
            <a:pPr lvl="2"/>
            <a:r>
              <a:rPr lang="en-US" dirty="0"/>
              <a:t>To provide Title X program review stakeholders with information to support uniform implementation of Title X program reviews</a:t>
            </a:r>
          </a:p>
          <a:p>
            <a:pPr lvl="2"/>
            <a:endParaRPr lang="en-US" dirty="0"/>
          </a:p>
          <a:p>
            <a:pPr lvl="0"/>
            <a:r>
              <a:rPr lang="en-US" dirty="0"/>
              <a:t>Goals</a:t>
            </a:r>
          </a:p>
          <a:p>
            <a:pPr lvl="1"/>
            <a:r>
              <a:rPr lang="en-US" dirty="0"/>
              <a:t>Enhance consultant capacity to implement program review tool</a:t>
            </a:r>
          </a:p>
          <a:p>
            <a:pPr lvl="1"/>
            <a:r>
              <a:rPr lang="en-US" dirty="0"/>
              <a:t>Provide tools and support to implement </a:t>
            </a:r>
          </a:p>
          <a:p>
            <a:pPr lvl="2"/>
            <a:endParaRPr lang="en-US" dirty="0"/>
          </a:p>
          <a:p>
            <a:pPr lvl="2"/>
            <a:endParaRPr lang="en-US" dirty="0"/>
          </a:p>
        </p:txBody>
      </p:sp>
      <p:sp>
        <p:nvSpPr>
          <p:cNvPr id="8" name="Slide Number Placeholder 5"/>
          <p:cNvSpPr txBox="1">
            <a:spLocks/>
          </p:cNvSpPr>
          <p:nvPr userDrawn="1"/>
        </p:nvSpPr>
        <p:spPr>
          <a:xfrm>
            <a:off x="8229600" y="6375401"/>
            <a:ext cx="533400" cy="25931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000" smtClean="0">
                <a:solidFill>
                  <a:prstClr val="white"/>
                </a:solidFill>
              </a:rPr>
              <a:pPr/>
              <a:t>‹#›</a:t>
            </a:fld>
            <a:endParaRPr lang="en-US" sz="1000" dirty="0">
              <a:solidFill>
                <a:prstClr val="white"/>
              </a:solidFill>
            </a:endParaRPr>
          </a:p>
        </p:txBody>
      </p:sp>
      <p:cxnSp>
        <p:nvCxnSpPr>
          <p:cNvPr id="6" name="Straight Connector 5"/>
          <p:cNvCxnSpPr/>
          <p:nvPr userDrawn="1"/>
        </p:nvCxnSpPr>
        <p:spPr>
          <a:xfrm>
            <a:off x="338204" y="5913720"/>
            <a:ext cx="8430016"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4" name="Group 3"/>
          <p:cNvGrpSpPr/>
          <p:nvPr userDrawn="1"/>
        </p:nvGrpSpPr>
        <p:grpSpPr>
          <a:xfrm>
            <a:off x="366196" y="5980023"/>
            <a:ext cx="4918112" cy="729672"/>
            <a:chOff x="450938" y="5980023"/>
            <a:chExt cx="6557482" cy="729672"/>
          </a:xfrm>
        </p:grpSpPr>
        <p:sp>
          <p:nvSpPr>
            <p:cNvPr id="13" name="TextBox 12">
              <a:extLst>
                <a:ext uri="{FF2B5EF4-FFF2-40B4-BE49-F238E27FC236}">
                  <a16:creationId xmlns:a16="http://schemas.microsoft.com/office/drawing/2014/main" id="{02A808B7-C663-444D-8554-2EB12485EF0B}"/>
                </a:ext>
              </a:extLst>
            </p:cNvPr>
            <p:cNvSpPr txBox="1"/>
            <p:nvPr userDrawn="1"/>
          </p:nvSpPr>
          <p:spPr>
            <a:xfrm>
              <a:off x="1304933" y="6152058"/>
              <a:ext cx="2817427" cy="184666"/>
            </a:xfrm>
            <a:prstGeom prst="rect">
              <a:avLst/>
            </a:prstGeom>
            <a:noFill/>
          </p:spPr>
          <p:txBody>
            <a:bodyPr wrap="square" rtlCol="0">
              <a:spAutoFit/>
            </a:bodyPr>
            <a:lstStyle/>
            <a:p>
              <a:r>
                <a:rPr lang="en-US" sz="600" spc="450" dirty="0">
                  <a:solidFill>
                    <a:srgbClr val="00277E"/>
                  </a:solidFill>
                  <a:latin typeface="Times New Roman" panose="02020603050405020304" pitchFamily="18" charset="0"/>
                  <a:cs typeface="Times New Roman" panose="02020603050405020304" pitchFamily="18" charset="0"/>
                </a:rPr>
                <a:t>OFFICE OF THE</a:t>
              </a:r>
            </a:p>
          </p:txBody>
        </p:sp>
        <p:sp>
          <p:nvSpPr>
            <p:cNvPr id="14" name="TextBox 13">
              <a:extLst>
                <a:ext uri="{FF2B5EF4-FFF2-40B4-BE49-F238E27FC236}">
                  <a16:creationId xmlns:a16="http://schemas.microsoft.com/office/drawing/2014/main" id="{B2A9E0A1-7231-47F2-8D67-24CB2FFF3917}"/>
                </a:ext>
              </a:extLst>
            </p:cNvPr>
            <p:cNvSpPr txBox="1"/>
            <p:nvPr userDrawn="1"/>
          </p:nvSpPr>
          <p:spPr>
            <a:xfrm>
              <a:off x="1299741" y="6344859"/>
              <a:ext cx="5708679" cy="213585"/>
            </a:xfrm>
            <a:prstGeom prst="rect">
              <a:avLst/>
            </a:prstGeom>
            <a:noFill/>
          </p:spPr>
          <p:txBody>
            <a:bodyPr wrap="square" rtlCol="0">
              <a:spAutoFit/>
            </a:bodyPr>
            <a:lstStyle/>
            <a:p>
              <a:r>
                <a:rPr lang="en-US" sz="788" b="1" spc="225"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5" name="Picture 4"/>
            <p:cNvPicPr>
              <a:picLocks noChangeAspect="1"/>
            </p:cNvPicPr>
            <p:nvPr userDrawn="1"/>
          </p:nvPicPr>
          <p:blipFill>
            <a:blip r:embed="rId2"/>
            <a:stretch>
              <a:fillRect/>
            </a:stretch>
          </p:blipFill>
          <p:spPr>
            <a:xfrm>
              <a:off x="450938" y="5980023"/>
              <a:ext cx="729672" cy="729672"/>
            </a:xfrm>
            <a:prstGeom prst="rect">
              <a:avLst/>
            </a:prstGeom>
          </p:spPr>
        </p:pic>
      </p:gr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25034" y="6189143"/>
            <a:ext cx="1243186" cy="409632"/>
          </a:xfrm>
          <a:prstGeom prst="rect">
            <a:avLst/>
          </a:prstGeom>
        </p:spPr>
      </p:pic>
    </p:spTree>
    <p:extLst>
      <p:ext uri="{BB962C8B-B14F-4D97-AF65-F5344CB8AC3E}">
        <p14:creationId xmlns:p14="http://schemas.microsoft.com/office/powerpoint/2010/main" val="532160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100" b="1">
                <a:solidFill>
                  <a:srgbClr val="102B62"/>
                </a:solidFill>
              </a:defRPr>
            </a:lvl1pPr>
          </a:lstStyle>
          <a:p>
            <a:r>
              <a:rPr lang="en-US" dirty="0"/>
              <a:t>DIFFERENT TITLE PER SLIDE, ARIAL 28 PT</a:t>
            </a:r>
          </a:p>
        </p:txBody>
      </p:sp>
      <p:sp>
        <p:nvSpPr>
          <p:cNvPr id="3" name="Content Placeholder 2"/>
          <p:cNvSpPr>
            <a:spLocks noGrp="1"/>
          </p:cNvSpPr>
          <p:nvPr>
            <p:ph sz="half" idx="1"/>
          </p:nvPr>
        </p:nvSpPr>
        <p:spPr>
          <a:xfrm>
            <a:off x="457200" y="1498600"/>
            <a:ext cx="4038600" cy="4368800"/>
          </a:xfrm>
        </p:spPr>
        <p:txBody>
          <a:bodyPr/>
          <a:lstStyle>
            <a:lvl1pPr marL="342892" indent="-342892">
              <a:buFont typeface="Arial" panose="020B0604020202020204" pitchFamily="34" charset="0"/>
              <a:buChar char="•"/>
              <a:defRPr sz="1650">
                <a:solidFill>
                  <a:srgbClr val="102B62"/>
                </a:solidFill>
              </a:defRPr>
            </a:lvl1pPr>
            <a:lvl2pPr marL="742931" indent="-285743">
              <a:buFont typeface="Wingdings" panose="05000000000000000000" pitchFamily="2" charset="2"/>
              <a:buChar char="§"/>
              <a:defRPr sz="1500">
                <a:solidFill>
                  <a:srgbClr val="102B62"/>
                </a:solidFill>
              </a:defRPr>
            </a:lvl2pPr>
            <a:lvl3pPr marL="1142972" indent="-228594">
              <a:buFont typeface="Wingdings" panose="05000000000000000000" pitchFamily="2" charset="2"/>
              <a:buChar char="ü"/>
              <a:defRPr sz="1350">
                <a:solidFill>
                  <a:srgbClr val="102B62"/>
                </a:solidFill>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48200" y="1498600"/>
            <a:ext cx="4038600" cy="4368800"/>
          </a:xfrm>
        </p:spPr>
        <p:txBody>
          <a:bodyPr>
            <a:normAutofit/>
          </a:bodyPr>
          <a:lstStyle>
            <a:lvl1pPr marL="342892" indent="-342892" algn="l" defTabSz="914378" rtl="0" eaLnBrk="1" latinLnBrk="0" hangingPunct="1">
              <a:spcBef>
                <a:spcPct val="20000"/>
              </a:spcBef>
              <a:buFont typeface="Arial" panose="020B0604020202020204" pitchFamily="34" charset="0"/>
              <a:buChar char="•"/>
              <a:defRPr lang="en-US" sz="1650" kern="1200" dirty="0" smtClean="0">
                <a:solidFill>
                  <a:srgbClr val="102B62"/>
                </a:solidFill>
                <a:latin typeface="+mn-lt"/>
                <a:ea typeface="+mn-ea"/>
                <a:cs typeface="+mn-cs"/>
              </a:defRPr>
            </a:lvl1pPr>
            <a:lvl2pPr marL="800080" indent="-342892" algn="l" defTabSz="914378" rtl="0" eaLnBrk="1" latinLnBrk="0" hangingPunct="1">
              <a:spcBef>
                <a:spcPct val="20000"/>
              </a:spcBef>
              <a:buFont typeface="Wingdings" panose="05000000000000000000" pitchFamily="2" charset="2"/>
              <a:buChar char="§"/>
              <a:defRPr lang="en-US" sz="1500" kern="1200" dirty="0" smtClean="0">
                <a:solidFill>
                  <a:srgbClr val="102B62"/>
                </a:solidFill>
                <a:latin typeface="+mn-lt"/>
                <a:ea typeface="+mn-ea"/>
                <a:cs typeface="+mn-cs"/>
              </a:defRPr>
            </a:lvl2pPr>
            <a:lvl3pPr marL="1142972" indent="-228594" algn="l" defTabSz="914378" rtl="0" eaLnBrk="1" latinLnBrk="0" hangingPunct="1">
              <a:spcBef>
                <a:spcPct val="20000"/>
              </a:spcBef>
              <a:buFont typeface="Wingdings" panose="05000000000000000000" pitchFamily="2" charset="2"/>
              <a:buChar char="ü"/>
              <a:defRPr lang="en-US" sz="1350" kern="1200" dirty="0" smtClean="0">
                <a:solidFill>
                  <a:srgbClr val="102B62"/>
                </a:solidFill>
                <a:latin typeface="+mn-lt"/>
                <a:ea typeface="+mn-ea"/>
                <a:cs typeface="+mn-cs"/>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9" name="Slide Number Placeholder 5"/>
          <p:cNvSpPr txBox="1">
            <a:spLocks/>
          </p:cNvSpPr>
          <p:nvPr userDrawn="1"/>
        </p:nvSpPr>
        <p:spPr>
          <a:xfrm>
            <a:off x="8229600" y="6375401"/>
            <a:ext cx="533400" cy="25931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000" smtClean="0">
                <a:solidFill>
                  <a:prstClr val="white"/>
                </a:solidFill>
              </a:rPr>
              <a:pPr/>
              <a:t>‹#›</a:t>
            </a:fld>
            <a:endParaRPr lang="en-US" sz="1000" dirty="0">
              <a:solidFill>
                <a:prstClr val="white"/>
              </a:solidFill>
            </a:endParaRPr>
          </a:p>
        </p:txBody>
      </p:sp>
      <p:cxnSp>
        <p:nvCxnSpPr>
          <p:cNvPr id="12" name="Straight Connector 11"/>
          <p:cNvCxnSpPr/>
          <p:nvPr userDrawn="1"/>
        </p:nvCxnSpPr>
        <p:spPr>
          <a:xfrm>
            <a:off x="338204" y="5913720"/>
            <a:ext cx="8430016"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11" name="Group 10"/>
          <p:cNvGrpSpPr/>
          <p:nvPr userDrawn="1"/>
        </p:nvGrpSpPr>
        <p:grpSpPr>
          <a:xfrm>
            <a:off x="366196" y="5980023"/>
            <a:ext cx="4918112" cy="729672"/>
            <a:chOff x="450938" y="5980023"/>
            <a:chExt cx="6557482" cy="729672"/>
          </a:xfrm>
        </p:grpSpPr>
        <p:sp>
          <p:nvSpPr>
            <p:cNvPr id="13" name="TextBox 12">
              <a:extLst>
                <a:ext uri="{FF2B5EF4-FFF2-40B4-BE49-F238E27FC236}">
                  <a16:creationId xmlns:a16="http://schemas.microsoft.com/office/drawing/2014/main" id="{02A808B7-C663-444D-8554-2EB12485EF0B}"/>
                </a:ext>
              </a:extLst>
            </p:cNvPr>
            <p:cNvSpPr txBox="1"/>
            <p:nvPr userDrawn="1"/>
          </p:nvSpPr>
          <p:spPr>
            <a:xfrm>
              <a:off x="1304933" y="6152058"/>
              <a:ext cx="2817427" cy="184666"/>
            </a:xfrm>
            <a:prstGeom prst="rect">
              <a:avLst/>
            </a:prstGeom>
            <a:noFill/>
          </p:spPr>
          <p:txBody>
            <a:bodyPr wrap="square" rtlCol="0">
              <a:spAutoFit/>
            </a:bodyPr>
            <a:lstStyle/>
            <a:p>
              <a:r>
                <a:rPr lang="en-US" sz="600" spc="450" dirty="0">
                  <a:solidFill>
                    <a:srgbClr val="00277E"/>
                  </a:solidFill>
                  <a:latin typeface="Times New Roman" panose="02020603050405020304" pitchFamily="18" charset="0"/>
                  <a:cs typeface="Times New Roman" panose="02020603050405020304" pitchFamily="18" charset="0"/>
                </a:rPr>
                <a:t>OFFICE OF THE</a:t>
              </a:r>
            </a:p>
          </p:txBody>
        </p:sp>
        <p:sp>
          <p:nvSpPr>
            <p:cNvPr id="16" name="TextBox 15">
              <a:extLst>
                <a:ext uri="{FF2B5EF4-FFF2-40B4-BE49-F238E27FC236}">
                  <a16:creationId xmlns:a16="http://schemas.microsoft.com/office/drawing/2014/main" id="{B2A9E0A1-7231-47F2-8D67-24CB2FFF3917}"/>
                </a:ext>
              </a:extLst>
            </p:cNvPr>
            <p:cNvSpPr txBox="1"/>
            <p:nvPr userDrawn="1"/>
          </p:nvSpPr>
          <p:spPr>
            <a:xfrm>
              <a:off x="1299741" y="6344859"/>
              <a:ext cx="5708679" cy="213585"/>
            </a:xfrm>
            <a:prstGeom prst="rect">
              <a:avLst/>
            </a:prstGeom>
            <a:noFill/>
          </p:spPr>
          <p:txBody>
            <a:bodyPr wrap="square" rtlCol="0">
              <a:spAutoFit/>
            </a:bodyPr>
            <a:lstStyle/>
            <a:p>
              <a:r>
                <a:rPr lang="en-US" sz="788" b="1" spc="225"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17" name="Picture 16"/>
            <p:cNvPicPr>
              <a:picLocks noChangeAspect="1"/>
            </p:cNvPicPr>
            <p:nvPr userDrawn="1"/>
          </p:nvPicPr>
          <p:blipFill>
            <a:blip r:embed="rId2"/>
            <a:stretch>
              <a:fillRect/>
            </a:stretch>
          </p:blipFill>
          <p:spPr>
            <a:xfrm>
              <a:off x="450938" y="5980023"/>
              <a:ext cx="729672" cy="729672"/>
            </a:xfrm>
            <a:prstGeom prst="rect">
              <a:avLst/>
            </a:prstGeom>
          </p:spPr>
        </p:pic>
      </p:grpSp>
    </p:spTree>
    <p:extLst>
      <p:ext uri="{BB962C8B-B14F-4D97-AF65-F5344CB8AC3E}">
        <p14:creationId xmlns:p14="http://schemas.microsoft.com/office/powerpoint/2010/main" val="37760328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100" b="1">
                <a:solidFill>
                  <a:srgbClr val="102B62"/>
                </a:solidFill>
              </a:defRPr>
            </a:lvl1pPr>
          </a:lstStyle>
          <a:p>
            <a:r>
              <a:rPr lang="en-US" dirty="0"/>
              <a:t>DIFFERENT TITLE PER SLIDE, ARIAL 28 PT</a:t>
            </a:r>
          </a:p>
        </p:txBody>
      </p:sp>
      <p:sp>
        <p:nvSpPr>
          <p:cNvPr id="7" name="Slide Number Placeholder 5"/>
          <p:cNvSpPr txBox="1">
            <a:spLocks/>
          </p:cNvSpPr>
          <p:nvPr/>
        </p:nvSpPr>
        <p:spPr>
          <a:xfrm>
            <a:off x="8229600" y="6375401"/>
            <a:ext cx="533400" cy="25931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000" smtClean="0">
                <a:solidFill>
                  <a:prstClr val="white"/>
                </a:solidFill>
              </a:rPr>
              <a:pPr/>
              <a:t>‹#›</a:t>
            </a:fld>
            <a:endParaRPr lang="en-US" sz="1000" dirty="0">
              <a:solidFill>
                <a:prstClr val="white"/>
              </a:solidFill>
            </a:endParaRPr>
          </a:p>
        </p:txBody>
      </p:sp>
      <p:pic>
        <p:nvPicPr>
          <p:cNvPr id="11" name="Picture 10" descr="Assistant Secretary for Preparedness and Response logo"/>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4800" y="6273800"/>
            <a:ext cx="1220532" cy="406400"/>
          </a:xfrm>
          <a:prstGeom prst="rect">
            <a:avLst/>
          </a:prstGeom>
        </p:spPr>
      </p:pic>
      <p:cxnSp>
        <p:nvCxnSpPr>
          <p:cNvPr id="15" name="Straight Connector 14"/>
          <p:cNvCxnSpPr/>
          <p:nvPr userDrawn="1"/>
        </p:nvCxnSpPr>
        <p:spPr>
          <a:xfrm>
            <a:off x="338204" y="5913720"/>
            <a:ext cx="8430016"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12" name="Group 11"/>
          <p:cNvGrpSpPr/>
          <p:nvPr userDrawn="1"/>
        </p:nvGrpSpPr>
        <p:grpSpPr>
          <a:xfrm>
            <a:off x="359198" y="5980023"/>
            <a:ext cx="4918112" cy="729672"/>
            <a:chOff x="450938" y="5980023"/>
            <a:chExt cx="6557482" cy="729672"/>
          </a:xfrm>
        </p:grpSpPr>
        <p:sp>
          <p:nvSpPr>
            <p:cNvPr id="13" name="TextBox 12">
              <a:extLst>
                <a:ext uri="{FF2B5EF4-FFF2-40B4-BE49-F238E27FC236}">
                  <a16:creationId xmlns:a16="http://schemas.microsoft.com/office/drawing/2014/main" id="{02A808B7-C663-444D-8554-2EB12485EF0B}"/>
                </a:ext>
              </a:extLst>
            </p:cNvPr>
            <p:cNvSpPr txBox="1"/>
            <p:nvPr userDrawn="1"/>
          </p:nvSpPr>
          <p:spPr>
            <a:xfrm>
              <a:off x="1304933" y="6152058"/>
              <a:ext cx="2817427" cy="184666"/>
            </a:xfrm>
            <a:prstGeom prst="rect">
              <a:avLst/>
            </a:prstGeom>
            <a:noFill/>
          </p:spPr>
          <p:txBody>
            <a:bodyPr wrap="square" rtlCol="0">
              <a:spAutoFit/>
            </a:bodyPr>
            <a:lstStyle/>
            <a:p>
              <a:r>
                <a:rPr lang="en-US" sz="600" spc="450" dirty="0">
                  <a:solidFill>
                    <a:srgbClr val="00277E"/>
                  </a:solidFill>
                  <a:latin typeface="Times New Roman" panose="02020603050405020304" pitchFamily="18" charset="0"/>
                  <a:cs typeface="Times New Roman" panose="02020603050405020304" pitchFamily="18" charset="0"/>
                </a:rPr>
                <a:t>OFFICE OF THE</a:t>
              </a:r>
            </a:p>
          </p:txBody>
        </p:sp>
        <p:sp>
          <p:nvSpPr>
            <p:cNvPr id="14" name="TextBox 13">
              <a:extLst>
                <a:ext uri="{FF2B5EF4-FFF2-40B4-BE49-F238E27FC236}">
                  <a16:creationId xmlns:a16="http://schemas.microsoft.com/office/drawing/2014/main" id="{B2A9E0A1-7231-47F2-8D67-24CB2FFF3917}"/>
                </a:ext>
              </a:extLst>
            </p:cNvPr>
            <p:cNvSpPr txBox="1"/>
            <p:nvPr userDrawn="1"/>
          </p:nvSpPr>
          <p:spPr>
            <a:xfrm>
              <a:off x="1299741" y="6344859"/>
              <a:ext cx="5708679" cy="213585"/>
            </a:xfrm>
            <a:prstGeom prst="rect">
              <a:avLst/>
            </a:prstGeom>
            <a:noFill/>
          </p:spPr>
          <p:txBody>
            <a:bodyPr wrap="square" rtlCol="0">
              <a:spAutoFit/>
            </a:bodyPr>
            <a:lstStyle/>
            <a:p>
              <a:r>
                <a:rPr lang="en-US" sz="788" b="1" spc="225"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16" name="Picture 15"/>
            <p:cNvPicPr>
              <a:picLocks noChangeAspect="1"/>
            </p:cNvPicPr>
            <p:nvPr userDrawn="1"/>
          </p:nvPicPr>
          <p:blipFill>
            <a:blip r:embed="rId3"/>
            <a:stretch>
              <a:fillRect/>
            </a:stretch>
          </p:blipFill>
          <p:spPr>
            <a:xfrm>
              <a:off x="450938" y="5980023"/>
              <a:ext cx="729672" cy="729672"/>
            </a:xfrm>
            <a:prstGeom prst="rect">
              <a:avLst/>
            </a:prstGeom>
          </p:spPr>
        </p:pic>
      </p:grpSp>
    </p:spTree>
    <p:extLst>
      <p:ext uri="{BB962C8B-B14F-4D97-AF65-F5344CB8AC3E}">
        <p14:creationId xmlns:p14="http://schemas.microsoft.com/office/powerpoint/2010/main" val="13918651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txBox="1">
            <a:spLocks/>
          </p:cNvSpPr>
          <p:nvPr/>
        </p:nvSpPr>
        <p:spPr>
          <a:xfrm>
            <a:off x="8229600" y="6375401"/>
            <a:ext cx="533400" cy="25931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000" smtClean="0">
                <a:solidFill>
                  <a:prstClr val="white"/>
                </a:solidFill>
              </a:rPr>
              <a:pPr/>
              <a:t>‹#›</a:t>
            </a:fld>
            <a:endParaRPr lang="en-US" sz="1000" dirty="0">
              <a:solidFill>
                <a:prstClr val="white"/>
              </a:solidFill>
            </a:endParaRPr>
          </a:p>
        </p:txBody>
      </p:sp>
      <p:pic>
        <p:nvPicPr>
          <p:cNvPr id="10" name="Picture 9" descr="Assistant Secretary for Preparedness and Response logo"/>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4800" y="6273800"/>
            <a:ext cx="1220532" cy="406400"/>
          </a:xfrm>
          <a:prstGeom prst="rect">
            <a:avLst/>
          </a:prstGeom>
        </p:spPr>
      </p:pic>
      <p:cxnSp>
        <p:nvCxnSpPr>
          <p:cNvPr id="14" name="Straight Connector 13"/>
          <p:cNvCxnSpPr/>
          <p:nvPr userDrawn="1"/>
        </p:nvCxnSpPr>
        <p:spPr>
          <a:xfrm>
            <a:off x="338204" y="5913720"/>
            <a:ext cx="8430016"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9" name="Group 8"/>
          <p:cNvGrpSpPr/>
          <p:nvPr userDrawn="1"/>
        </p:nvGrpSpPr>
        <p:grpSpPr>
          <a:xfrm>
            <a:off x="366196" y="5980023"/>
            <a:ext cx="4918112" cy="729672"/>
            <a:chOff x="450938" y="5980023"/>
            <a:chExt cx="6557482" cy="729672"/>
          </a:xfrm>
        </p:grpSpPr>
        <p:sp>
          <p:nvSpPr>
            <p:cNvPr id="11" name="TextBox 10">
              <a:extLst>
                <a:ext uri="{FF2B5EF4-FFF2-40B4-BE49-F238E27FC236}">
                  <a16:creationId xmlns:a16="http://schemas.microsoft.com/office/drawing/2014/main" id="{02A808B7-C663-444D-8554-2EB12485EF0B}"/>
                </a:ext>
              </a:extLst>
            </p:cNvPr>
            <p:cNvSpPr txBox="1"/>
            <p:nvPr userDrawn="1"/>
          </p:nvSpPr>
          <p:spPr>
            <a:xfrm>
              <a:off x="1304933" y="6152058"/>
              <a:ext cx="2817427" cy="184666"/>
            </a:xfrm>
            <a:prstGeom prst="rect">
              <a:avLst/>
            </a:prstGeom>
            <a:noFill/>
          </p:spPr>
          <p:txBody>
            <a:bodyPr wrap="square" rtlCol="0">
              <a:spAutoFit/>
            </a:bodyPr>
            <a:lstStyle/>
            <a:p>
              <a:r>
                <a:rPr lang="en-US" sz="600" spc="450" dirty="0">
                  <a:solidFill>
                    <a:srgbClr val="00277E"/>
                  </a:solidFill>
                  <a:latin typeface="Times New Roman" panose="02020603050405020304" pitchFamily="18" charset="0"/>
                  <a:cs typeface="Times New Roman" panose="02020603050405020304" pitchFamily="18" charset="0"/>
                </a:rPr>
                <a:t>OFFICE OF THE</a:t>
              </a:r>
            </a:p>
          </p:txBody>
        </p:sp>
        <p:sp>
          <p:nvSpPr>
            <p:cNvPr id="12" name="TextBox 11">
              <a:extLst>
                <a:ext uri="{FF2B5EF4-FFF2-40B4-BE49-F238E27FC236}">
                  <a16:creationId xmlns:a16="http://schemas.microsoft.com/office/drawing/2014/main" id="{B2A9E0A1-7231-47F2-8D67-24CB2FFF3917}"/>
                </a:ext>
              </a:extLst>
            </p:cNvPr>
            <p:cNvSpPr txBox="1"/>
            <p:nvPr userDrawn="1"/>
          </p:nvSpPr>
          <p:spPr>
            <a:xfrm>
              <a:off x="1299741" y="6344859"/>
              <a:ext cx="5708679" cy="213585"/>
            </a:xfrm>
            <a:prstGeom prst="rect">
              <a:avLst/>
            </a:prstGeom>
            <a:noFill/>
          </p:spPr>
          <p:txBody>
            <a:bodyPr wrap="square" rtlCol="0">
              <a:spAutoFit/>
            </a:bodyPr>
            <a:lstStyle/>
            <a:p>
              <a:r>
                <a:rPr lang="en-US" sz="788" b="1" spc="225"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13" name="Picture 12"/>
            <p:cNvPicPr>
              <a:picLocks noChangeAspect="1"/>
            </p:cNvPicPr>
            <p:nvPr userDrawn="1"/>
          </p:nvPicPr>
          <p:blipFill>
            <a:blip r:embed="rId3"/>
            <a:stretch>
              <a:fillRect/>
            </a:stretch>
          </p:blipFill>
          <p:spPr>
            <a:xfrm>
              <a:off x="450938" y="5980023"/>
              <a:ext cx="729672" cy="729672"/>
            </a:xfrm>
            <a:prstGeom prst="rect">
              <a:avLst/>
            </a:prstGeom>
          </p:spPr>
        </p:pic>
      </p:grpSp>
    </p:spTree>
    <p:extLst>
      <p:ext uri="{BB962C8B-B14F-4D97-AF65-F5344CB8AC3E}">
        <p14:creationId xmlns:p14="http://schemas.microsoft.com/office/powerpoint/2010/main" val="3071064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6600" spc="-9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500634" y="4206876"/>
            <a:ext cx="6921151" cy="1645920"/>
          </a:xfrm>
        </p:spPr>
        <p:txBody>
          <a:bodyPr>
            <a:normAutofit/>
          </a:bodyPr>
          <a:lstStyle>
            <a:lvl1pPr marL="0" indent="0" algn="l">
              <a:buNone/>
              <a:defRPr sz="2400">
                <a:solidFill>
                  <a:schemeClr val="bg1"/>
                </a:solidFill>
                <a:latin typeface="+mj-lt"/>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D787F9D-8483-4D65-A5A5-FD604BA60817}" type="datetimeFigureOut">
              <a:rPr lang="en-US" smtClean="0"/>
              <a:t>7/31/2019</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3145A314-9809-46FF-BC88-CD4C266053B2}" type="slidenum">
              <a:rPr lang="en-US" smtClean="0"/>
              <a:t>‹#›</a:t>
            </a:fld>
            <a:endParaRPr lang="en-US" dirty="0"/>
          </a:p>
        </p:txBody>
      </p:sp>
    </p:spTree>
    <p:extLst>
      <p:ext uri="{BB962C8B-B14F-4D97-AF65-F5344CB8AC3E}">
        <p14:creationId xmlns:p14="http://schemas.microsoft.com/office/powerpoint/2010/main" val="27055871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787F9D-8483-4D65-A5A5-FD604BA60817}" type="datetimeFigureOut">
              <a:rPr lang="en-US" smtClean="0"/>
              <a:t>7/31/2019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45A314-9809-46FF-BC88-CD4C266053B2}" type="slidenum">
              <a:rPr lang="en-US" smtClean="0"/>
              <a:t>‹#›</a:t>
            </a:fld>
            <a:endParaRPr lang="en-US" dirty="0"/>
          </a:p>
        </p:txBody>
      </p:sp>
    </p:spTree>
    <p:extLst>
      <p:ext uri="{BB962C8B-B14F-4D97-AF65-F5344CB8AC3E}">
        <p14:creationId xmlns:p14="http://schemas.microsoft.com/office/powerpoint/2010/main" val="20104293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66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0634" y="4204209"/>
            <a:ext cx="6919722" cy="1645920"/>
          </a:xfrm>
        </p:spPr>
        <p:txBody>
          <a:bodyPr anchor="t">
            <a:normAutofit/>
          </a:bodyPr>
          <a:lstStyle>
            <a:lvl1pPr marL="0" indent="0">
              <a:buNone/>
              <a:defRPr sz="2400">
                <a:solidFill>
                  <a:schemeClr val="tx1"/>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787F9D-8483-4D65-A5A5-FD604BA60817}" type="datetimeFigureOut">
              <a:rPr lang="en-US" smtClean="0"/>
              <a:t>7/31/2019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45A314-9809-46FF-BC88-CD4C266053B2}" type="slidenum">
              <a:rPr lang="en-US" smtClean="0"/>
              <a:t>‹#›</a:t>
            </a:fld>
            <a:endParaRPr lang="en-US" dirty="0"/>
          </a:p>
        </p:txBody>
      </p:sp>
    </p:spTree>
    <p:extLst>
      <p:ext uri="{BB962C8B-B14F-4D97-AF65-F5344CB8AC3E}">
        <p14:creationId xmlns:p14="http://schemas.microsoft.com/office/powerpoint/2010/main" val="980672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66800" y="304800"/>
            <a:ext cx="8077200" cy="1143000"/>
          </a:xfrm>
        </p:spPr>
        <p:txBody>
          <a:bodyPr/>
          <a:lstStyle/>
          <a:p>
            <a:r>
              <a:rPr lang="en-US"/>
              <a:t>Click to edit Master title style</a:t>
            </a:r>
          </a:p>
        </p:txBody>
      </p:sp>
      <p:sp>
        <p:nvSpPr>
          <p:cNvPr id="3" name="Content Placeholder 2"/>
          <p:cNvSpPr>
            <a:spLocks noGrp="1"/>
          </p:cNvSpPr>
          <p:nvPr>
            <p:ph idx="1"/>
          </p:nvPr>
        </p:nvSpPr>
        <p:spPr>
          <a:xfrm>
            <a:off x="1066800" y="1600200"/>
            <a:ext cx="792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17461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7492" y="1998134"/>
            <a:ext cx="3497580" cy="376732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08498" y="1998134"/>
            <a:ext cx="3497580" cy="376732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D787F9D-8483-4D65-A5A5-FD604BA60817}" type="datetimeFigureOut">
              <a:rPr lang="en-US" smtClean="0"/>
              <a:t>7/31/2019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45A314-9809-46FF-BC88-CD4C266053B2}" type="slidenum">
              <a:rPr lang="en-US" smtClean="0"/>
              <a:t>‹#›</a:t>
            </a:fld>
            <a:endParaRPr lang="en-US" dirty="0"/>
          </a:p>
        </p:txBody>
      </p:sp>
    </p:spTree>
    <p:extLst>
      <p:ext uri="{BB962C8B-B14F-4D97-AF65-F5344CB8AC3E}">
        <p14:creationId xmlns:p14="http://schemas.microsoft.com/office/powerpoint/2010/main" val="5308896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07492" y="2040467"/>
            <a:ext cx="3497580" cy="723400"/>
          </a:xfrm>
        </p:spPr>
        <p:txBody>
          <a:bodyPr anchor="ctr">
            <a:normAutofit/>
          </a:bodyPr>
          <a:lstStyle>
            <a:lvl1pPr marL="0" indent="0">
              <a:buNone/>
              <a:defRPr sz="1650" b="0" cap="all" baseline="0">
                <a:solidFill>
                  <a:schemeClr val="tx1">
                    <a:lumMod val="85000"/>
                    <a:lumOff val="15000"/>
                  </a:schemeClr>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507492" y="2753084"/>
            <a:ext cx="3497580" cy="32004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05706" y="2038435"/>
            <a:ext cx="3497580" cy="722376"/>
          </a:xfrm>
        </p:spPr>
        <p:txBody>
          <a:bodyPr anchor="ctr">
            <a:normAutofit/>
          </a:bodyPr>
          <a:lstStyle>
            <a:lvl1pPr marL="0" indent="0">
              <a:buNone/>
              <a:defRPr sz="1650" b="0" cap="all" baseline="0">
                <a:solidFill>
                  <a:schemeClr val="tx1">
                    <a:lumMod val="85000"/>
                    <a:lumOff val="15000"/>
                  </a:schemeClr>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505706" y="2750990"/>
            <a:ext cx="3497580" cy="32004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787F9D-8483-4D65-A5A5-FD604BA60817}" type="datetimeFigureOut">
              <a:rPr lang="en-US" smtClean="0"/>
              <a:t>7/31/2019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145A314-9809-46FF-BC88-CD4C266053B2}" type="slidenum">
              <a:rPr lang="en-US" smtClean="0"/>
              <a:t>‹#›</a:t>
            </a:fld>
            <a:endParaRPr lang="en-US" dirty="0"/>
          </a:p>
        </p:txBody>
      </p:sp>
    </p:spTree>
    <p:extLst>
      <p:ext uri="{BB962C8B-B14F-4D97-AF65-F5344CB8AC3E}">
        <p14:creationId xmlns:p14="http://schemas.microsoft.com/office/powerpoint/2010/main" val="25135966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787F9D-8483-4D65-A5A5-FD604BA60817}" type="datetimeFigureOut">
              <a:rPr lang="en-US" smtClean="0"/>
              <a:t>7/31/2019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145A314-9809-46FF-BC88-CD4C266053B2}" type="slidenum">
              <a:rPr lang="en-US" smtClean="0"/>
              <a:t>‹#›</a:t>
            </a:fld>
            <a:endParaRPr lang="en-US" dirty="0"/>
          </a:p>
        </p:txBody>
      </p:sp>
    </p:spTree>
    <p:extLst>
      <p:ext uri="{BB962C8B-B14F-4D97-AF65-F5344CB8AC3E}">
        <p14:creationId xmlns:p14="http://schemas.microsoft.com/office/powerpoint/2010/main" val="31994417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787F9D-8483-4D65-A5A5-FD604BA60817}" type="datetimeFigureOut">
              <a:rPr lang="en-US" smtClean="0"/>
              <a:t>7/31/2019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145A314-9809-46FF-BC88-CD4C266053B2}" type="slidenum">
              <a:rPr lang="en-US" smtClean="0"/>
              <a:t>‹#›</a:t>
            </a:fld>
            <a:endParaRPr lang="en-US" dirty="0"/>
          </a:p>
        </p:txBody>
      </p:sp>
    </p:spTree>
    <p:extLst>
      <p:ext uri="{BB962C8B-B14F-4D97-AF65-F5344CB8AC3E}">
        <p14:creationId xmlns:p14="http://schemas.microsoft.com/office/powerpoint/2010/main" val="40555507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685800" rtl="0" eaLnBrk="1" fontAlgn="auto" latinLnBrk="0" hangingPunct="1">
              <a:lnSpc>
                <a:spcPct val="100000"/>
              </a:lnSpc>
              <a:spcBef>
                <a:spcPts val="900"/>
              </a:spcBef>
              <a:spcAft>
                <a:spcPts val="0"/>
              </a:spcAft>
              <a:buClrTx/>
              <a:buSzTx/>
              <a:buFontTx/>
              <a:buNone/>
              <a:tabLst/>
              <a:defRPr sz="1600">
                <a:solidFill>
                  <a:schemeClr val="bg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marR="0" lvl="0" indent="0" algn="l" defTabSz="685800" rtl="0" eaLnBrk="1" fontAlgn="auto" latinLnBrk="0" hangingPunct="1">
              <a:lnSpc>
                <a:spcPct val="100000"/>
              </a:lnSpc>
              <a:spcBef>
                <a:spcPts val="1050"/>
              </a:spcBef>
              <a:spcAft>
                <a:spcPts val="0"/>
              </a:spcAft>
              <a:buClrTx/>
              <a:buSzTx/>
              <a:buFontTx/>
              <a:buNone/>
              <a:tabLst/>
              <a:defRPr/>
            </a:pPr>
            <a:r>
              <a:rPr lang="en-US" dirty="0"/>
              <a:t>Edit Master text styles</a:t>
            </a:r>
          </a:p>
        </p:txBody>
      </p:sp>
      <p:sp>
        <p:nvSpPr>
          <p:cNvPr id="5" name="Date Placeholder 4"/>
          <p:cNvSpPr>
            <a:spLocks noGrp="1"/>
          </p:cNvSpPr>
          <p:nvPr>
            <p:ph type="dt" sz="half" idx="10"/>
          </p:nvPr>
        </p:nvSpPr>
        <p:spPr/>
        <p:txBody>
          <a:bodyPr/>
          <a:lstStyle/>
          <a:p>
            <a:fld id="{5D787F9D-8483-4D65-A5A5-FD604BA60817}" type="datetimeFigureOut">
              <a:rPr lang="en-US" smtClean="0"/>
              <a:t>7/31/2019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3145A314-9809-46FF-BC88-CD4C266053B2}" type="slidenum">
              <a:rPr lang="en-US" smtClean="0"/>
              <a:t>‹#›</a:t>
            </a:fld>
            <a:endParaRPr lang="en-US" dirty="0"/>
          </a:p>
        </p:txBody>
      </p:sp>
    </p:spTree>
    <p:extLst>
      <p:ext uri="{BB962C8B-B14F-4D97-AF65-F5344CB8AC3E}">
        <p14:creationId xmlns:p14="http://schemas.microsoft.com/office/powerpoint/2010/main" val="488075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defRPr sz="24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600"/>
              </a:spcBef>
              <a:buNone/>
              <a:defRPr sz="2400">
                <a:solidFill>
                  <a:schemeClr val="tx1">
                    <a:lumMod val="75000"/>
                    <a:lumOff val="2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buNone/>
              <a:defRPr sz="1050">
                <a:solidFill>
                  <a:srgbClr val="262626"/>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5D787F9D-8483-4D65-A5A5-FD604BA60817}" type="datetimeFigureOut">
              <a:rPr lang="en-US" smtClean="0"/>
              <a:t>7/31/2019</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3145A314-9809-46FF-BC88-CD4C266053B2}" type="slidenum">
              <a:rPr lang="en-US" smtClean="0"/>
              <a:t>‹#›</a:t>
            </a:fld>
            <a:endParaRPr lang="en-US" dirty="0"/>
          </a:p>
        </p:txBody>
      </p:sp>
    </p:spTree>
    <p:extLst>
      <p:ext uri="{BB962C8B-B14F-4D97-AF65-F5344CB8AC3E}">
        <p14:creationId xmlns:p14="http://schemas.microsoft.com/office/powerpoint/2010/main" val="1756300831"/>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787F9D-8483-4D65-A5A5-FD604BA60817}" type="datetimeFigureOut">
              <a:rPr lang="en-US" smtClean="0"/>
              <a:t>7/31/2019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45A314-9809-46FF-BC88-CD4C266053B2}" type="slidenum">
              <a:rPr lang="en-US" smtClean="0"/>
              <a:t>‹#›</a:t>
            </a:fld>
            <a:endParaRPr lang="en-US" dirty="0"/>
          </a:p>
        </p:txBody>
      </p:sp>
    </p:spTree>
    <p:extLst>
      <p:ext uri="{BB962C8B-B14F-4D97-AF65-F5344CB8AC3E}">
        <p14:creationId xmlns:p14="http://schemas.microsoft.com/office/powerpoint/2010/main" val="2700204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787F9D-8483-4D65-A5A5-FD604BA60817}" type="datetimeFigureOut">
              <a:rPr lang="en-US" smtClean="0"/>
              <a:t>7/31/2019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45A314-9809-46FF-BC88-CD4C266053B2}" type="slidenum">
              <a:rPr lang="en-US" smtClean="0"/>
              <a:t>‹#›</a:t>
            </a:fld>
            <a:endParaRPr lang="en-US" dirty="0"/>
          </a:p>
        </p:txBody>
      </p:sp>
    </p:spTree>
    <p:extLst>
      <p:ext uri="{BB962C8B-B14F-4D97-AF65-F5344CB8AC3E}">
        <p14:creationId xmlns:p14="http://schemas.microsoft.com/office/powerpoint/2010/main" val="36362311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365377"/>
            <a:ext cx="7772400" cy="1470025"/>
          </a:xfrm>
        </p:spPr>
        <p:txBody>
          <a:bodyPr>
            <a:normAutofit/>
          </a:bodyPr>
          <a:lstStyle>
            <a:lvl1pPr algn="ctr">
              <a:defRPr sz="2400" b="1">
                <a:solidFill>
                  <a:srgbClr val="102B62"/>
                </a:solidFill>
              </a:defRPr>
            </a:lvl1pPr>
          </a:lstStyle>
          <a:p>
            <a:r>
              <a:rPr lang="en-US" dirty="0"/>
              <a:t>Program Reviews</a:t>
            </a:r>
            <a:br>
              <a:rPr lang="en-US" dirty="0"/>
            </a:br>
            <a:r>
              <a:rPr lang="en-US" dirty="0"/>
              <a:t>Meeting Context</a:t>
            </a:r>
          </a:p>
        </p:txBody>
      </p:sp>
      <p:sp>
        <p:nvSpPr>
          <p:cNvPr id="3" name="Subtitle 2"/>
          <p:cNvSpPr>
            <a:spLocks noGrp="1"/>
          </p:cNvSpPr>
          <p:nvPr>
            <p:ph type="subTitle" idx="1" hasCustomPrompt="1"/>
          </p:nvPr>
        </p:nvSpPr>
        <p:spPr>
          <a:xfrm>
            <a:off x="1371600" y="4718594"/>
            <a:ext cx="6400800" cy="1752600"/>
          </a:xfrm>
        </p:spPr>
        <p:txBody>
          <a:bodyPr>
            <a:normAutofit/>
          </a:bodyPr>
          <a:lstStyle>
            <a:lvl1pPr marL="0" indent="0" algn="ctr">
              <a:buNone/>
              <a:defRPr sz="1800" b="0" baseline="0">
                <a:solidFill>
                  <a:srgbClr val="102B62"/>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Susan Moskosky, MS, WHNP-BC</a:t>
            </a:r>
          </a:p>
          <a:p>
            <a:r>
              <a:rPr lang="en-US" dirty="0"/>
              <a:t>Deputy Director, OPA</a:t>
            </a:r>
          </a:p>
          <a:p>
            <a:r>
              <a:rPr lang="en-US" dirty="0"/>
              <a:t>August 14, 2018</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34201" y="397218"/>
            <a:ext cx="1968549" cy="1133132"/>
          </a:xfrm>
          <a:prstGeom prst="rect">
            <a:avLst/>
          </a:prstGeom>
        </p:spPr>
      </p:pic>
      <p:pic>
        <p:nvPicPr>
          <p:cNvPr id="9" name="Picture 8" descr="Department of Health and Human Services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 y="88900"/>
            <a:ext cx="1219200" cy="1625600"/>
          </a:xfrm>
          <a:prstGeom prst="rect">
            <a:avLst/>
          </a:prstGeom>
        </p:spPr>
      </p:pic>
      <p:pic>
        <p:nvPicPr>
          <p:cNvPr id="10" name="Picture 9" descr="Assistant Secretary for Preparedness and Response logo"/>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34201" y="584201"/>
            <a:ext cx="1968549" cy="655467"/>
          </a:xfrm>
          <a:prstGeom prst="rect">
            <a:avLst/>
          </a:prstGeom>
        </p:spPr>
      </p:pic>
      <p:pic>
        <p:nvPicPr>
          <p:cNvPr id="11" name="Picture 10"/>
          <p:cNvPicPr>
            <a:picLocks noChangeAspect="1"/>
          </p:cNvPicPr>
          <p:nvPr/>
        </p:nvPicPr>
        <p:blipFill>
          <a:blip r:embed="rId5"/>
          <a:stretch>
            <a:fillRect/>
          </a:stretch>
        </p:blipFill>
        <p:spPr>
          <a:xfrm>
            <a:off x="1" y="3"/>
            <a:ext cx="9197885" cy="163600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effectLst>
            <a:outerShdw blurRad="50800" dist="38100" dir="8100000" algn="tr" rotWithShape="0">
              <a:prstClr val="black">
                <a:alpha val="40000"/>
              </a:prstClr>
            </a:outerShdw>
          </a:effectLst>
        </p:spPr>
      </p:pic>
      <p:pic>
        <p:nvPicPr>
          <p:cNvPr id="12" name="Picture 11"/>
          <p:cNvPicPr>
            <a:picLocks noChangeAspect="1"/>
          </p:cNvPicPr>
          <p:nvPr/>
        </p:nvPicPr>
        <p:blipFill>
          <a:blip r:embed="rId6"/>
          <a:stretch>
            <a:fillRect/>
          </a:stretch>
        </p:blipFill>
        <p:spPr>
          <a:xfrm>
            <a:off x="386631" y="100837"/>
            <a:ext cx="1389526" cy="1844681"/>
          </a:xfrm>
          <a:prstGeom prst="rect">
            <a:avLst/>
          </a:prstGeom>
          <a:effectLst>
            <a:outerShdw blurRad="50800" dist="38100" dir="8100000" algn="tr" rotWithShape="0">
              <a:prstClr val="black">
                <a:alpha val="40000"/>
              </a:prstClr>
            </a:outerShdw>
          </a:effectLst>
        </p:spPr>
      </p:pic>
      <p:sp>
        <p:nvSpPr>
          <p:cNvPr id="13" name="Title 1"/>
          <p:cNvSpPr txBox="1">
            <a:spLocks/>
          </p:cNvSpPr>
          <p:nvPr/>
        </p:nvSpPr>
        <p:spPr>
          <a:xfrm>
            <a:off x="1447801" y="378246"/>
            <a:ext cx="7851422" cy="1567272"/>
          </a:xfrm>
          <a:prstGeom prst="rect">
            <a:avLst/>
          </a:prstGeom>
        </p:spPr>
        <p:txBody>
          <a:bodyPr vert="horz" lIns="121920" tIns="60960" rIns="121920" bIns="6096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609570" rtl="0" eaLnBrk="1" fontAlgn="auto" latinLnBrk="0" hangingPunct="1">
              <a:lnSpc>
                <a:spcPct val="100000"/>
              </a:lnSpc>
              <a:spcBef>
                <a:spcPct val="0"/>
              </a:spcBef>
              <a:spcAft>
                <a:spcPts val="0"/>
              </a:spcAft>
              <a:buClrTx/>
              <a:buSzTx/>
              <a:buFontTx/>
              <a:buNone/>
              <a:tabLst/>
              <a:defRPr/>
            </a:pPr>
            <a:r>
              <a:rPr kumimoji="0" lang="en-US" sz="1500" b="0" i="0" u="none" strike="noStrike" kern="1200" cap="none" spc="40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Tahoma" panose="020B0604030504040204" pitchFamily="34" charset="0"/>
                <a:cs typeface="Times New Roman" panose="02020603050405020304" pitchFamily="18" charset="0"/>
              </a:rPr>
              <a:t>OFFICE OF THE ASSISTANT SECRETARY FOR HEALTH</a:t>
            </a:r>
          </a:p>
        </p:txBody>
      </p:sp>
      <p:pic>
        <p:nvPicPr>
          <p:cNvPr id="6" name="Picture 5"/>
          <p:cNvPicPr>
            <a:picLocks noChangeAspect="1"/>
          </p:cNvPicPr>
          <p:nvPr userDrawn="1"/>
        </p:nvPicPr>
        <p:blipFill>
          <a:blip r:embed="rId7"/>
          <a:stretch>
            <a:fillRect/>
          </a:stretch>
        </p:blipFill>
        <p:spPr>
          <a:xfrm>
            <a:off x="7171855" y="4512624"/>
            <a:ext cx="1476536" cy="1968715"/>
          </a:xfrm>
          <a:prstGeom prst="rect">
            <a:avLst/>
          </a:prstGeom>
        </p:spPr>
      </p:pic>
    </p:spTree>
    <p:extLst>
      <p:ext uri="{BB962C8B-B14F-4D97-AF65-F5344CB8AC3E}">
        <p14:creationId xmlns:p14="http://schemas.microsoft.com/office/powerpoint/2010/main" val="17099151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100" b="1" baseline="0">
                <a:solidFill>
                  <a:srgbClr val="102B62"/>
                </a:solidFill>
              </a:defRPr>
            </a:lvl1pPr>
          </a:lstStyle>
          <a:p>
            <a:r>
              <a:rPr lang="en-US" dirty="0"/>
              <a:t>Meeting Purpose and Goals</a:t>
            </a:r>
          </a:p>
        </p:txBody>
      </p:sp>
      <p:sp>
        <p:nvSpPr>
          <p:cNvPr id="3" name="Content Placeholder 2"/>
          <p:cNvSpPr>
            <a:spLocks noGrp="1"/>
          </p:cNvSpPr>
          <p:nvPr>
            <p:ph idx="1" hasCustomPrompt="1"/>
          </p:nvPr>
        </p:nvSpPr>
        <p:spPr>
          <a:xfrm>
            <a:off x="457200" y="1498602"/>
            <a:ext cx="8229600" cy="4368799"/>
          </a:xfrm>
        </p:spPr>
        <p:txBody>
          <a:bodyPr/>
          <a:lstStyle>
            <a:lvl1pPr marL="342892" indent="-342892">
              <a:buSzPct val="125000"/>
              <a:buFont typeface="Arial" panose="020B0604020202020204" pitchFamily="34" charset="0"/>
              <a:buChar char="•"/>
              <a:defRPr sz="1650">
                <a:solidFill>
                  <a:srgbClr val="102B62"/>
                </a:solidFill>
              </a:defRPr>
            </a:lvl1pPr>
            <a:lvl2pPr marL="742931" indent="-285743">
              <a:buFont typeface="Wingdings" panose="05000000000000000000" pitchFamily="2" charset="2"/>
              <a:buChar char="§"/>
              <a:defRPr sz="1500" baseline="0">
                <a:solidFill>
                  <a:srgbClr val="102B62"/>
                </a:solidFill>
              </a:defRPr>
            </a:lvl2pPr>
            <a:lvl3pPr marL="914378" indent="0">
              <a:buFont typeface="Wingdings" panose="05000000000000000000" pitchFamily="2" charset="2"/>
              <a:buNone/>
              <a:defRPr sz="1350" baseline="0">
                <a:solidFill>
                  <a:srgbClr val="102B62"/>
                </a:solidFill>
              </a:defRPr>
            </a:lvl3pPr>
          </a:lstStyle>
          <a:p>
            <a:pPr lvl="0"/>
            <a:r>
              <a:rPr lang="en-US" dirty="0"/>
              <a:t>Purpose</a:t>
            </a:r>
          </a:p>
          <a:p>
            <a:pPr lvl="2"/>
            <a:r>
              <a:rPr lang="en-US" dirty="0"/>
              <a:t>To provide Title X program review stakeholders with information to support uniform implementation of Title X program reviews</a:t>
            </a:r>
          </a:p>
          <a:p>
            <a:pPr lvl="2"/>
            <a:endParaRPr lang="en-US" dirty="0"/>
          </a:p>
          <a:p>
            <a:pPr lvl="0"/>
            <a:r>
              <a:rPr lang="en-US" dirty="0"/>
              <a:t>Goals</a:t>
            </a:r>
          </a:p>
          <a:p>
            <a:pPr lvl="1"/>
            <a:r>
              <a:rPr lang="en-US" dirty="0"/>
              <a:t>Enhance consultant capacity to implement program review tool</a:t>
            </a:r>
          </a:p>
          <a:p>
            <a:pPr lvl="1"/>
            <a:r>
              <a:rPr lang="en-US" dirty="0"/>
              <a:t>Provide tools and support to implement </a:t>
            </a:r>
          </a:p>
          <a:p>
            <a:pPr lvl="2"/>
            <a:endParaRPr lang="en-US" dirty="0"/>
          </a:p>
          <a:p>
            <a:pPr lvl="2"/>
            <a:endParaRPr lang="en-US" dirty="0"/>
          </a:p>
        </p:txBody>
      </p:sp>
      <p:sp>
        <p:nvSpPr>
          <p:cNvPr id="8" name="Slide Number Placeholder 5"/>
          <p:cNvSpPr txBox="1">
            <a:spLocks/>
          </p:cNvSpPr>
          <p:nvPr userDrawn="1"/>
        </p:nvSpPr>
        <p:spPr>
          <a:xfrm>
            <a:off x="8229600" y="6375401"/>
            <a:ext cx="533400" cy="25931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000" smtClean="0">
                <a:solidFill>
                  <a:schemeClr val="bg1"/>
                </a:solidFill>
              </a:rPr>
              <a:pPr/>
              <a:t>‹#›</a:t>
            </a:fld>
            <a:endParaRPr lang="en-US" sz="1000" dirty="0">
              <a:solidFill>
                <a:schemeClr val="bg1"/>
              </a:solidFill>
            </a:endParaRPr>
          </a:p>
        </p:txBody>
      </p:sp>
      <p:cxnSp>
        <p:nvCxnSpPr>
          <p:cNvPr id="6" name="Straight Connector 5"/>
          <p:cNvCxnSpPr/>
          <p:nvPr userDrawn="1"/>
        </p:nvCxnSpPr>
        <p:spPr>
          <a:xfrm>
            <a:off x="338204" y="5913720"/>
            <a:ext cx="8430016"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4" name="Group 3"/>
          <p:cNvGrpSpPr/>
          <p:nvPr userDrawn="1"/>
        </p:nvGrpSpPr>
        <p:grpSpPr>
          <a:xfrm>
            <a:off x="366196" y="5980023"/>
            <a:ext cx="4918112" cy="729672"/>
            <a:chOff x="450938" y="5980023"/>
            <a:chExt cx="6557482" cy="729672"/>
          </a:xfrm>
        </p:grpSpPr>
        <p:sp>
          <p:nvSpPr>
            <p:cNvPr id="13" name="TextBox 12">
              <a:extLst>
                <a:ext uri="{FF2B5EF4-FFF2-40B4-BE49-F238E27FC236}">
                  <a16:creationId xmlns:a16="http://schemas.microsoft.com/office/drawing/2014/main" id="{02A808B7-C663-444D-8554-2EB12485EF0B}"/>
                </a:ext>
              </a:extLst>
            </p:cNvPr>
            <p:cNvSpPr txBox="1"/>
            <p:nvPr userDrawn="1"/>
          </p:nvSpPr>
          <p:spPr>
            <a:xfrm>
              <a:off x="1304933" y="6152058"/>
              <a:ext cx="2817427" cy="184666"/>
            </a:xfrm>
            <a:prstGeom prst="rect">
              <a:avLst/>
            </a:prstGeom>
            <a:noFill/>
          </p:spPr>
          <p:txBody>
            <a:bodyPr wrap="square" rtlCol="0">
              <a:spAutoFit/>
            </a:bodyPr>
            <a:lstStyle/>
            <a:p>
              <a:pPr algn="l"/>
              <a:r>
                <a:rPr lang="en-US" sz="600" spc="450" dirty="0">
                  <a:solidFill>
                    <a:srgbClr val="00277E"/>
                  </a:solidFill>
                  <a:latin typeface="Times New Roman" panose="02020603050405020304" pitchFamily="18" charset="0"/>
                  <a:cs typeface="Times New Roman" panose="02020603050405020304" pitchFamily="18" charset="0"/>
                </a:rPr>
                <a:t>OFFICE OF THE</a:t>
              </a:r>
            </a:p>
          </p:txBody>
        </p:sp>
        <p:sp>
          <p:nvSpPr>
            <p:cNvPr id="14" name="TextBox 13">
              <a:extLst>
                <a:ext uri="{FF2B5EF4-FFF2-40B4-BE49-F238E27FC236}">
                  <a16:creationId xmlns:a16="http://schemas.microsoft.com/office/drawing/2014/main" id="{B2A9E0A1-7231-47F2-8D67-24CB2FFF3917}"/>
                </a:ext>
              </a:extLst>
            </p:cNvPr>
            <p:cNvSpPr txBox="1"/>
            <p:nvPr userDrawn="1"/>
          </p:nvSpPr>
          <p:spPr>
            <a:xfrm>
              <a:off x="1299741" y="6344859"/>
              <a:ext cx="5708679" cy="213585"/>
            </a:xfrm>
            <a:prstGeom prst="rect">
              <a:avLst/>
            </a:prstGeom>
            <a:noFill/>
          </p:spPr>
          <p:txBody>
            <a:bodyPr wrap="square" rtlCol="0">
              <a:spAutoFit/>
            </a:bodyPr>
            <a:lstStyle/>
            <a:p>
              <a:pPr algn="l"/>
              <a:r>
                <a:rPr lang="en-US" sz="788" b="1" spc="225"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5" name="Picture 4"/>
            <p:cNvPicPr>
              <a:picLocks noChangeAspect="1"/>
            </p:cNvPicPr>
            <p:nvPr userDrawn="1"/>
          </p:nvPicPr>
          <p:blipFill>
            <a:blip r:embed="rId2"/>
            <a:stretch>
              <a:fillRect/>
            </a:stretch>
          </p:blipFill>
          <p:spPr>
            <a:xfrm>
              <a:off x="450938" y="5980023"/>
              <a:ext cx="729672" cy="729672"/>
            </a:xfrm>
            <a:prstGeom prst="rect">
              <a:avLst/>
            </a:prstGeom>
          </p:spPr>
        </p:pic>
      </p:gr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25034" y="6189143"/>
            <a:ext cx="1243186" cy="409632"/>
          </a:xfrm>
          <a:prstGeom prst="rect">
            <a:avLst/>
          </a:prstGeom>
        </p:spPr>
      </p:pic>
    </p:spTree>
    <p:extLst>
      <p:ext uri="{BB962C8B-B14F-4D97-AF65-F5344CB8AC3E}">
        <p14:creationId xmlns:p14="http://schemas.microsoft.com/office/powerpoint/2010/main" val="359480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987330-4827-4853-9E65-E14D474C9EB6}" type="datetimeFigureOut">
              <a:rPr lang="en-US" smtClean="0"/>
              <a:t>7/31/2019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6D9BF8-3368-4B9A-A07A-5AE8E135867A}" type="slidenum">
              <a:rPr lang="en-US" smtClean="0"/>
              <a:t>‹#›</a:t>
            </a:fld>
            <a:endParaRPr lang="en-US" dirty="0"/>
          </a:p>
        </p:txBody>
      </p:sp>
    </p:spTree>
    <p:extLst>
      <p:ext uri="{BB962C8B-B14F-4D97-AF65-F5344CB8AC3E}">
        <p14:creationId xmlns:p14="http://schemas.microsoft.com/office/powerpoint/2010/main" val="11130446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100" b="1">
                <a:solidFill>
                  <a:srgbClr val="102B62"/>
                </a:solidFill>
              </a:defRPr>
            </a:lvl1pPr>
          </a:lstStyle>
          <a:p>
            <a:r>
              <a:rPr lang="en-US" dirty="0"/>
              <a:t>DIFFERENT TITLE PER SLIDE, ARIAL 28 PT</a:t>
            </a:r>
          </a:p>
        </p:txBody>
      </p:sp>
      <p:sp>
        <p:nvSpPr>
          <p:cNvPr id="3" name="Content Placeholder 2"/>
          <p:cNvSpPr>
            <a:spLocks noGrp="1"/>
          </p:cNvSpPr>
          <p:nvPr>
            <p:ph sz="half" idx="1"/>
          </p:nvPr>
        </p:nvSpPr>
        <p:spPr>
          <a:xfrm>
            <a:off x="457200" y="1498600"/>
            <a:ext cx="4038600" cy="4368800"/>
          </a:xfrm>
        </p:spPr>
        <p:txBody>
          <a:bodyPr/>
          <a:lstStyle>
            <a:lvl1pPr marL="342892" indent="-342892">
              <a:buFont typeface="Arial" panose="020B0604020202020204" pitchFamily="34" charset="0"/>
              <a:buChar char="•"/>
              <a:defRPr sz="1650">
                <a:solidFill>
                  <a:srgbClr val="102B62"/>
                </a:solidFill>
              </a:defRPr>
            </a:lvl1pPr>
            <a:lvl2pPr marL="742931" indent="-285743">
              <a:buFont typeface="Wingdings" panose="05000000000000000000" pitchFamily="2" charset="2"/>
              <a:buChar char="§"/>
              <a:defRPr sz="1500">
                <a:solidFill>
                  <a:srgbClr val="102B62"/>
                </a:solidFill>
              </a:defRPr>
            </a:lvl2pPr>
            <a:lvl3pPr marL="1142972" indent="-228594">
              <a:buFont typeface="Wingdings" panose="05000000000000000000" pitchFamily="2" charset="2"/>
              <a:buChar char="ü"/>
              <a:defRPr sz="1350">
                <a:solidFill>
                  <a:srgbClr val="102B62"/>
                </a:solidFill>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48200" y="1498600"/>
            <a:ext cx="4038600" cy="4368800"/>
          </a:xfrm>
        </p:spPr>
        <p:txBody>
          <a:bodyPr>
            <a:normAutofit/>
          </a:bodyPr>
          <a:lstStyle>
            <a:lvl1pPr marL="342892" indent="-342892" algn="l" defTabSz="914378" rtl="0" eaLnBrk="1" latinLnBrk="0" hangingPunct="1">
              <a:spcBef>
                <a:spcPct val="20000"/>
              </a:spcBef>
              <a:buFont typeface="Arial" panose="020B0604020202020204" pitchFamily="34" charset="0"/>
              <a:buChar char="•"/>
              <a:defRPr lang="en-US" sz="1650" kern="1200" dirty="0" smtClean="0">
                <a:solidFill>
                  <a:srgbClr val="102B62"/>
                </a:solidFill>
                <a:latin typeface="+mn-lt"/>
                <a:ea typeface="+mn-ea"/>
                <a:cs typeface="+mn-cs"/>
              </a:defRPr>
            </a:lvl1pPr>
            <a:lvl2pPr marL="800080" indent="-342892" algn="l" defTabSz="914378" rtl="0" eaLnBrk="1" latinLnBrk="0" hangingPunct="1">
              <a:spcBef>
                <a:spcPct val="20000"/>
              </a:spcBef>
              <a:buFont typeface="Wingdings" panose="05000000000000000000" pitchFamily="2" charset="2"/>
              <a:buChar char="§"/>
              <a:defRPr lang="en-US" sz="1500" kern="1200" dirty="0" smtClean="0">
                <a:solidFill>
                  <a:srgbClr val="102B62"/>
                </a:solidFill>
                <a:latin typeface="+mn-lt"/>
                <a:ea typeface="+mn-ea"/>
                <a:cs typeface="+mn-cs"/>
              </a:defRPr>
            </a:lvl2pPr>
            <a:lvl3pPr marL="1142972" indent="-228594" algn="l" defTabSz="914378" rtl="0" eaLnBrk="1" latinLnBrk="0" hangingPunct="1">
              <a:spcBef>
                <a:spcPct val="20000"/>
              </a:spcBef>
              <a:buFont typeface="Wingdings" panose="05000000000000000000" pitchFamily="2" charset="2"/>
              <a:buChar char="ü"/>
              <a:defRPr lang="en-US" sz="1350" kern="1200" dirty="0" smtClean="0">
                <a:solidFill>
                  <a:srgbClr val="102B62"/>
                </a:solidFill>
                <a:latin typeface="+mn-lt"/>
                <a:ea typeface="+mn-ea"/>
                <a:cs typeface="+mn-cs"/>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9" name="Slide Number Placeholder 5"/>
          <p:cNvSpPr txBox="1">
            <a:spLocks/>
          </p:cNvSpPr>
          <p:nvPr userDrawn="1"/>
        </p:nvSpPr>
        <p:spPr>
          <a:xfrm>
            <a:off x="8229600" y="6375401"/>
            <a:ext cx="533400" cy="25931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000" smtClean="0">
                <a:solidFill>
                  <a:schemeClr val="bg1"/>
                </a:solidFill>
              </a:rPr>
              <a:pPr/>
              <a:t>‹#›</a:t>
            </a:fld>
            <a:endParaRPr lang="en-US" sz="1000" dirty="0">
              <a:solidFill>
                <a:schemeClr val="bg1"/>
              </a:solidFill>
            </a:endParaRPr>
          </a:p>
        </p:txBody>
      </p:sp>
      <p:cxnSp>
        <p:nvCxnSpPr>
          <p:cNvPr id="12" name="Straight Connector 11"/>
          <p:cNvCxnSpPr/>
          <p:nvPr userDrawn="1"/>
        </p:nvCxnSpPr>
        <p:spPr>
          <a:xfrm>
            <a:off x="338204" y="5913720"/>
            <a:ext cx="8430016"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11" name="Group 10"/>
          <p:cNvGrpSpPr/>
          <p:nvPr userDrawn="1"/>
        </p:nvGrpSpPr>
        <p:grpSpPr>
          <a:xfrm>
            <a:off x="366196" y="5980023"/>
            <a:ext cx="4918112" cy="729672"/>
            <a:chOff x="450938" y="5980023"/>
            <a:chExt cx="6557482" cy="729672"/>
          </a:xfrm>
        </p:grpSpPr>
        <p:sp>
          <p:nvSpPr>
            <p:cNvPr id="13" name="TextBox 12">
              <a:extLst>
                <a:ext uri="{FF2B5EF4-FFF2-40B4-BE49-F238E27FC236}">
                  <a16:creationId xmlns:a16="http://schemas.microsoft.com/office/drawing/2014/main" id="{02A808B7-C663-444D-8554-2EB12485EF0B}"/>
                </a:ext>
              </a:extLst>
            </p:cNvPr>
            <p:cNvSpPr txBox="1"/>
            <p:nvPr userDrawn="1"/>
          </p:nvSpPr>
          <p:spPr>
            <a:xfrm>
              <a:off x="1304933" y="6152058"/>
              <a:ext cx="2817427" cy="184666"/>
            </a:xfrm>
            <a:prstGeom prst="rect">
              <a:avLst/>
            </a:prstGeom>
            <a:noFill/>
          </p:spPr>
          <p:txBody>
            <a:bodyPr wrap="square" rtlCol="0">
              <a:spAutoFit/>
            </a:bodyPr>
            <a:lstStyle/>
            <a:p>
              <a:pPr algn="l"/>
              <a:r>
                <a:rPr lang="en-US" sz="600" spc="450" dirty="0">
                  <a:solidFill>
                    <a:srgbClr val="00277E"/>
                  </a:solidFill>
                  <a:latin typeface="Times New Roman" panose="02020603050405020304" pitchFamily="18" charset="0"/>
                  <a:cs typeface="Times New Roman" panose="02020603050405020304" pitchFamily="18" charset="0"/>
                </a:rPr>
                <a:t>OFFICE OF THE</a:t>
              </a:r>
            </a:p>
          </p:txBody>
        </p:sp>
        <p:sp>
          <p:nvSpPr>
            <p:cNvPr id="16" name="TextBox 15">
              <a:extLst>
                <a:ext uri="{FF2B5EF4-FFF2-40B4-BE49-F238E27FC236}">
                  <a16:creationId xmlns:a16="http://schemas.microsoft.com/office/drawing/2014/main" id="{B2A9E0A1-7231-47F2-8D67-24CB2FFF3917}"/>
                </a:ext>
              </a:extLst>
            </p:cNvPr>
            <p:cNvSpPr txBox="1"/>
            <p:nvPr userDrawn="1"/>
          </p:nvSpPr>
          <p:spPr>
            <a:xfrm>
              <a:off x="1299741" y="6344859"/>
              <a:ext cx="5708679" cy="213585"/>
            </a:xfrm>
            <a:prstGeom prst="rect">
              <a:avLst/>
            </a:prstGeom>
            <a:noFill/>
          </p:spPr>
          <p:txBody>
            <a:bodyPr wrap="square" rtlCol="0">
              <a:spAutoFit/>
            </a:bodyPr>
            <a:lstStyle/>
            <a:p>
              <a:pPr algn="l"/>
              <a:r>
                <a:rPr lang="en-US" sz="788" b="1" spc="225"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17" name="Picture 16"/>
            <p:cNvPicPr>
              <a:picLocks noChangeAspect="1"/>
            </p:cNvPicPr>
            <p:nvPr userDrawn="1"/>
          </p:nvPicPr>
          <p:blipFill>
            <a:blip r:embed="rId2"/>
            <a:stretch>
              <a:fillRect/>
            </a:stretch>
          </p:blipFill>
          <p:spPr>
            <a:xfrm>
              <a:off x="450938" y="5980023"/>
              <a:ext cx="729672" cy="729672"/>
            </a:xfrm>
            <a:prstGeom prst="rect">
              <a:avLst/>
            </a:prstGeom>
          </p:spPr>
        </p:pic>
      </p:grpSp>
    </p:spTree>
    <p:extLst>
      <p:ext uri="{BB962C8B-B14F-4D97-AF65-F5344CB8AC3E}">
        <p14:creationId xmlns:p14="http://schemas.microsoft.com/office/powerpoint/2010/main" val="40317879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wo Content with source no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100" b="1">
                <a:solidFill>
                  <a:srgbClr val="102B62"/>
                </a:solidFill>
              </a:defRPr>
            </a:lvl1pPr>
          </a:lstStyle>
          <a:p>
            <a:r>
              <a:rPr lang="en-US" dirty="0"/>
              <a:t>DIFFERENT TITLE PER SLIDE, ARIAL 28 PT</a:t>
            </a:r>
          </a:p>
        </p:txBody>
      </p:sp>
      <p:sp>
        <p:nvSpPr>
          <p:cNvPr id="3" name="Content Placeholder 2"/>
          <p:cNvSpPr>
            <a:spLocks noGrp="1"/>
          </p:cNvSpPr>
          <p:nvPr>
            <p:ph sz="half" idx="1"/>
          </p:nvPr>
        </p:nvSpPr>
        <p:spPr>
          <a:xfrm>
            <a:off x="457200" y="1498600"/>
            <a:ext cx="4038600" cy="4368800"/>
          </a:xfrm>
        </p:spPr>
        <p:txBody>
          <a:bodyPr/>
          <a:lstStyle>
            <a:lvl1pPr marL="342892" indent="-342892">
              <a:buFont typeface="Arial" panose="020B0604020202020204" pitchFamily="34" charset="0"/>
              <a:buChar char="•"/>
              <a:defRPr sz="1650">
                <a:solidFill>
                  <a:srgbClr val="102B62"/>
                </a:solidFill>
              </a:defRPr>
            </a:lvl1pPr>
            <a:lvl2pPr marL="742931" indent="-285743">
              <a:buFont typeface="Wingdings" panose="05000000000000000000" pitchFamily="2" charset="2"/>
              <a:buChar char="§"/>
              <a:defRPr sz="1500">
                <a:solidFill>
                  <a:srgbClr val="102B62"/>
                </a:solidFill>
              </a:defRPr>
            </a:lvl2pPr>
            <a:lvl3pPr marL="1142972" indent="-228594">
              <a:buFont typeface="Wingdings" panose="05000000000000000000" pitchFamily="2" charset="2"/>
              <a:buChar char="ü"/>
              <a:defRPr sz="1350">
                <a:solidFill>
                  <a:srgbClr val="102B62"/>
                </a:solidFill>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48200" y="1498600"/>
            <a:ext cx="4038600" cy="3225800"/>
          </a:xfrm>
        </p:spPr>
        <p:txBody>
          <a:bodyPr>
            <a:normAutofit/>
          </a:bodyPr>
          <a:lstStyle>
            <a:lvl1pPr marL="342892" indent="-342892" algn="l" defTabSz="914378" rtl="0" eaLnBrk="1" latinLnBrk="0" hangingPunct="1">
              <a:spcBef>
                <a:spcPct val="20000"/>
              </a:spcBef>
              <a:buFont typeface="Arial" panose="020B0604020202020204" pitchFamily="34" charset="0"/>
              <a:buChar char="•"/>
              <a:defRPr lang="en-US" sz="1650" kern="1200" dirty="0" smtClean="0">
                <a:solidFill>
                  <a:srgbClr val="102B62"/>
                </a:solidFill>
                <a:latin typeface="+mn-lt"/>
                <a:ea typeface="+mn-ea"/>
                <a:cs typeface="+mn-cs"/>
              </a:defRPr>
            </a:lvl1pPr>
            <a:lvl2pPr marL="800080" indent="-342892" algn="l" defTabSz="914378" rtl="0" eaLnBrk="1" latinLnBrk="0" hangingPunct="1">
              <a:spcBef>
                <a:spcPct val="20000"/>
              </a:spcBef>
              <a:buFont typeface="Wingdings" panose="05000000000000000000" pitchFamily="2" charset="2"/>
              <a:buChar char="§"/>
              <a:defRPr lang="en-US" sz="1500" kern="1200" dirty="0" smtClean="0">
                <a:solidFill>
                  <a:srgbClr val="102B62"/>
                </a:solidFill>
                <a:latin typeface="+mn-lt"/>
                <a:ea typeface="+mn-ea"/>
                <a:cs typeface="+mn-cs"/>
              </a:defRPr>
            </a:lvl2pPr>
            <a:lvl3pPr marL="1142972" indent="-228594" algn="l" defTabSz="914378" rtl="0" eaLnBrk="1" latinLnBrk="0" hangingPunct="1">
              <a:spcBef>
                <a:spcPct val="20000"/>
              </a:spcBef>
              <a:buFont typeface="Wingdings" panose="05000000000000000000" pitchFamily="2" charset="2"/>
              <a:buChar char="ü"/>
              <a:defRPr lang="en-US" sz="1350" kern="1200" dirty="0" smtClean="0">
                <a:solidFill>
                  <a:srgbClr val="102B62"/>
                </a:solidFill>
                <a:latin typeface="+mn-lt"/>
                <a:ea typeface="+mn-ea"/>
                <a:cs typeface="+mn-cs"/>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9" name="Slide Number Placeholder 5"/>
          <p:cNvSpPr txBox="1">
            <a:spLocks/>
          </p:cNvSpPr>
          <p:nvPr userDrawn="1"/>
        </p:nvSpPr>
        <p:spPr>
          <a:xfrm>
            <a:off x="8229600" y="6375401"/>
            <a:ext cx="533400" cy="25931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000" smtClean="0">
                <a:solidFill>
                  <a:schemeClr val="bg1"/>
                </a:solidFill>
              </a:rPr>
              <a:pPr/>
              <a:t>‹#›</a:t>
            </a:fld>
            <a:endParaRPr lang="en-US" sz="1000" dirty="0">
              <a:solidFill>
                <a:schemeClr val="bg1"/>
              </a:solidFill>
            </a:endParaRPr>
          </a:p>
        </p:txBody>
      </p:sp>
      <p:cxnSp>
        <p:nvCxnSpPr>
          <p:cNvPr id="12" name="Straight Connector 11"/>
          <p:cNvCxnSpPr/>
          <p:nvPr userDrawn="1"/>
        </p:nvCxnSpPr>
        <p:spPr>
          <a:xfrm>
            <a:off x="338204" y="5913720"/>
            <a:ext cx="8430016"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11" name="Group 10"/>
          <p:cNvGrpSpPr/>
          <p:nvPr userDrawn="1"/>
        </p:nvGrpSpPr>
        <p:grpSpPr>
          <a:xfrm>
            <a:off x="366196" y="5980023"/>
            <a:ext cx="4918112" cy="729672"/>
            <a:chOff x="450938" y="5980023"/>
            <a:chExt cx="6557482" cy="729672"/>
          </a:xfrm>
        </p:grpSpPr>
        <p:sp>
          <p:nvSpPr>
            <p:cNvPr id="13" name="TextBox 12">
              <a:extLst>
                <a:ext uri="{FF2B5EF4-FFF2-40B4-BE49-F238E27FC236}">
                  <a16:creationId xmlns:a16="http://schemas.microsoft.com/office/drawing/2014/main" id="{02A808B7-C663-444D-8554-2EB12485EF0B}"/>
                </a:ext>
              </a:extLst>
            </p:cNvPr>
            <p:cNvSpPr txBox="1"/>
            <p:nvPr userDrawn="1"/>
          </p:nvSpPr>
          <p:spPr>
            <a:xfrm>
              <a:off x="1304933" y="6152058"/>
              <a:ext cx="2817427" cy="184666"/>
            </a:xfrm>
            <a:prstGeom prst="rect">
              <a:avLst/>
            </a:prstGeom>
            <a:noFill/>
          </p:spPr>
          <p:txBody>
            <a:bodyPr wrap="square" rtlCol="0">
              <a:spAutoFit/>
            </a:bodyPr>
            <a:lstStyle/>
            <a:p>
              <a:pPr algn="l"/>
              <a:r>
                <a:rPr lang="en-US" sz="600" spc="450" dirty="0">
                  <a:solidFill>
                    <a:srgbClr val="00277E"/>
                  </a:solidFill>
                  <a:latin typeface="Times New Roman" panose="02020603050405020304" pitchFamily="18" charset="0"/>
                  <a:cs typeface="Times New Roman" panose="02020603050405020304" pitchFamily="18" charset="0"/>
                </a:rPr>
                <a:t>OFFICE OF THE</a:t>
              </a:r>
            </a:p>
          </p:txBody>
        </p:sp>
        <p:sp>
          <p:nvSpPr>
            <p:cNvPr id="16" name="TextBox 15">
              <a:extLst>
                <a:ext uri="{FF2B5EF4-FFF2-40B4-BE49-F238E27FC236}">
                  <a16:creationId xmlns:a16="http://schemas.microsoft.com/office/drawing/2014/main" id="{B2A9E0A1-7231-47F2-8D67-24CB2FFF3917}"/>
                </a:ext>
              </a:extLst>
            </p:cNvPr>
            <p:cNvSpPr txBox="1"/>
            <p:nvPr userDrawn="1"/>
          </p:nvSpPr>
          <p:spPr>
            <a:xfrm>
              <a:off x="1299741" y="6344859"/>
              <a:ext cx="5708679" cy="213585"/>
            </a:xfrm>
            <a:prstGeom prst="rect">
              <a:avLst/>
            </a:prstGeom>
            <a:noFill/>
          </p:spPr>
          <p:txBody>
            <a:bodyPr wrap="square" rtlCol="0">
              <a:spAutoFit/>
            </a:bodyPr>
            <a:lstStyle/>
            <a:p>
              <a:pPr algn="l"/>
              <a:r>
                <a:rPr lang="en-US" sz="788" b="1" spc="225"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17" name="Picture 16"/>
            <p:cNvPicPr>
              <a:picLocks noChangeAspect="1"/>
            </p:cNvPicPr>
            <p:nvPr userDrawn="1"/>
          </p:nvPicPr>
          <p:blipFill>
            <a:blip r:embed="rId2"/>
            <a:stretch>
              <a:fillRect/>
            </a:stretch>
          </p:blipFill>
          <p:spPr>
            <a:xfrm>
              <a:off x="450938" y="5980023"/>
              <a:ext cx="729672" cy="729672"/>
            </a:xfrm>
            <a:prstGeom prst="rect">
              <a:avLst/>
            </a:prstGeom>
          </p:spPr>
        </p:pic>
      </p:grpSp>
      <p:sp>
        <p:nvSpPr>
          <p:cNvPr id="6" name="Text Placeholder 5"/>
          <p:cNvSpPr>
            <a:spLocks noGrp="1"/>
          </p:cNvSpPr>
          <p:nvPr>
            <p:ph type="body" sz="quarter" idx="10" hasCustomPrompt="1"/>
          </p:nvPr>
        </p:nvSpPr>
        <p:spPr>
          <a:xfrm>
            <a:off x="4648200" y="4936480"/>
            <a:ext cx="4191000" cy="730250"/>
          </a:xfrm>
        </p:spPr>
        <p:txBody>
          <a:bodyPr/>
          <a:lstStyle>
            <a:lvl1pPr marL="0" indent="0">
              <a:buNone/>
              <a:defRPr sz="1000"/>
            </a:lvl1pPr>
            <a:lvl2pPr marL="457188" indent="0">
              <a:buNone/>
              <a:defRPr sz="1000"/>
            </a:lvl2pPr>
            <a:lvl3pPr marL="914378" indent="0">
              <a:buNone/>
              <a:defRPr sz="1000"/>
            </a:lvl3pPr>
            <a:lvl4pPr marL="1371566" indent="0">
              <a:buNone/>
              <a:defRPr sz="1000"/>
            </a:lvl4pPr>
            <a:lvl5pPr marL="1828754" indent="0">
              <a:buNone/>
              <a:defRPr sz="1000"/>
            </a:lvl5pPr>
          </a:lstStyle>
          <a:p>
            <a:pPr lvl="0"/>
            <a:r>
              <a:rPr lang="en-US" dirty="0" smtClean="0"/>
              <a:t>Source note</a:t>
            </a:r>
            <a:endParaRPr lang="en-US" dirty="0"/>
          </a:p>
        </p:txBody>
      </p:sp>
    </p:spTree>
    <p:extLst>
      <p:ext uri="{BB962C8B-B14F-4D97-AF65-F5344CB8AC3E}">
        <p14:creationId xmlns:p14="http://schemas.microsoft.com/office/powerpoint/2010/main" val="34088002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100" b="1">
                <a:solidFill>
                  <a:srgbClr val="102B62"/>
                </a:solidFill>
              </a:defRPr>
            </a:lvl1pPr>
          </a:lstStyle>
          <a:p>
            <a:r>
              <a:rPr lang="en-US" dirty="0"/>
              <a:t>DIFFERENT TITLE PER SLIDE, ARIAL 28 PT</a:t>
            </a:r>
          </a:p>
        </p:txBody>
      </p:sp>
      <p:sp>
        <p:nvSpPr>
          <p:cNvPr id="7" name="Slide Number Placeholder 5"/>
          <p:cNvSpPr txBox="1">
            <a:spLocks/>
          </p:cNvSpPr>
          <p:nvPr/>
        </p:nvSpPr>
        <p:spPr>
          <a:xfrm>
            <a:off x="8229600" y="6375401"/>
            <a:ext cx="533400" cy="25931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000" smtClean="0">
                <a:solidFill>
                  <a:schemeClr val="bg1"/>
                </a:solidFill>
              </a:rPr>
              <a:pPr/>
              <a:t>‹#›</a:t>
            </a:fld>
            <a:endParaRPr lang="en-US" sz="1000" dirty="0">
              <a:solidFill>
                <a:schemeClr val="bg1"/>
              </a:solidFill>
            </a:endParaRPr>
          </a:p>
        </p:txBody>
      </p:sp>
      <p:pic>
        <p:nvPicPr>
          <p:cNvPr id="11" name="Picture 10" descr="Assistant Secretary for Preparedness and Response logo"/>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4800" y="6273800"/>
            <a:ext cx="1220532" cy="406400"/>
          </a:xfrm>
          <a:prstGeom prst="rect">
            <a:avLst/>
          </a:prstGeom>
        </p:spPr>
      </p:pic>
      <p:cxnSp>
        <p:nvCxnSpPr>
          <p:cNvPr id="15" name="Straight Connector 14"/>
          <p:cNvCxnSpPr/>
          <p:nvPr userDrawn="1"/>
        </p:nvCxnSpPr>
        <p:spPr>
          <a:xfrm>
            <a:off x="338204" y="5913720"/>
            <a:ext cx="8430016"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12" name="Group 11"/>
          <p:cNvGrpSpPr/>
          <p:nvPr userDrawn="1"/>
        </p:nvGrpSpPr>
        <p:grpSpPr>
          <a:xfrm>
            <a:off x="359198" y="5980023"/>
            <a:ext cx="4918112" cy="729672"/>
            <a:chOff x="450938" y="5980023"/>
            <a:chExt cx="6557482" cy="729672"/>
          </a:xfrm>
        </p:grpSpPr>
        <p:sp>
          <p:nvSpPr>
            <p:cNvPr id="13" name="TextBox 12">
              <a:extLst>
                <a:ext uri="{FF2B5EF4-FFF2-40B4-BE49-F238E27FC236}">
                  <a16:creationId xmlns:a16="http://schemas.microsoft.com/office/drawing/2014/main" id="{02A808B7-C663-444D-8554-2EB12485EF0B}"/>
                </a:ext>
              </a:extLst>
            </p:cNvPr>
            <p:cNvSpPr txBox="1"/>
            <p:nvPr userDrawn="1"/>
          </p:nvSpPr>
          <p:spPr>
            <a:xfrm>
              <a:off x="1304933" y="6152058"/>
              <a:ext cx="2817427" cy="184666"/>
            </a:xfrm>
            <a:prstGeom prst="rect">
              <a:avLst/>
            </a:prstGeom>
            <a:noFill/>
          </p:spPr>
          <p:txBody>
            <a:bodyPr wrap="square" rtlCol="0">
              <a:spAutoFit/>
            </a:bodyPr>
            <a:lstStyle/>
            <a:p>
              <a:pPr algn="l"/>
              <a:r>
                <a:rPr lang="en-US" sz="600" spc="450" dirty="0">
                  <a:solidFill>
                    <a:srgbClr val="00277E"/>
                  </a:solidFill>
                  <a:latin typeface="Times New Roman" panose="02020603050405020304" pitchFamily="18" charset="0"/>
                  <a:cs typeface="Times New Roman" panose="02020603050405020304" pitchFamily="18" charset="0"/>
                </a:rPr>
                <a:t>OFFICE OF THE</a:t>
              </a:r>
            </a:p>
          </p:txBody>
        </p:sp>
        <p:sp>
          <p:nvSpPr>
            <p:cNvPr id="14" name="TextBox 13">
              <a:extLst>
                <a:ext uri="{FF2B5EF4-FFF2-40B4-BE49-F238E27FC236}">
                  <a16:creationId xmlns:a16="http://schemas.microsoft.com/office/drawing/2014/main" id="{B2A9E0A1-7231-47F2-8D67-24CB2FFF3917}"/>
                </a:ext>
              </a:extLst>
            </p:cNvPr>
            <p:cNvSpPr txBox="1"/>
            <p:nvPr userDrawn="1"/>
          </p:nvSpPr>
          <p:spPr>
            <a:xfrm>
              <a:off x="1299741" y="6344859"/>
              <a:ext cx="5708679" cy="213585"/>
            </a:xfrm>
            <a:prstGeom prst="rect">
              <a:avLst/>
            </a:prstGeom>
            <a:noFill/>
          </p:spPr>
          <p:txBody>
            <a:bodyPr wrap="square" rtlCol="0">
              <a:spAutoFit/>
            </a:bodyPr>
            <a:lstStyle/>
            <a:p>
              <a:pPr algn="l"/>
              <a:r>
                <a:rPr lang="en-US" sz="788" b="1" spc="225"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16" name="Picture 15"/>
            <p:cNvPicPr>
              <a:picLocks noChangeAspect="1"/>
            </p:cNvPicPr>
            <p:nvPr userDrawn="1"/>
          </p:nvPicPr>
          <p:blipFill>
            <a:blip r:embed="rId3"/>
            <a:stretch>
              <a:fillRect/>
            </a:stretch>
          </p:blipFill>
          <p:spPr>
            <a:xfrm>
              <a:off x="450938" y="5980023"/>
              <a:ext cx="729672" cy="729672"/>
            </a:xfrm>
            <a:prstGeom prst="rect">
              <a:avLst/>
            </a:prstGeom>
          </p:spPr>
        </p:pic>
      </p:grpSp>
    </p:spTree>
    <p:extLst>
      <p:ext uri="{BB962C8B-B14F-4D97-AF65-F5344CB8AC3E}">
        <p14:creationId xmlns:p14="http://schemas.microsoft.com/office/powerpoint/2010/main" val="27340527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txBox="1">
            <a:spLocks/>
          </p:cNvSpPr>
          <p:nvPr/>
        </p:nvSpPr>
        <p:spPr>
          <a:xfrm>
            <a:off x="8229600" y="6375401"/>
            <a:ext cx="533400" cy="25931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000" smtClean="0">
                <a:solidFill>
                  <a:schemeClr val="bg1"/>
                </a:solidFill>
              </a:rPr>
              <a:pPr/>
              <a:t>‹#›</a:t>
            </a:fld>
            <a:endParaRPr lang="en-US" sz="1000" dirty="0">
              <a:solidFill>
                <a:schemeClr val="bg1"/>
              </a:solidFill>
            </a:endParaRPr>
          </a:p>
        </p:txBody>
      </p:sp>
      <p:pic>
        <p:nvPicPr>
          <p:cNvPr id="10" name="Picture 9" descr="Assistant Secretary for Preparedness and Response logo"/>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4800" y="6273800"/>
            <a:ext cx="1220532" cy="406400"/>
          </a:xfrm>
          <a:prstGeom prst="rect">
            <a:avLst/>
          </a:prstGeom>
        </p:spPr>
      </p:pic>
      <p:cxnSp>
        <p:nvCxnSpPr>
          <p:cNvPr id="14" name="Straight Connector 13"/>
          <p:cNvCxnSpPr/>
          <p:nvPr userDrawn="1"/>
        </p:nvCxnSpPr>
        <p:spPr>
          <a:xfrm>
            <a:off x="338204" y="5913720"/>
            <a:ext cx="8430016"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9" name="Group 8"/>
          <p:cNvGrpSpPr/>
          <p:nvPr userDrawn="1"/>
        </p:nvGrpSpPr>
        <p:grpSpPr>
          <a:xfrm>
            <a:off x="366196" y="5980023"/>
            <a:ext cx="4918112" cy="729672"/>
            <a:chOff x="450938" y="5980023"/>
            <a:chExt cx="6557482" cy="729672"/>
          </a:xfrm>
        </p:grpSpPr>
        <p:sp>
          <p:nvSpPr>
            <p:cNvPr id="11" name="TextBox 10">
              <a:extLst>
                <a:ext uri="{FF2B5EF4-FFF2-40B4-BE49-F238E27FC236}">
                  <a16:creationId xmlns:a16="http://schemas.microsoft.com/office/drawing/2014/main" id="{02A808B7-C663-444D-8554-2EB12485EF0B}"/>
                </a:ext>
              </a:extLst>
            </p:cNvPr>
            <p:cNvSpPr txBox="1"/>
            <p:nvPr userDrawn="1"/>
          </p:nvSpPr>
          <p:spPr>
            <a:xfrm>
              <a:off x="1304933" y="6152058"/>
              <a:ext cx="2817427" cy="184666"/>
            </a:xfrm>
            <a:prstGeom prst="rect">
              <a:avLst/>
            </a:prstGeom>
            <a:noFill/>
          </p:spPr>
          <p:txBody>
            <a:bodyPr wrap="square" rtlCol="0">
              <a:spAutoFit/>
            </a:bodyPr>
            <a:lstStyle/>
            <a:p>
              <a:pPr algn="l"/>
              <a:r>
                <a:rPr lang="en-US" sz="600" spc="450" dirty="0">
                  <a:solidFill>
                    <a:srgbClr val="00277E"/>
                  </a:solidFill>
                  <a:latin typeface="Times New Roman" panose="02020603050405020304" pitchFamily="18" charset="0"/>
                  <a:cs typeface="Times New Roman" panose="02020603050405020304" pitchFamily="18" charset="0"/>
                </a:rPr>
                <a:t>OFFICE OF THE</a:t>
              </a:r>
            </a:p>
          </p:txBody>
        </p:sp>
        <p:sp>
          <p:nvSpPr>
            <p:cNvPr id="12" name="TextBox 11">
              <a:extLst>
                <a:ext uri="{FF2B5EF4-FFF2-40B4-BE49-F238E27FC236}">
                  <a16:creationId xmlns:a16="http://schemas.microsoft.com/office/drawing/2014/main" id="{B2A9E0A1-7231-47F2-8D67-24CB2FFF3917}"/>
                </a:ext>
              </a:extLst>
            </p:cNvPr>
            <p:cNvSpPr txBox="1"/>
            <p:nvPr userDrawn="1"/>
          </p:nvSpPr>
          <p:spPr>
            <a:xfrm>
              <a:off x="1299741" y="6344859"/>
              <a:ext cx="5708679" cy="213585"/>
            </a:xfrm>
            <a:prstGeom prst="rect">
              <a:avLst/>
            </a:prstGeom>
            <a:noFill/>
          </p:spPr>
          <p:txBody>
            <a:bodyPr wrap="square" rtlCol="0">
              <a:spAutoFit/>
            </a:bodyPr>
            <a:lstStyle/>
            <a:p>
              <a:pPr algn="l"/>
              <a:r>
                <a:rPr lang="en-US" sz="788" b="1" spc="225"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13" name="Picture 12"/>
            <p:cNvPicPr>
              <a:picLocks noChangeAspect="1"/>
            </p:cNvPicPr>
            <p:nvPr userDrawn="1"/>
          </p:nvPicPr>
          <p:blipFill>
            <a:blip r:embed="rId3"/>
            <a:stretch>
              <a:fillRect/>
            </a:stretch>
          </p:blipFill>
          <p:spPr>
            <a:xfrm>
              <a:off x="450938" y="5980023"/>
              <a:ext cx="729672" cy="729672"/>
            </a:xfrm>
            <a:prstGeom prst="rect">
              <a:avLst/>
            </a:prstGeom>
          </p:spPr>
        </p:pic>
      </p:grpSp>
    </p:spTree>
    <p:extLst>
      <p:ext uri="{BB962C8B-B14F-4D97-AF65-F5344CB8AC3E}">
        <p14:creationId xmlns:p14="http://schemas.microsoft.com/office/powerpoint/2010/main" val="2938157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0"/>
            <a:ext cx="7543800" cy="1143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97874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bg2">
                    <a:lumMod val="10000"/>
                  </a:schemeClr>
                </a:solidFill>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94732528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9966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2640811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41266211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817466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987330-4827-4853-9E65-E14D474C9EB6}" type="datetimeFigureOut">
              <a:rPr lang="en-US" smtClean="0"/>
              <a:t>7/31/2019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6D9BF8-3368-4B9A-A07A-5AE8E135867A}" type="slidenum">
              <a:rPr lang="en-US" smtClean="0"/>
              <a:t>‹#›</a:t>
            </a:fld>
            <a:endParaRPr lang="en-US" dirty="0"/>
          </a:p>
        </p:txBody>
      </p:sp>
    </p:spTree>
    <p:extLst>
      <p:ext uri="{BB962C8B-B14F-4D97-AF65-F5344CB8AC3E}">
        <p14:creationId xmlns:p14="http://schemas.microsoft.com/office/powerpoint/2010/main" val="6330560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5504978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5798516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4948" cy="822960"/>
          </a:xfrm>
        </p:spPr>
        <p:txBody>
          <a:bodyPr lIns="91440" tIns="0" rIns="9144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822960" y="5907023"/>
            <a:ext cx="7584948"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694934096"/>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9508913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8"/>
            <a:ext cx="5800725"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74128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987330-4827-4853-9E65-E14D474C9EB6}" type="datetimeFigureOut">
              <a:rPr lang="en-US" smtClean="0"/>
              <a:t>7/31/2019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B6D9BF8-3368-4B9A-A07A-5AE8E135867A}" type="slidenum">
              <a:rPr lang="en-US" smtClean="0"/>
              <a:t>‹#›</a:t>
            </a:fld>
            <a:endParaRPr lang="en-US" dirty="0"/>
          </a:p>
        </p:txBody>
      </p:sp>
    </p:spTree>
    <p:extLst>
      <p:ext uri="{BB962C8B-B14F-4D97-AF65-F5344CB8AC3E}">
        <p14:creationId xmlns:p14="http://schemas.microsoft.com/office/powerpoint/2010/main" val="3921201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987330-4827-4853-9E65-E14D474C9EB6}" type="datetimeFigureOut">
              <a:rPr lang="en-US" smtClean="0"/>
              <a:t>7/31/2019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B6D9BF8-3368-4B9A-A07A-5AE8E135867A}" type="slidenum">
              <a:rPr lang="en-US" smtClean="0"/>
              <a:t>‹#›</a:t>
            </a:fld>
            <a:endParaRPr lang="en-US" dirty="0"/>
          </a:p>
        </p:txBody>
      </p:sp>
    </p:spTree>
    <p:extLst>
      <p:ext uri="{BB962C8B-B14F-4D97-AF65-F5344CB8AC3E}">
        <p14:creationId xmlns:p14="http://schemas.microsoft.com/office/powerpoint/2010/main" val="2829412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987330-4827-4853-9E65-E14D474C9EB6}" type="datetimeFigureOut">
              <a:rPr lang="en-US" smtClean="0"/>
              <a:t>7/31/2019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B6D9BF8-3368-4B9A-A07A-5AE8E135867A}" type="slidenum">
              <a:rPr lang="en-US" smtClean="0"/>
              <a:t>‹#›</a:t>
            </a:fld>
            <a:endParaRPr lang="en-US" dirty="0"/>
          </a:p>
        </p:txBody>
      </p:sp>
    </p:spTree>
    <p:extLst>
      <p:ext uri="{BB962C8B-B14F-4D97-AF65-F5344CB8AC3E}">
        <p14:creationId xmlns:p14="http://schemas.microsoft.com/office/powerpoint/2010/main" val="4038661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987330-4827-4853-9E65-E14D474C9EB6}" type="datetimeFigureOut">
              <a:rPr lang="en-US" smtClean="0"/>
              <a:t>7/31/2019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6D9BF8-3368-4B9A-A07A-5AE8E135867A}" type="slidenum">
              <a:rPr lang="en-US" smtClean="0"/>
              <a:t>‹#›</a:t>
            </a:fld>
            <a:endParaRPr lang="en-US" dirty="0"/>
          </a:p>
        </p:txBody>
      </p:sp>
    </p:spTree>
    <p:extLst>
      <p:ext uri="{BB962C8B-B14F-4D97-AF65-F5344CB8AC3E}">
        <p14:creationId xmlns:p14="http://schemas.microsoft.com/office/powerpoint/2010/main" val="3017755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987330-4827-4853-9E65-E14D474C9EB6}" type="datetimeFigureOut">
              <a:rPr lang="en-US" smtClean="0"/>
              <a:t>7/31/2019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6D9BF8-3368-4B9A-A07A-5AE8E135867A}" type="slidenum">
              <a:rPr lang="en-US" smtClean="0"/>
              <a:t>‹#›</a:t>
            </a:fld>
            <a:endParaRPr lang="en-US" dirty="0"/>
          </a:p>
        </p:txBody>
      </p:sp>
    </p:spTree>
    <p:extLst>
      <p:ext uri="{BB962C8B-B14F-4D97-AF65-F5344CB8AC3E}">
        <p14:creationId xmlns:p14="http://schemas.microsoft.com/office/powerpoint/2010/main" val="1385257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987330-4827-4853-9E65-E14D474C9EB6}" type="datetimeFigureOut">
              <a:rPr lang="en-US" smtClean="0"/>
              <a:t>7/31/2019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6D9BF8-3368-4B9A-A07A-5AE8E135867A}" type="slidenum">
              <a:rPr lang="en-US" smtClean="0"/>
              <a:t>‹#›</a:t>
            </a:fld>
            <a:endParaRPr lang="en-US" dirty="0"/>
          </a:p>
        </p:txBody>
      </p:sp>
    </p:spTree>
    <p:extLst>
      <p:ext uri="{BB962C8B-B14F-4D97-AF65-F5344CB8AC3E}">
        <p14:creationId xmlns:p14="http://schemas.microsoft.com/office/powerpoint/2010/main" val="1182411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77800"/>
            <a:ext cx="8229600" cy="1143000"/>
          </a:xfrm>
          <a:prstGeom prst="rect">
            <a:avLst/>
          </a:prstGeom>
        </p:spPr>
        <p:txBody>
          <a:bodyPr vert="horz" lIns="91440" tIns="45720" rIns="91440" bIns="45720" rtlCol="0" anchor="ctr">
            <a:normAutofit/>
          </a:bodyPr>
          <a:lstStyle/>
          <a:p>
            <a:r>
              <a:rPr lang="en-US" dirty="0"/>
              <a:t>DIFFERENT TITLE PER SLIDE, ARIAL 28 PT</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6315610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378" rtl="0" eaLnBrk="1" latinLnBrk="0" hangingPunct="1">
        <a:spcBef>
          <a:spcPct val="0"/>
        </a:spcBef>
        <a:buNone/>
        <a:defRPr sz="2100" b="1" kern="1200" baseline="0">
          <a:solidFill>
            <a:srgbClr val="273D77"/>
          </a:solidFill>
          <a:latin typeface="+mj-lt"/>
          <a:ea typeface="+mj-ea"/>
          <a:cs typeface="+mj-cs"/>
        </a:defRPr>
      </a:lvl1pPr>
    </p:titleStyle>
    <p:bodyStyle>
      <a:lvl1pPr marL="342892" indent="-342892" algn="l" defTabSz="914378" rtl="0" eaLnBrk="1" latinLnBrk="0" hangingPunct="1">
        <a:spcBef>
          <a:spcPct val="20000"/>
        </a:spcBef>
        <a:buSzPct val="125000"/>
        <a:buFont typeface="Arial" panose="020B0604020202020204" pitchFamily="34" charset="0"/>
        <a:buChar char="•"/>
        <a:defRPr sz="2200" kern="1200">
          <a:solidFill>
            <a:srgbClr val="002060"/>
          </a:solidFill>
          <a:latin typeface="+mn-lt"/>
          <a:ea typeface="+mn-ea"/>
          <a:cs typeface="+mn-cs"/>
        </a:defRPr>
      </a:lvl1pPr>
      <a:lvl2pPr marL="742931" indent="-285743" algn="l" defTabSz="914378" rtl="0" eaLnBrk="1" latinLnBrk="0" hangingPunct="1">
        <a:spcBef>
          <a:spcPct val="20000"/>
        </a:spcBef>
        <a:buFont typeface="Wingdings" panose="05000000000000000000" pitchFamily="2" charset="2"/>
        <a:buChar char="§"/>
        <a:defRPr sz="2000" kern="1200">
          <a:solidFill>
            <a:srgbClr val="002060"/>
          </a:solidFill>
          <a:latin typeface="+mn-lt"/>
          <a:ea typeface="+mn-ea"/>
          <a:cs typeface="+mn-cs"/>
        </a:defRPr>
      </a:lvl2pPr>
      <a:lvl3pPr marL="1142972" indent="-228594" algn="l" defTabSz="914378" rtl="0" eaLnBrk="1" latinLnBrk="0" hangingPunct="1">
        <a:spcBef>
          <a:spcPct val="20000"/>
        </a:spcBef>
        <a:buFont typeface="Wingdings" panose="05000000000000000000" pitchFamily="2" charset="2"/>
        <a:buChar char="ü"/>
        <a:defRPr sz="1800" kern="1200">
          <a:solidFill>
            <a:srgbClr val="002060"/>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7492" y="2011680"/>
            <a:ext cx="8065294"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713">
                <a:solidFill>
                  <a:schemeClr val="tx1">
                    <a:alpha val="80000"/>
                  </a:schemeClr>
                </a:solidFill>
              </a:defRPr>
            </a:lvl1pPr>
          </a:lstStyle>
          <a:p>
            <a:fld id="{5D787F9D-8483-4D65-A5A5-FD604BA60817}" type="datetimeFigureOut">
              <a:rPr lang="en-US" smtClean="0"/>
              <a:t>7/31/2019</a:t>
            </a:fld>
            <a:endParaRPr lang="en-US" dirty="0"/>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713"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6572945" y="5876413"/>
            <a:ext cx="2194560" cy="1397039"/>
          </a:xfrm>
          <a:prstGeom prst="rect">
            <a:avLst/>
          </a:prstGeom>
        </p:spPr>
        <p:txBody>
          <a:bodyPr vert="horz" lIns="91440" tIns="45720" rIns="91440" bIns="45720" rtlCol="0" anchor="b"/>
          <a:lstStyle>
            <a:lvl1pPr algn="r">
              <a:defRPr sz="7725" b="0">
                <a:ln>
                  <a:noFill/>
                </a:ln>
                <a:solidFill>
                  <a:schemeClr val="accent1">
                    <a:alpha val="25000"/>
                  </a:schemeClr>
                </a:solidFill>
                <a:latin typeface="+mj-lt"/>
              </a:defRPr>
            </a:lvl1pPr>
          </a:lstStyle>
          <a:p>
            <a:fld id="{3145A314-9809-46FF-BC88-CD4C266053B2}" type="slidenum">
              <a:rPr lang="en-US" smtClean="0"/>
              <a:t>‹#›</a:t>
            </a:fld>
            <a:endParaRPr lang="en-US" dirty="0"/>
          </a:p>
        </p:txBody>
      </p:sp>
    </p:spTree>
    <p:extLst>
      <p:ext uri="{BB962C8B-B14F-4D97-AF65-F5344CB8AC3E}">
        <p14:creationId xmlns:p14="http://schemas.microsoft.com/office/powerpoint/2010/main" val="37294875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p:titleStyle>
    <p:bodyStyle>
      <a:lvl1pPr marL="68580" indent="-68580" algn="l" defTabSz="685800" rtl="0" eaLnBrk="1" latinLnBrk="0" hangingPunct="1">
        <a:lnSpc>
          <a:spcPct val="85000"/>
        </a:lnSpc>
        <a:spcBef>
          <a:spcPts val="975"/>
        </a:spcBef>
        <a:buFont typeface="Arial" pitchFamily="34" charset="0"/>
        <a:buChar char=" "/>
        <a:defRPr sz="1800" kern="1200">
          <a:solidFill>
            <a:schemeClr val="tx1">
              <a:lumMod val="85000"/>
              <a:lumOff val="15000"/>
            </a:schemeClr>
          </a:solidFill>
          <a:latin typeface="+mn-lt"/>
          <a:ea typeface="+mn-ea"/>
          <a:cs typeface="+mn-cs"/>
        </a:defRPr>
      </a:lvl1pPr>
      <a:lvl2pPr marL="260604" indent="-257175" algn="l" defTabSz="685800" rtl="0" eaLnBrk="1" latinLnBrk="0" hangingPunct="1">
        <a:lnSpc>
          <a:spcPct val="85000"/>
        </a:lnSpc>
        <a:spcBef>
          <a:spcPts val="450"/>
        </a:spcBef>
        <a:buFont typeface="Arial" pitchFamily="34" charset="0"/>
        <a:buChar char=" "/>
        <a:defRPr sz="1800" kern="1200">
          <a:solidFill>
            <a:schemeClr val="tx1">
              <a:lumMod val="85000"/>
              <a:lumOff val="15000"/>
            </a:schemeClr>
          </a:solidFill>
          <a:latin typeface="+mn-lt"/>
          <a:ea typeface="+mn-ea"/>
          <a:cs typeface="+mn-cs"/>
        </a:defRPr>
      </a:lvl2pPr>
      <a:lvl3pPr marL="411480" indent="-411480" algn="l" defTabSz="685800" rtl="0" eaLnBrk="1" latinLnBrk="0" hangingPunct="1">
        <a:lnSpc>
          <a:spcPct val="85000"/>
        </a:lnSpc>
        <a:spcBef>
          <a:spcPts val="450"/>
        </a:spcBef>
        <a:buFont typeface="Arial" pitchFamily="34" charset="0"/>
        <a:buChar char=" "/>
        <a:defRPr sz="1500" i="1" kern="1200">
          <a:solidFill>
            <a:schemeClr val="tx1">
              <a:lumMod val="85000"/>
              <a:lumOff val="15000"/>
            </a:schemeClr>
          </a:solidFill>
          <a:latin typeface="+mn-lt"/>
          <a:ea typeface="+mn-ea"/>
          <a:cs typeface="+mn-cs"/>
        </a:defRPr>
      </a:lvl3pPr>
      <a:lvl4pPr marL="617220" indent="-61722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4pPr>
      <a:lvl5pPr marL="822960" indent="-82296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5pPr>
      <a:lvl6pPr marL="90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6pPr>
      <a:lvl7pPr marL="105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7pPr>
      <a:lvl8pPr marL="120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8pPr>
      <a:lvl9pPr marL="135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77800"/>
            <a:ext cx="8229600" cy="1143000"/>
          </a:xfrm>
          <a:prstGeom prst="rect">
            <a:avLst/>
          </a:prstGeom>
        </p:spPr>
        <p:txBody>
          <a:bodyPr vert="horz" lIns="91440" tIns="45720" rIns="91440" bIns="45720" rtlCol="0" anchor="ctr">
            <a:normAutofit/>
          </a:bodyPr>
          <a:lstStyle/>
          <a:p>
            <a:r>
              <a:rPr lang="en-US" dirty="0"/>
              <a:t>DIFFERENT TITLE PER SLIDE, ARIAL 28 PT</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60110789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708" r:id="rId4"/>
    <p:sldLayoutId id="2147483694" r:id="rId5"/>
    <p:sldLayoutId id="2147483695" r:id="rId6"/>
  </p:sldLayoutIdLst>
  <p:txStyles>
    <p:titleStyle>
      <a:lvl1pPr algn="l" defTabSz="914378" rtl="0" eaLnBrk="1" latinLnBrk="0" hangingPunct="1">
        <a:spcBef>
          <a:spcPct val="0"/>
        </a:spcBef>
        <a:buNone/>
        <a:defRPr sz="2100" b="1" kern="1200" baseline="0">
          <a:solidFill>
            <a:srgbClr val="273D77"/>
          </a:solidFill>
          <a:latin typeface="+mj-lt"/>
          <a:ea typeface="+mj-ea"/>
          <a:cs typeface="+mj-cs"/>
        </a:defRPr>
      </a:lvl1pPr>
    </p:titleStyle>
    <p:bodyStyle>
      <a:lvl1pPr marL="342892" indent="-342892" algn="l" defTabSz="914378" rtl="0" eaLnBrk="1" latinLnBrk="0" hangingPunct="1">
        <a:spcBef>
          <a:spcPct val="20000"/>
        </a:spcBef>
        <a:buSzPct val="125000"/>
        <a:buFont typeface="Arial" panose="020B0604020202020204" pitchFamily="34" charset="0"/>
        <a:buChar char="•"/>
        <a:defRPr sz="2200" kern="1200">
          <a:solidFill>
            <a:srgbClr val="002060"/>
          </a:solidFill>
          <a:latin typeface="+mn-lt"/>
          <a:ea typeface="+mn-ea"/>
          <a:cs typeface="+mn-cs"/>
        </a:defRPr>
      </a:lvl1pPr>
      <a:lvl2pPr marL="742931" indent="-285743" algn="l" defTabSz="914378" rtl="0" eaLnBrk="1" latinLnBrk="0" hangingPunct="1">
        <a:spcBef>
          <a:spcPct val="20000"/>
        </a:spcBef>
        <a:buFont typeface="Wingdings" panose="05000000000000000000" pitchFamily="2" charset="2"/>
        <a:buChar char="§"/>
        <a:defRPr sz="2000" kern="1200">
          <a:solidFill>
            <a:srgbClr val="002060"/>
          </a:solidFill>
          <a:latin typeface="+mn-lt"/>
          <a:ea typeface="+mn-ea"/>
          <a:cs typeface="+mn-cs"/>
        </a:defRPr>
      </a:lvl2pPr>
      <a:lvl3pPr marL="1142972" indent="-228594" algn="l" defTabSz="914378" rtl="0" eaLnBrk="1" latinLnBrk="0" hangingPunct="1">
        <a:spcBef>
          <a:spcPct val="20000"/>
        </a:spcBef>
        <a:buFont typeface="Wingdings" panose="05000000000000000000" pitchFamily="2" charset="2"/>
        <a:buChar char="ü"/>
        <a:defRPr sz="1800" kern="1200">
          <a:solidFill>
            <a:srgbClr val="002060"/>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675">
                <a:solidFill>
                  <a:srgbClr val="FFFFFF"/>
                </a:solidFill>
              </a:defRPr>
            </a:lvl1pPr>
          </a:lstStyle>
          <a:p>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788">
                <a:solidFill>
                  <a:srgbClr val="FFFFFF"/>
                </a:solidFill>
              </a:defRPr>
            </a:lvl1pPr>
          </a:lstStyle>
          <a:p>
            <a:fld id="{00000000-1234-1234-1234-123412341234}"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1763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jdownes@oneworldomaha.org"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healthychoicesla.org/" TargetMode="External"/><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hyperlink" Target="http://www.louisianahealthhub.org/" TargetMode="External"/><Relationship Id="rId2" Type="http://schemas.openxmlformats.org/officeDocument/2006/relationships/notesSlide" Target="../notesSlides/notesSlide22.xml"/><Relationship Id="rId1" Type="http://schemas.openxmlformats.org/officeDocument/2006/relationships/slideLayout" Target="../slideLayouts/slideLayout20.xml"/><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hyperlink" Target="https://www.cdc.gov/hiv/pdf/risk/prep/cdc-hiv-prep-guidelines-2017.pdf" TargetMode="External"/><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18.xml"/><Relationship Id="rId4" Type="http://schemas.openxmlformats.org/officeDocument/2006/relationships/image" Target="../media/image26.svg"/></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20.xml"/><Relationship Id="rId4" Type="http://schemas.openxmlformats.org/officeDocument/2006/relationships/image" Target="../media/image28.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4.xml"/><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3" Type="http://schemas.openxmlformats.org/officeDocument/2006/relationships/hyperlink" Target="https://www.plannedparenthood.org/planned-parenthood-southeastern-pennsylvania" TargetMode="External"/><Relationship Id="rId2" Type="http://schemas.openxmlformats.org/officeDocument/2006/relationships/hyperlink" Target="mailto:michelle.dankwah@ppsp.org" TargetMode="External"/><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1.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5148" y="2801103"/>
            <a:ext cx="7772400" cy="1448278"/>
          </a:xfrm>
        </p:spPr>
        <p:txBody>
          <a:bodyPr>
            <a:noAutofit/>
          </a:bodyPr>
          <a:lstStyle/>
          <a:p>
            <a:pPr lvl="0" defTabSz="914400">
              <a:spcBef>
                <a:spcPts val="0"/>
              </a:spcBef>
              <a:defRPr/>
            </a:pPr>
            <a:r>
              <a:rPr lang="en-US" sz="3200" dirty="0"/>
              <a:t>HHS Office of Population Affairs</a:t>
            </a:r>
            <a:r>
              <a:rPr lang="en-US" sz="2800" dirty="0"/>
              <a:t/>
            </a:r>
            <a:br>
              <a:rPr lang="en-US" sz="2800" dirty="0"/>
            </a:br>
            <a:r>
              <a:rPr lang="en-US" sz="3200" dirty="0"/>
              <a:t/>
            </a:r>
            <a:br>
              <a:rPr lang="en-US" sz="3200" dirty="0"/>
            </a:br>
            <a:r>
              <a:rPr lang="en-US" sz="3200" b="0" dirty="0"/>
              <a:t>Innovative Models for </a:t>
            </a:r>
            <a:r>
              <a:rPr lang="en-US" sz="3200" b="0" dirty="0" err="1"/>
              <a:t>PrEP</a:t>
            </a:r>
            <a:r>
              <a:rPr lang="en-US" sz="3200" b="0" dirty="0"/>
              <a:t> Programs in </a:t>
            </a:r>
            <a:br>
              <a:rPr lang="en-US" sz="3200" b="0" dirty="0"/>
            </a:br>
            <a:r>
              <a:rPr lang="en-US" sz="3200" b="0" dirty="0"/>
              <a:t>Family Planning </a:t>
            </a:r>
            <a:r>
              <a:rPr lang="en-US" sz="3200" b="0" dirty="0" smtClean="0"/>
              <a:t>Sites</a:t>
            </a:r>
            <a:br>
              <a:rPr lang="en-US" sz="3200" b="0" dirty="0" smtClean="0"/>
            </a:br>
            <a:r>
              <a:rPr lang="en-US" sz="3200" b="0" dirty="0"/>
              <a:t/>
            </a:r>
            <a:br>
              <a:rPr lang="en-US" sz="3200" b="0" dirty="0"/>
            </a:br>
            <a:r>
              <a:rPr lang="en-US" sz="2000" dirty="0"/>
              <a:t>July 24, 2019</a:t>
            </a:r>
            <a:br>
              <a:rPr lang="en-US" sz="2000" dirty="0"/>
            </a:br>
            <a:r>
              <a:rPr lang="en-US" sz="2000" dirty="0"/>
              <a:t>3:00 pm </a:t>
            </a:r>
            <a:r>
              <a:rPr lang="en-US" sz="2000" dirty="0" smtClean="0"/>
              <a:t>ET</a:t>
            </a:r>
            <a:r>
              <a:rPr lang="en-US" sz="2800" dirty="0"/>
              <a:t/>
            </a:r>
            <a:br>
              <a:rPr lang="en-US" sz="2800" dirty="0"/>
            </a:br>
            <a:endParaRPr lang="en-US" sz="2800" b="0" dirty="0"/>
          </a:p>
        </p:txBody>
      </p:sp>
    </p:spTree>
    <p:extLst>
      <p:ext uri="{BB962C8B-B14F-4D97-AF65-F5344CB8AC3E}">
        <p14:creationId xmlns:p14="http://schemas.microsoft.com/office/powerpoint/2010/main" val="6087406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OneWorld Community Health Centers</a:t>
            </a:r>
          </a:p>
        </p:txBody>
      </p:sp>
      <p:sp>
        <p:nvSpPr>
          <p:cNvPr id="3" name="Content Placeholder 2"/>
          <p:cNvSpPr>
            <a:spLocks noGrp="1"/>
          </p:cNvSpPr>
          <p:nvPr>
            <p:ph idx="1"/>
          </p:nvPr>
        </p:nvSpPr>
        <p:spPr>
          <a:xfrm>
            <a:off x="1333500" y="1600200"/>
            <a:ext cx="7543800" cy="4525963"/>
          </a:xfrm>
        </p:spPr>
        <p:txBody>
          <a:bodyPr>
            <a:noAutofit/>
          </a:bodyPr>
          <a:lstStyle/>
          <a:p>
            <a:r>
              <a:rPr lang="en-US" sz="2000" dirty="0"/>
              <a:t>OneWorld Community Health Centers is a FQHC in Omaha, NE offering a range of services including adult medicine, behavioral health, pediatrics and adolescent health care, and women’s health</a:t>
            </a:r>
          </a:p>
          <a:p>
            <a:r>
              <a:rPr lang="en-US" sz="2000" dirty="0"/>
              <a:t>Receives Title X funding through the Family Planning Council of Nebraska</a:t>
            </a:r>
            <a:endParaRPr lang="en-US" sz="2000" i="1" dirty="0"/>
          </a:p>
          <a:p>
            <a:r>
              <a:rPr lang="en-US" sz="2000" dirty="0"/>
              <a:t>Title X Patient Demographics, 2018:</a:t>
            </a:r>
          </a:p>
          <a:p>
            <a:pPr lvl="1"/>
            <a:r>
              <a:rPr lang="en-US" sz="2000" dirty="0"/>
              <a:t>Total Users: 8,533</a:t>
            </a:r>
          </a:p>
          <a:p>
            <a:pPr lvl="1"/>
            <a:r>
              <a:rPr lang="en-US" sz="2000" dirty="0"/>
              <a:t>Female Users: 92% of total</a:t>
            </a:r>
          </a:p>
          <a:p>
            <a:pPr lvl="1"/>
            <a:r>
              <a:rPr lang="en-US" sz="2000" dirty="0"/>
              <a:t>Age Groups: 18-24 (26%); 25-29 (15%); 30-34 (15%)</a:t>
            </a:r>
          </a:p>
          <a:p>
            <a:pPr lvl="1"/>
            <a:r>
              <a:rPr lang="en-US" sz="2000" dirty="0"/>
              <a:t>Race/Ethnicity: White (82.4%); Black/African-American (8.1%); </a:t>
            </a:r>
            <a:br>
              <a:rPr lang="en-US" sz="2000" dirty="0"/>
            </a:br>
            <a:r>
              <a:rPr lang="en-US" sz="2000" dirty="0"/>
              <a:t>Asian (1.1%)</a:t>
            </a:r>
          </a:p>
          <a:p>
            <a:pPr lvl="1"/>
            <a:r>
              <a:rPr lang="en-US" sz="2000" dirty="0"/>
              <a:t>Income 100% FPL and below: 69% of total</a:t>
            </a:r>
          </a:p>
          <a:p>
            <a:endParaRPr lang="en-US" sz="2000" dirty="0"/>
          </a:p>
        </p:txBody>
      </p:sp>
    </p:spTree>
    <p:extLst>
      <p:ext uri="{BB962C8B-B14F-4D97-AF65-F5344CB8AC3E}">
        <p14:creationId xmlns:p14="http://schemas.microsoft.com/office/powerpoint/2010/main" val="3491221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PrEP at OneWorld CHC</a:t>
            </a:r>
          </a:p>
        </p:txBody>
      </p:sp>
      <p:sp>
        <p:nvSpPr>
          <p:cNvPr id="3" name="Content Placeholder 2"/>
          <p:cNvSpPr>
            <a:spLocks noGrp="1"/>
          </p:cNvSpPr>
          <p:nvPr>
            <p:ph idx="1"/>
          </p:nvPr>
        </p:nvSpPr>
        <p:spPr>
          <a:xfrm>
            <a:off x="1066800" y="1600200"/>
            <a:ext cx="7924800" cy="4724400"/>
          </a:xfrm>
        </p:spPr>
        <p:txBody>
          <a:bodyPr>
            <a:normAutofit fontScale="55000" lnSpcReduction="20000"/>
          </a:bodyPr>
          <a:lstStyle/>
          <a:p>
            <a:r>
              <a:rPr lang="en-US" sz="3800" dirty="0"/>
              <a:t>Full range of PrEP services offered on-site: Counseling, Risk Assessment, Prescription Services, and Follow-Up Services</a:t>
            </a:r>
            <a:br>
              <a:rPr lang="en-US" sz="3800" dirty="0"/>
            </a:br>
            <a:endParaRPr lang="en-US" sz="3800" dirty="0"/>
          </a:p>
          <a:p>
            <a:r>
              <a:rPr lang="en-US" sz="3800" dirty="0">
                <a:cs typeface="Calibri"/>
              </a:rPr>
              <a:t>Started as a collaborative partner agreement with the University of Nebraska Medical Center</a:t>
            </a:r>
          </a:p>
          <a:p>
            <a:pPr lvl="1"/>
            <a:r>
              <a:rPr lang="en-US" sz="3200" dirty="0">
                <a:cs typeface="Calibri"/>
              </a:rPr>
              <a:t>UNMC has a well-established specialty clinic with clinical pharmacists providing HIV treatment and PrEP and was studying the role of pharmacists as central PrEP providers</a:t>
            </a:r>
          </a:p>
          <a:p>
            <a:pPr lvl="1"/>
            <a:endParaRPr lang="en-US" sz="3200" dirty="0">
              <a:cs typeface="Calibri"/>
            </a:endParaRPr>
          </a:p>
          <a:p>
            <a:r>
              <a:rPr lang="en-US" sz="3800" dirty="0">
                <a:cs typeface="Calibri"/>
              </a:rPr>
              <a:t>OneWorld began PrEP services utilizing clinical pharmacists to reduce the burden on family practitioners</a:t>
            </a:r>
          </a:p>
          <a:p>
            <a:pPr lvl="1"/>
            <a:r>
              <a:rPr lang="en-US" sz="3200" dirty="0">
                <a:cs typeface="Calibri"/>
              </a:rPr>
              <a:t>Two clinical pharmacists attended PrEP training at UNMC</a:t>
            </a:r>
          </a:p>
          <a:p>
            <a:pPr lvl="1"/>
            <a:r>
              <a:rPr lang="en-US" sz="3200" dirty="0">
                <a:cs typeface="Calibri"/>
              </a:rPr>
              <a:t>Family practice clinicians can refer potential PrEP patients to a clinical pharmacist via an electronic referral; appts are made with a clinical pharmacist</a:t>
            </a:r>
          </a:p>
          <a:p>
            <a:pPr lvl="1"/>
            <a:r>
              <a:rPr lang="en-US" sz="3200" dirty="0">
                <a:cs typeface="Calibri"/>
              </a:rPr>
              <a:t>Clinical pharmacists conduct risk assessment, order labs, assess medication accessibility and schedule follow-up care for PrEP patients</a:t>
            </a:r>
          </a:p>
          <a:p>
            <a:endParaRPr lang="en-US" dirty="0"/>
          </a:p>
        </p:txBody>
      </p:sp>
    </p:spTree>
    <p:extLst>
      <p:ext uri="{BB962C8B-B14F-4D97-AF65-F5344CB8AC3E}">
        <p14:creationId xmlns:p14="http://schemas.microsoft.com/office/powerpoint/2010/main" val="3776026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Benefits of OneWorld’s PrEP Program</a:t>
            </a:r>
          </a:p>
        </p:txBody>
      </p:sp>
      <p:sp>
        <p:nvSpPr>
          <p:cNvPr id="3" name="Content Placeholder 2"/>
          <p:cNvSpPr>
            <a:spLocks noGrp="1"/>
          </p:cNvSpPr>
          <p:nvPr>
            <p:ph idx="1"/>
          </p:nvPr>
        </p:nvSpPr>
        <p:spPr/>
        <p:txBody>
          <a:bodyPr>
            <a:normAutofit/>
          </a:bodyPr>
          <a:lstStyle/>
          <a:p>
            <a:r>
              <a:rPr lang="en-US" sz="2400" dirty="0"/>
              <a:t>Our patients are now able to access their PrEP care at our centers, and do not have to go outside of the network for services </a:t>
            </a:r>
            <a:br>
              <a:rPr lang="en-US" sz="2400" dirty="0"/>
            </a:br>
            <a:endParaRPr lang="en-US" sz="2400" dirty="0"/>
          </a:p>
          <a:p>
            <a:r>
              <a:rPr lang="en-US" sz="2400" dirty="0"/>
              <a:t>Clinical pharmacist-based model reduced burden on family practitioners</a:t>
            </a:r>
            <a:br>
              <a:rPr lang="en-US" sz="2400" dirty="0"/>
            </a:br>
            <a:endParaRPr lang="en-US" sz="2400" dirty="0"/>
          </a:p>
          <a:p>
            <a:r>
              <a:rPr lang="en-US" sz="2400" dirty="0"/>
              <a:t>As time went on, family practitioners became more comfortable offering PrEP to their patients</a:t>
            </a:r>
          </a:p>
        </p:txBody>
      </p:sp>
    </p:spTree>
    <p:extLst>
      <p:ext uri="{BB962C8B-B14F-4D97-AF65-F5344CB8AC3E}">
        <p14:creationId xmlns:p14="http://schemas.microsoft.com/office/powerpoint/2010/main" val="3162011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Challenges and Opportunities #1</a:t>
            </a:r>
          </a:p>
        </p:txBody>
      </p:sp>
      <p:graphicFrame>
        <p:nvGraphicFramePr>
          <p:cNvPr id="4" name="Table 3" descr="Challenge: Providers not comfortable providing PrEP services.&#10;Opportunity: At OneWorld, we began by training the two clinical pharmacists who both became champions for our PrEP services. The pharmacists were able to get clients started on PrEP while educating other providers about the medication and prescribing protocols. Once more providers became comfortable with PrEP, we started to see fewer patients coming to clinical pharmacists for their initial visit because providers were prescribing in the health centers."/>
          <p:cNvGraphicFramePr>
            <a:graphicFrameLocks noGrp="1"/>
          </p:cNvGraphicFramePr>
          <p:nvPr>
            <p:extLst>
              <p:ext uri="{D42A27DB-BD31-4B8C-83A1-F6EECF244321}">
                <p14:modId xmlns:p14="http://schemas.microsoft.com/office/powerpoint/2010/main" val="2618645875"/>
              </p:ext>
            </p:extLst>
          </p:nvPr>
        </p:nvGraphicFramePr>
        <p:xfrm>
          <a:off x="1358330" y="2011708"/>
          <a:ext cx="7681267" cy="3075733"/>
        </p:xfrm>
        <a:graphic>
          <a:graphicData uri="http://schemas.openxmlformats.org/drawingml/2006/table">
            <a:tbl>
              <a:tblPr firstRow="1" bandRow="1">
                <a:tableStyleId>{5940675A-B579-460E-94D1-54222C63F5DA}</a:tableStyleId>
              </a:tblPr>
              <a:tblGrid>
                <a:gridCol w="7681267">
                  <a:extLst>
                    <a:ext uri="{9D8B030D-6E8A-4147-A177-3AD203B41FA5}">
                      <a16:colId xmlns:a16="http://schemas.microsoft.com/office/drawing/2014/main" val="20000"/>
                    </a:ext>
                  </a:extLst>
                </a:gridCol>
              </a:tblGrid>
              <a:tr h="838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dirty="0"/>
                        <a:t>Challenge:</a:t>
                      </a:r>
                      <a:r>
                        <a:rPr lang="en-US" sz="2200" baseline="0" dirty="0"/>
                        <a:t> Providers not comfortable providing PrEP services.</a:t>
                      </a:r>
                      <a:endParaRPr lang="en-US" sz="2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1223764"/>
                  </a:ext>
                </a:extLst>
              </a:tr>
              <a:tr h="2237533">
                <a:tc>
                  <a:txBody>
                    <a:bodyPr/>
                    <a:lstStyle/>
                    <a:p>
                      <a:r>
                        <a:rPr lang="en-US" sz="2000" b="1" dirty="0"/>
                        <a:t>Opportunity</a:t>
                      </a:r>
                      <a:r>
                        <a:rPr lang="en-US" sz="2000" b="1" baseline="0" dirty="0"/>
                        <a:t>: </a:t>
                      </a:r>
                      <a:r>
                        <a:rPr lang="en-US" sz="2000" baseline="0" dirty="0"/>
                        <a:t>At OneWorld, we began by training the two clinical pharmacists who both became champions for our PrEP services. The pharmacists were able to get clients started on PrEP while educating other providers about the medication and prescribing protocols. Once more providers became comfortable with PrEP, we started to see fewer patients coming to clinical pharmacists for their initial visit because providers were prescribing in the health centers. </a:t>
                      </a:r>
                      <a:endParaRPr 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pic>
        <p:nvPicPr>
          <p:cNvPr id="3" name="Picture 2" descr="&quot;&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8144" y="1981200"/>
            <a:ext cx="397795" cy="457840"/>
          </a:xfrm>
          <a:prstGeom prst="rect">
            <a:avLst/>
          </a:prstGeom>
        </p:spPr>
      </p:pic>
      <p:pic>
        <p:nvPicPr>
          <p:cNvPr id="17" name="Picture 16" descr="&quot;&quo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8706" y="2762250"/>
            <a:ext cx="366829" cy="440195"/>
          </a:xfrm>
          <a:prstGeom prst="rect">
            <a:avLst/>
          </a:prstGeom>
        </p:spPr>
      </p:pic>
    </p:spTree>
    <p:extLst>
      <p:ext uri="{BB962C8B-B14F-4D97-AF65-F5344CB8AC3E}">
        <p14:creationId xmlns:p14="http://schemas.microsoft.com/office/powerpoint/2010/main" val="893312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Challenges and Opportunities #2</a:t>
            </a:r>
          </a:p>
        </p:txBody>
      </p:sp>
      <p:graphicFrame>
        <p:nvGraphicFramePr>
          <p:cNvPr id="4" name="Table 3" descr="Challenge: Clients interested in PrEP do not have insurance and have questions about accessing the medication.&#10;Opportunity: Our pharmacy has a coordinator on-site who helps our patients with medication assistance programs. At first, we saw a bit of turnover in that role, which negatively impacted patients seeking the medication assistance program. Now that we have a solid coordinator, the PrEP program at our site has taken off."/>
          <p:cNvGraphicFramePr>
            <a:graphicFrameLocks noGrp="1"/>
          </p:cNvGraphicFramePr>
          <p:nvPr>
            <p:extLst>
              <p:ext uri="{D42A27DB-BD31-4B8C-83A1-F6EECF244321}">
                <p14:modId xmlns:p14="http://schemas.microsoft.com/office/powerpoint/2010/main" val="2301951735"/>
              </p:ext>
            </p:extLst>
          </p:nvPr>
        </p:nvGraphicFramePr>
        <p:xfrm>
          <a:off x="1440307" y="2117725"/>
          <a:ext cx="7471916" cy="3089897"/>
        </p:xfrm>
        <a:graphic>
          <a:graphicData uri="http://schemas.openxmlformats.org/drawingml/2006/table">
            <a:tbl>
              <a:tblPr firstRow="1" bandRow="1">
                <a:tableStyleId>{5940675A-B579-460E-94D1-54222C63F5DA}</a:tableStyleId>
              </a:tblPr>
              <a:tblGrid>
                <a:gridCol w="7471916">
                  <a:extLst>
                    <a:ext uri="{9D8B030D-6E8A-4147-A177-3AD203B41FA5}">
                      <a16:colId xmlns:a16="http://schemas.microsoft.com/office/drawing/2014/main" val="20000"/>
                    </a:ext>
                  </a:extLst>
                </a:gridCol>
              </a:tblGrid>
              <a:tr h="11588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dirty="0"/>
                        <a:t>Challenge</a:t>
                      </a:r>
                      <a:r>
                        <a:rPr lang="en-US" sz="2200" b="1" baseline="0" dirty="0"/>
                        <a:t>:</a:t>
                      </a:r>
                      <a:r>
                        <a:rPr lang="en-US" sz="2200" baseline="0" dirty="0"/>
                        <a:t> Clients interested in PrEP do not have insurance and have questions about accessing the medication.</a:t>
                      </a:r>
                      <a:endParaRPr lang="en-US" sz="2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76222738"/>
                  </a:ext>
                </a:extLst>
              </a:tr>
              <a:tr h="1931022">
                <a:tc>
                  <a:txBody>
                    <a:bodyPr/>
                    <a:lstStyle/>
                    <a:p>
                      <a:r>
                        <a:rPr lang="en-US" sz="2000" b="1" dirty="0"/>
                        <a:t>Opportunity: </a:t>
                      </a:r>
                      <a:r>
                        <a:rPr lang="en-US" sz="2000" dirty="0"/>
                        <a:t>Our pharmacy has a coordinator </a:t>
                      </a:r>
                      <a:r>
                        <a:rPr lang="en-US" sz="2000" dirty="0" smtClean="0"/>
                        <a:t>on site </a:t>
                      </a:r>
                      <a:r>
                        <a:rPr lang="en-US" sz="2000" dirty="0"/>
                        <a:t>who helps our patients with medication assistance programs. At first, we saw a bit of turnover in that role, which negatively impacted patients seeking the medication assistance program. Now that we have a solid coordinator, the PrEP program at our site has taken off.</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17" name="Picture 16" descr="&quot;&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516" y="1988344"/>
            <a:ext cx="397795" cy="457840"/>
          </a:xfrm>
          <a:prstGeom prst="rect">
            <a:avLst/>
          </a:prstGeom>
        </p:spPr>
      </p:pic>
      <p:pic>
        <p:nvPicPr>
          <p:cNvPr id="18" name="Picture 17" descr="&quot;&quo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3200400"/>
            <a:ext cx="366829" cy="440195"/>
          </a:xfrm>
          <a:prstGeom prst="rect">
            <a:avLst/>
          </a:prstGeom>
        </p:spPr>
      </p:pic>
    </p:spTree>
    <p:extLst>
      <p:ext uri="{BB962C8B-B14F-4D97-AF65-F5344CB8AC3E}">
        <p14:creationId xmlns:p14="http://schemas.microsoft.com/office/powerpoint/2010/main" val="3539171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Challenges and Opportunities #3</a:t>
            </a:r>
          </a:p>
        </p:txBody>
      </p:sp>
      <p:graphicFrame>
        <p:nvGraphicFramePr>
          <p:cNvPr id="4" name="Table 3" descr="Challenge: Few women seek PrEP at our health centers.&#10;Opportunity: Our site is continuing to work on increasing outreach and marketing to improve PrEP awareness among female clients (e.g. PrEP locator, clinic website)&#10;"/>
          <p:cNvGraphicFramePr>
            <a:graphicFrameLocks noGrp="1"/>
          </p:cNvGraphicFramePr>
          <p:nvPr>
            <p:extLst>
              <p:ext uri="{D42A27DB-BD31-4B8C-83A1-F6EECF244321}">
                <p14:modId xmlns:p14="http://schemas.microsoft.com/office/powerpoint/2010/main" val="3024111026"/>
              </p:ext>
            </p:extLst>
          </p:nvPr>
        </p:nvGraphicFramePr>
        <p:xfrm>
          <a:off x="1381304" y="1982087"/>
          <a:ext cx="7638577" cy="2646613"/>
        </p:xfrm>
        <a:graphic>
          <a:graphicData uri="http://schemas.openxmlformats.org/drawingml/2006/table">
            <a:tbl>
              <a:tblPr firstRow="1" bandRow="1">
                <a:tableStyleId>{5940675A-B579-460E-94D1-54222C63F5DA}</a:tableStyleId>
              </a:tblPr>
              <a:tblGrid>
                <a:gridCol w="7638577">
                  <a:extLst>
                    <a:ext uri="{9D8B030D-6E8A-4147-A177-3AD203B41FA5}">
                      <a16:colId xmlns:a16="http://schemas.microsoft.com/office/drawing/2014/main" val="20000"/>
                    </a:ext>
                  </a:extLst>
                </a:gridCol>
              </a:tblGrid>
              <a:tr h="11654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t>Challenge</a:t>
                      </a:r>
                      <a:r>
                        <a:rPr lang="en-US" sz="2400" dirty="0"/>
                        <a:t>: Few women seek PrEP at our health centers.</a:t>
                      </a:r>
                    </a:p>
                    <a:p>
                      <a:endParaRPr lang="en-US"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56981595"/>
                  </a:ext>
                </a:extLst>
              </a:tr>
              <a:tr h="1481167">
                <a:tc>
                  <a:txBody>
                    <a:bodyPr/>
                    <a:lstStyle/>
                    <a:p>
                      <a:r>
                        <a:rPr lang="en-US" sz="2200" b="1" dirty="0"/>
                        <a:t>Opportunity: </a:t>
                      </a:r>
                      <a:r>
                        <a:rPr lang="en-US" sz="2200" dirty="0"/>
                        <a:t>Our site is continuing to work on increasing outreach and marketing to improve PrEP awareness among female clients</a:t>
                      </a:r>
                      <a:r>
                        <a:rPr lang="en-US" sz="2200" baseline="0" dirty="0"/>
                        <a:t> (e.g</a:t>
                      </a:r>
                      <a:r>
                        <a:rPr lang="en-US" sz="2200" baseline="0" dirty="0" smtClean="0"/>
                        <a:t>., </a:t>
                      </a:r>
                      <a:r>
                        <a:rPr lang="en-US" sz="2200" baseline="0" dirty="0" err="1" smtClean="0"/>
                        <a:t>PrEP</a:t>
                      </a:r>
                      <a:r>
                        <a:rPr lang="en-US" sz="2200" baseline="0" dirty="0" smtClean="0"/>
                        <a:t> </a:t>
                      </a:r>
                      <a:r>
                        <a:rPr lang="en-US" sz="2200" baseline="0" dirty="0"/>
                        <a:t>locator, clinic website)</a:t>
                      </a:r>
                      <a:endParaRPr lang="en-US" sz="22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pic>
        <p:nvPicPr>
          <p:cNvPr id="17" name="Picture 16" descr="&quot;&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6096" y="1988344"/>
            <a:ext cx="397795" cy="457840"/>
          </a:xfrm>
          <a:prstGeom prst="rect">
            <a:avLst/>
          </a:prstGeom>
        </p:spPr>
      </p:pic>
      <p:pic>
        <p:nvPicPr>
          <p:cNvPr id="18" name="Picture 17" descr="&quot;&quo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3124200"/>
            <a:ext cx="366829" cy="440195"/>
          </a:xfrm>
          <a:prstGeom prst="rect">
            <a:avLst/>
          </a:prstGeom>
        </p:spPr>
      </p:pic>
    </p:spTree>
    <p:extLst>
      <p:ext uri="{BB962C8B-B14F-4D97-AF65-F5344CB8AC3E}">
        <p14:creationId xmlns:p14="http://schemas.microsoft.com/office/powerpoint/2010/main" val="5845734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Learned</a:t>
            </a:r>
          </a:p>
        </p:txBody>
      </p:sp>
      <p:sp>
        <p:nvSpPr>
          <p:cNvPr id="3" name="Content Placeholder 2"/>
          <p:cNvSpPr>
            <a:spLocks noGrp="1"/>
          </p:cNvSpPr>
          <p:nvPr>
            <p:ph idx="1"/>
          </p:nvPr>
        </p:nvSpPr>
        <p:spPr/>
        <p:txBody>
          <a:bodyPr>
            <a:normAutofit fontScale="92500" lnSpcReduction="10000"/>
          </a:bodyPr>
          <a:lstStyle/>
          <a:p>
            <a:pPr lvl="1"/>
            <a:r>
              <a:rPr lang="en-US" sz="2600" dirty="0"/>
              <a:t>Consider the different providers and staff who may play a role in your site’s PrEP services, including clinical pharmacists</a:t>
            </a:r>
            <a:br>
              <a:rPr lang="en-US" sz="2600" dirty="0"/>
            </a:br>
            <a:endParaRPr lang="en-US" sz="2600" dirty="0"/>
          </a:p>
          <a:p>
            <a:pPr lvl="1"/>
            <a:r>
              <a:rPr lang="en-US" sz="2600" dirty="0"/>
              <a:t>Identify a PrEP champion at your site who can advocate for the importance of the services and motivate providers and staff to talk to patients about PrEP</a:t>
            </a:r>
            <a:br>
              <a:rPr lang="en-US" sz="2600" dirty="0"/>
            </a:br>
            <a:endParaRPr lang="en-US" sz="2600" dirty="0"/>
          </a:p>
          <a:p>
            <a:pPr lvl="1"/>
            <a:r>
              <a:rPr lang="en-US" sz="2600" dirty="0"/>
              <a:t>Establish partnerships with other local health centers offering PrEP services who you can ask questions about specific cases or bounce around ideas about your services</a:t>
            </a:r>
          </a:p>
          <a:p>
            <a:endParaRPr lang="en-US" dirty="0"/>
          </a:p>
        </p:txBody>
      </p:sp>
    </p:spTree>
    <p:extLst>
      <p:ext uri="{BB962C8B-B14F-4D97-AF65-F5344CB8AC3E}">
        <p14:creationId xmlns:p14="http://schemas.microsoft.com/office/powerpoint/2010/main" val="385304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3548" y="713497"/>
            <a:ext cx="8077200" cy="1143000"/>
          </a:xfrm>
        </p:spPr>
        <p:txBody>
          <a:bodyPr/>
          <a:lstStyle/>
          <a:p>
            <a:r>
              <a:rPr lang="en-US" dirty="0"/>
              <a:t>Contact Us!</a:t>
            </a:r>
          </a:p>
        </p:txBody>
      </p:sp>
      <p:pic>
        <p:nvPicPr>
          <p:cNvPr id="4" name="Picture 3" descr="Logo: OneWorld Community Health Centers, Inc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0" y="1960393"/>
            <a:ext cx="2630750" cy="2022814"/>
          </a:xfrm>
          <a:prstGeom prst="rect">
            <a:avLst/>
          </a:prstGeom>
        </p:spPr>
      </p:pic>
      <p:sp>
        <p:nvSpPr>
          <p:cNvPr id="3" name="Content Placeholder 2"/>
          <p:cNvSpPr>
            <a:spLocks noGrp="1"/>
          </p:cNvSpPr>
          <p:nvPr>
            <p:ph idx="1"/>
          </p:nvPr>
        </p:nvSpPr>
        <p:spPr>
          <a:xfrm>
            <a:off x="1123122" y="4191000"/>
            <a:ext cx="7696200" cy="2438400"/>
          </a:xfrm>
        </p:spPr>
        <p:txBody>
          <a:bodyPr/>
          <a:lstStyle/>
          <a:p>
            <a:pPr marL="0" indent="0" algn="ctr">
              <a:buNone/>
            </a:pPr>
            <a:r>
              <a:rPr lang="en-US" sz="2400" dirty="0"/>
              <a:t>Jessica Downes, PharmD, BCACP</a:t>
            </a:r>
          </a:p>
          <a:p>
            <a:pPr marL="0" indent="0" algn="ctr">
              <a:buNone/>
            </a:pPr>
            <a:r>
              <a:rPr lang="en-US" sz="2400" dirty="0"/>
              <a:t>Clinical Pharmacist</a:t>
            </a:r>
          </a:p>
          <a:p>
            <a:pPr marL="0" indent="0" algn="ctr">
              <a:buNone/>
            </a:pPr>
            <a:r>
              <a:rPr lang="en-US" sz="2400" dirty="0"/>
              <a:t>Email: </a:t>
            </a:r>
            <a:r>
              <a:rPr lang="en-US" sz="2400" dirty="0">
                <a:hlinkClick r:id="rId3"/>
              </a:rPr>
              <a:t>jdownes@oneworldomaha.org</a:t>
            </a:r>
            <a:endParaRPr lang="en-US" sz="2400" dirty="0"/>
          </a:p>
          <a:p>
            <a:pPr marL="0" indent="0" algn="ctr">
              <a:buNone/>
            </a:pPr>
            <a:r>
              <a:rPr lang="en-US" sz="2400" dirty="0"/>
              <a:t>Phone: 402-504-6368</a:t>
            </a:r>
          </a:p>
          <a:p>
            <a:endParaRPr lang="en-US" dirty="0"/>
          </a:p>
        </p:txBody>
      </p:sp>
    </p:spTree>
    <p:extLst>
      <p:ext uri="{BB962C8B-B14F-4D97-AF65-F5344CB8AC3E}">
        <p14:creationId xmlns:p14="http://schemas.microsoft.com/office/powerpoint/2010/main" val="6117039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CC2CE-5241-4C39-8163-CCD125467A39}"/>
              </a:ext>
            </a:extLst>
          </p:cNvPr>
          <p:cNvSpPr>
            <a:spLocks noGrp="1"/>
          </p:cNvSpPr>
          <p:nvPr>
            <p:ph type="ctrTitle"/>
          </p:nvPr>
        </p:nvSpPr>
        <p:spPr>
          <a:xfrm>
            <a:off x="342900" y="1200151"/>
            <a:ext cx="8658225" cy="2060972"/>
          </a:xfrm>
        </p:spPr>
        <p:txBody>
          <a:bodyPr>
            <a:noAutofit/>
          </a:bodyPr>
          <a:lstStyle/>
          <a:p>
            <a:r>
              <a:rPr lang="en-US" sz="3600" b="1" dirty="0"/>
              <a:t>Louisiana Department of Health, </a:t>
            </a:r>
            <a:br>
              <a:rPr lang="en-US" sz="3600" b="1" dirty="0"/>
            </a:br>
            <a:r>
              <a:rPr lang="en-US" sz="3600" b="1" dirty="0"/>
              <a:t>Office of Public Health, </a:t>
            </a:r>
            <a:br>
              <a:rPr lang="en-US" sz="3600" b="1" dirty="0"/>
            </a:br>
            <a:r>
              <a:rPr lang="en-US" sz="3600" b="1" dirty="0"/>
              <a:t>Bureau of Family Health</a:t>
            </a:r>
            <a:br>
              <a:rPr lang="en-US" sz="3600" b="1" dirty="0"/>
            </a:br>
            <a:r>
              <a:rPr lang="en-US" sz="3600" b="1" dirty="0"/>
              <a:t>TelePrEP Services</a:t>
            </a:r>
          </a:p>
        </p:txBody>
      </p:sp>
      <p:sp>
        <p:nvSpPr>
          <p:cNvPr id="3" name="Subtitle 2">
            <a:extLst>
              <a:ext uri="{FF2B5EF4-FFF2-40B4-BE49-F238E27FC236}">
                <a16:creationId xmlns:a16="http://schemas.microsoft.com/office/drawing/2014/main" id="{E5488473-EC55-4471-8C44-08E917BFD553}"/>
              </a:ext>
            </a:extLst>
          </p:cNvPr>
          <p:cNvSpPr>
            <a:spLocks noGrp="1"/>
          </p:cNvSpPr>
          <p:nvPr>
            <p:ph type="subTitle" idx="1"/>
          </p:nvPr>
        </p:nvSpPr>
        <p:spPr>
          <a:xfrm>
            <a:off x="734785" y="3575958"/>
            <a:ext cx="8266340" cy="1577068"/>
          </a:xfrm>
        </p:spPr>
        <p:txBody>
          <a:bodyPr>
            <a:normAutofit/>
          </a:bodyPr>
          <a:lstStyle/>
          <a:p>
            <a:r>
              <a:rPr lang="en-US" dirty="0" smtClean="0"/>
              <a:t>Tammy </a:t>
            </a:r>
            <a:r>
              <a:rPr lang="en-US" dirty="0"/>
              <a:t>Bennett, RN, MSN, WHNP-C – Reproductive Health Statewide Nurse Consultant </a:t>
            </a:r>
          </a:p>
        </p:txBody>
      </p:sp>
      <p:pic>
        <p:nvPicPr>
          <p:cNvPr id="4" name="Picture 3" descr="Logo: Louisiana Department of Healt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5169" y="5153026"/>
            <a:ext cx="1935956" cy="650081"/>
          </a:xfrm>
          <a:prstGeom prst="rect">
            <a:avLst/>
          </a:prstGeom>
        </p:spPr>
      </p:pic>
    </p:spTree>
    <p:extLst>
      <p:ext uri="{BB962C8B-B14F-4D97-AF65-F5344CB8AC3E}">
        <p14:creationId xmlns:p14="http://schemas.microsoft.com/office/powerpoint/2010/main" val="23640469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2920" y="263225"/>
            <a:ext cx="8079581" cy="1243649"/>
          </a:xfrm>
        </p:spPr>
        <p:txBody>
          <a:bodyPr vert="horz" lIns="91440" tIns="45720" rIns="91440" bIns="45720" rtlCol="0" anchor="ctr">
            <a:normAutofit/>
          </a:bodyPr>
          <a:lstStyle/>
          <a:p>
            <a:r>
              <a:rPr lang="en-US" dirty="0">
                <a:solidFill>
                  <a:schemeClr val="tx2"/>
                </a:solidFill>
              </a:rPr>
              <a:t>Title X in Louisiana</a:t>
            </a:r>
          </a:p>
        </p:txBody>
      </p:sp>
      <p:pic>
        <p:nvPicPr>
          <p:cNvPr id="4" name="Content Placeholder 3" descr="The Louisiana Department of Health, Office of Public Health, Bureau of Family Health oversees the State’s Reproductive Health Program (RHP), which provides resources and services for women and men in regard to their reproductive and sexual health. As the Title X grantee in the state of Louisiana, the RHP offers services including pregnancy testing, reproductive health counseling and education, and testing and treatment for STIs. GOALS: Reduce female and infant mortality, morbidity, and teen pregnancy. Provide individuals and families the information and means to exercise personal choice in determining the number and spacing of their childre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74700" y="1692707"/>
            <a:ext cx="7531100" cy="4404450"/>
          </a:xfrm>
        </p:spPr>
      </p:pic>
    </p:spTree>
    <p:extLst>
      <p:ext uri="{BB962C8B-B14F-4D97-AF65-F5344CB8AC3E}">
        <p14:creationId xmlns:p14="http://schemas.microsoft.com/office/powerpoint/2010/main" val="6433389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28E3E-12A7-4ADD-A001-19B2AF439D96}"/>
              </a:ext>
            </a:extLst>
          </p:cNvPr>
          <p:cNvSpPr>
            <a:spLocks noGrp="1"/>
          </p:cNvSpPr>
          <p:nvPr>
            <p:ph type="title"/>
          </p:nvPr>
        </p:nvSpPr>
        <p:spPr>
          <a:xfrm>
            <a:off x="549515" y="381000"/>
            <a:ext cx="8229600" cy="1143000"/>
          </a:xfrm>
        </p:spPr>
        <p:txBody>
          <a:bodyPr>
            <a:normAutofit/>
          </a:bodyPr>
          <a:lstStyle/>
          <a:p>
            <a:r>
              <a:rPr lang="en-US" sz="2400" dirty="0"/>
              <a:t>Welcome!</a:t>
            </a:r>
          </a:p>
        </p:txBody>
      </p:sp>
      <p:sp>
        <p:nvSpPr>
          <p:cNvPr id="3" name="Content Placeholder 2">
            <a:extLst>
              <a:ext uri="{FF2B5EF4-FFF2-40B4-BE49-F238E27FC236}">
                <a16:creationId xmlns:a16="http://schemas.microsoft.com/office/drawing/2014/main" id="{1BB944F5-0B2C-430D-A7CE-5D2668DE0A34}"/>
              </a:ext>
            </a:extLst>
          </p:cNvPr>
          <p:cNvSpPr>
            <a:spLocks noGrp="1"/>
          </p:cNvSpPr>
          <p:nvPr>
            <p:ph idx="1"/>
          </p:nvPr>
        </p:nvSpPr>
        <p:spPr>
          <a:xfrm>
            <a:off x="496529" y="1371600"/>
            <a:ext cx="8297334" cy="4598941"/>
          </a:xfrm>
        </p:spPr>
        <p:txBody>
          <a:bodyPr vert="horz" lIns="68580" tIns="34290" rIns="68580" bIns="34290" rtlCol="0" anchor="t">
            <a:normAutofit/>
          </a:bodyPr>
          <a:lstStyle/>
          <a:p>
            <a:pPr marL="342424" indent="-342424"/>
            <a:r>
              <a:rPr lang="en-US" sz="2400" dirty="0"/>
              <a:t>Objectives</a:t>
            </a:r>
          </a:p>
          <a:p>
            <a:pPr lvl="1"/>
            <a:r>
              <a:rPr lang="en-US" sz="2000" dirty="0"/>
              <a:t>Discuss the role of Title X family planning clinics in assuring access to PrEP services in their communities.</a:t>
            </a:r>
          </a:p>
          <a:p>
            <a:pPr lvl="1"/>
            <a:r>
              <a:rPr lang="en-US" sz="2000" dirty="0"/>
              <a:t>Describe various innovative models for implementation of PrEP services at three Title X-funded service sites.</a:t>
            </a:r>
          </a:p>
          <a:p>
            <a:pPr lvl="1"/>
            <a:r>
              <a:rPr lang="en-US" sz="2000" dirty="0"/>
              <a:t>Share lessons learned from </a:t>
            </a:r>
            <a:r>
              <a:rPr lang="en-US" sz="2000" dirty="0" smtClean="0"/>
              <a:t>Title X </a:t>
            </a:r>
            <a:r>
              <a:rPr lang="en-US" sz="2000" dirty="0"/>
              <a:t>funded sites implementing PrEP services.</a:t>
            </a:r>
            <a:endParaRPr lang="en-US" sz="2400" dirty="0">
              <a:cs typeface="Arial"/>
            </a:endParaRPr>
          </a:p>
        </p:txBody>
      </p:sp>
      <p:sp>
        <p:nvSpPr>
          <p:cNvPr id="4" name="TextBox 3">
            <a:extLst>
              <a:ext uri="{FF2B5EF4-FFF2-40B4-BE49-F238E27FC236}">
                <a16:creationId xmlns:a16="http://schemas.microsoft.com/office/drawing/2014/main" id="{9788B6CD-600C-4A4B-8124-F77FFE925FD5}"/>
              </a:ext>
            </a:extLst>
          </p:cNvPr>
          <p:cNvSpPr txBox="1"/>
          <p:nvPr/>
        </p:nvSpPr>
        <p:spPr>
          <a:xfrm>
            <a:off x="5807177" y="5418564"/>
            <a:ext cx="2879623" cy="3000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1" i="1" u="none" strike="noStrike" kern="1200" cap="none" spc="0" normalizeH="0" baseline="0" noProof="0" dirty="0">
                <a:ln>
                  <a:noFill/>
                </a:ln>
                <a:solidFill>
                  <a:srgbClr val="CC0000"/>
                </a:solidFill>
                <a:effectLst/>
                <a:highlight>
                  <a:srgbClr val="FFFF00"/>
                </a:highlight>
                <a:uLnTx/>
                <a:uFillTx/>
                <a:latin typeface="Arial"/>
                <a:ea typeface="+mn-ea"/>
                <a:cs typeface="+mn-cs"/>
              </a:rPr>
              <a:t>Note: This call will be recorded</a:t>
            </a:r>
          </a:p>
        </p:txBody>
      </p:sp>
    </p:spTree>
    <p:extLst>
      <p:ext uri="{BB962C8B-B14F-4D97-AF65-F5344CB8AC3E}">
        <p14:creationId xmlns:p14="http://schemas.microsoft.com/office/powerpoint/2010/main" val="3602033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4154" y="259709"/>
            <a:ext cx="8079581" cy="1243649"/>
          </a:xfrm>
        </p:spPr>
        <p:txBody>
          <a:bodyPr vert="horz" lIns="91440" tIns="45720" rIns="91440" bIns="45720" rtlCol="0" anchor="ctr">
            <a:normAutofit/>
          </a:bodyPr>
          <a:lstStyle/>
          <a:p>
            <a:r>
              <a:rPr lang="en-US" dirty="0">
                <a:solidFill>
                  <a:schemeClr val="tx2"/>
                </a:solidFill>
              </a:rPr>
              <a:t>Reproductive Health Program in Louisiana</a:t>
            </a:r>
          </a:p>
        </p:txBody>
      </p:sp>
      <p:graphicFrame>
        <p:nvGraphicFramePr>
          <p:cNvPr id="9" name="Chart 8" descr="Age Graph"/>
          <p:cNvGraphicFramePr/>
          <p:nvPr>
            <p:extLst>
              <p:ext uri="{D42A27DB-BD31-4B8C-83A1-F6EECF244321}">
                <p14:modId xmlns:p14="http://schemas.microsoft.com/office/powerpoint/2010/main" val="4182751949"/>
              </p:ext>
            </p:extLst>
          </p:nvPr>
        </p:nvGraphicFramePr>
        <p:xfrm>
          <a:off x="318977" y="2057400"/>
          <a:ext cx="3162026" cy="3512732"/>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p:cNvSpPr>
            <a:spLocks noGrp="1"/>
          </p:cNvSpPr>
          <p:nvPr>
            <p:ph idx="1"/>
          </p:nvPr>
        </p:nvSpPr>
        <p:spPr>
          <a:xfrm>
            <a:off x="3886200" y="1371600"/>
            <a:ext cx="5091783" cy="5226691"/>
          </a:xfrm>
        </p:spPr>
        <p:txBody>
          <a:bodyPr vert="horz" lIns="68580" tIns="34290" rIns="68580" bIns="34290" rtlCol="0">
            <a:normAutofit/>
          </a:bodyPr>
          <a:lstStyle/>
          <a:p>
            <a:r>
              <a:rPr lang="en-US" sz="2000" dirty="0"/>
              <a:t>Title X Patient Demographics, 2018:</a:t>
            </a:r>
          </a:p>
          <a:p>
            <a:pPr lvl="1"/>
            <a:r>
              <a:rPr lang="en-US" sz="2000" dirty="0"/>
              <a:t>Total Users: </a:t>
            </a:r>
            <a:r>
              <a:rPr lang="en-US" sz="2000" b="1" dirty="0"/>
              <a:t>53,327</a:t>
            </a:r>
            <a:br>
              <a:rPr lang="en-US" sz="2000" b="1" dirty="0"/>
            </a:br>
            <a:endParaRPr lang="en-US" sz="2000" b="1" dirty="0"/>
          </a:p>
          <a:p>
            <a:pPr lvl="1"/>
            <a:r>
              <a:rPr lang="en-US" sz="2000" dirty="0"/>
              <a:t>Female Users: 75.8% of total</a:t>
            </a:r>
          </a:p>
          <a:p>
            <a:pPr lvl="1"/>
            <a:r>
              <a:rPr lang="en-US" sz="2000" dirty="0"/>
              <a:t>Male Users: 37.7% of total</a:t>
            </a:r>
            <a:br>
              <a:rPr lang="en-US" sz="2000" dirty="0"/>
            </a:br>
            <a:endParaRPr lang="en-US" sz="2000" dirty="0"/>
          </a:p>
          <a:p>
            <a:pPr lvl="1"/>
            <a:r>
              <a:rPr lang="en-US" sz="2000" dirty="0"/>
              <a:t>Age Groups: &lt;18 (6%); 18-24 (30.6%); </a:t>
            </a:r>
          </a:p>
          <a:p>
            <a:pPr lvl="1"/>
            <a:r>
              <a:rPr lang="en-US" sz="2000" dirty="0"/>
              <a:t>   25-29 (20.7%); 30-34 (15.8%); &gt;34 (19%)</a:t>
            </a:r>
            <a:br>
              <a:rPr lang="en-US" sz="2000" dirty="0"/>
            </a:br>
            <a:endParaRPr lang="en-US" sz="2000" dirty="0"/>
          </a:p>
          <a:p>
            <a:pPr lvl="1"/>
            <a:r>
              <a:rPr lang="en-US" sz="2000" dirty="0"/>
              <a:t>Race/Ethnicity: </a:t>
            </a:r>
          </a:p>
          <a:p>
            <a:pPr lvl="2"/>
            <a:r>
              <a:rPr lang="en-US" sz="2000" i="0" dirty="0"/>
              <a:t>Black/African-American (58.2%)</a:t>
            </a:r>
          </a:p>
          <a:p>
            <a:pPr lvl="2"/>
            <a:r>
              <a:rPr lang="en-US" sz="2000" i="0" dirty="0"/>
              <a:t>White (32.7%)</a:t>
            </a:r>
          </a:p>
          <a:p>
            <a:pPr lvl="2"/>
            <a:r>
              <a:rPr lang="en-US" sz="2000" i="0" dirty="0"/>
              <a:t>Hispanic/Latino (7.2%)</a:t>
            </a:r>
          </a:p>
          <a:p>
            <a:pPr lvl="2"/>
            <a:r>
              <a:rPr lang="en-US" sz="2000" i="0" dirty="0"/>
              <a:t>Asian (0.5%)</a:t>
            </a:r>
            <a:br>
              <a:rPr lang="en-US" sz="2000" i="0" dirty="0"/>
            </a:br>
            <a:endParaRPr lang="en-US" sz="2000" i="0" dirty="0"/>
          </a:p>
          <a:p>
            <a:pPr lvl="1"/>
            <a:r>
              <a:rPr lang="en-US" sz="2000" dirty="0"/>
              <a:t>Income 100% FPL and below: 67.2% of total</a:t>
            </a:r>
          </a:p>
        </p:txBody>
      </p:sp>
    </p:spTree>
    <p:extLst>
      <p:ext uri="{BB962C8B-B14F-4D97-AF65-F5344CB8AC3E}">
        <p14:creationId xmlns:p14="http://schemas.microsoft.com/office/powerpoint/2010/main" val="22747465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519E3-FCE9-4383-A498-74C4470ABABF}"/>
              </a:ext>
            </a:extLst>
          </p:cNvPr>
          <p:cNvSpPr>
            <a:spLocks noGrp="1"/>
          </p:cNvSpPr>
          <p:nvPr>
            <p:ph type="title"/>
          </p:nvPr>
        </p:nvSpPr>
        <p:spPr>
          <a:xfrm>
            <a:off x="228600" y="379978"/>
            <a:ext cx="8079581" cy="1243649"/>
          </a:xfrm>
        </p:spPr>
        <p:txBody>
          <a:bodyPr vert="horz" lIns="91440" tIns="45720" rIns="91440" bIns="45720" rtlCol="0" anchor="ctr">
            <a:normAutofit/>
          </a:bodyPr>
          <a:lstStyle/>
          <a:p>
            <a:r>
              <a:rPr lang="en-US" dirty="0">
                <a:solidFill>
                  <a:schemeClr val="tx2"/>
                </a:solidFill>
              </a:rPr>
              <a:t>Bringing TelePrEP to the Reproductive Health Program</a:t>
            </a:r>
          </a:p>
        </p:txBody>
      </p:sp>
      <p:sp>
        <p:nvSpPr>
          <p:cNvPr id="3" name="Content Placeholder 2">
            <a:extLst>
              <a:ext uri="{FF2B5EF4-FFF2-40B4-BE49-F238E27FC236}">
                <a16:creationId xmlns:a16="http://schemas.microsoft.com/office/drawing/2014/main" id="{CFDDBA55-C0E1-4B6B-8DD1-1079EF131CAE}"/>
              </a:ext>
            </a:extLst>
          </p:cNvPr>
          <p:cNvSpPr>
            <a:spLocks noGrp="1"/>
          </p:cNvSpPr>
          <p:nvPr>
            <p:ph sz="half" idx="1"/>
          </p:nvPr>
        </p:nvSpPr>
        <p:spPr>
          <a:xfrm>
            <a:off x="228600" y="1828800"/>
            <a:ext cx="4826508" cy="4553972"/>
          </a:xfrm>
          <a:effectLst/>
        </p:spPr>
        <p:txBody>
          <a:bodyPr>
            <a:normAutofit fontScale="92500"/>
          </a:bodyPr>
          <a:lstStyle/>
          <a:p>
            <a:r>
              <a:rPr lang="en-US" sz="2400" dirty="0"/>
              <a:t>In 2019, Louisiana’s STD/HIV Program (SHP) partnered with the Reproductive Health Program (RHP) to assist with the </a:t>
            </a:r>
            <a:r>
              <a:rPr lang="en-US" sz="2400" dirty="0" err="1"/>
              <a:t>TelePrEP</a:t>
            </a:r>
            <a:r>
              <a:rPr lang="en-US" sz="2400" dirty="0"/>
              <a:t> program.</a:t>
            </a:r>
            <a:br>
              <a:rPr lang="en-US" sz="2400" dirty="0"/>
            </a:br>
            <a:endParaRPr lang="en-US" sz="2400" dirty="0"/>
          </a:p>
          <a:p>
            <a:r>
              <a:rPr lang="en-US" sz="2400" dirty="0"/>
              <a:t>RHP was in planning for telehealth services for Reproductive Health clients.</a:t>
            </a:r>
            <a:br>
              <a:rPr lang="en-US" sz="2400" dirty="0"/>
            </a:br>
            <a:endParaRPr lang="en-US" sz="2400" dirty="0"/>
          </a:p>
          <a:p>
            <a:r>
              <a:rPr lang="en-US" sz="2400" dirty="0"/>
              <a:t>Reproductive health program manager and nurse consultant championed the program in the health centers, working with SHP on establishing policies and procedures, workflow processes, integrating into EHR, etc.</a:t>
            </a:r>
          </a:p>
        </p:txBody>
      </p:sp>
      <p:graphicFrame>
        <p:nvGraphicFramePr>
          <p:cNvPr id="5" name="Diagram 4" descr="TelePrEP Collaborative: Displayed in clockwise order starting with; OPH Pharmacy, STD/HIV Program, Reproductive Health Program, and Bureau of Health Informatics (EHR.">
            <a:extLst>
              <a:ext uri="{FF2B5EF4-FFF2-40B4-BE49-F238E27FC236}">
                <a16:creationId xmlns:a16="http://schemas.microsoft.com/office/drawing/2014/main" id="{8EBCF818-BE4E-4EC2-9029-6437896874E3}"/>
              </a:ext>
            </a:extLst>
          </p:cNvPr>
          <p:cNvGraphicFramePr/>
          <p:nvPr>
            <p:extLst>
              <p:ext uri="{D42A27DB-BD31-4B8C-83A1-F6EECF244321}">
                <p14:modId xmlns:p14="http://schemas.microsoft.com/office/powerpoint/2010/main" val="1897156612"/>
              </p:ext>
            </p:extLst>
          </p:nvPr>
        </p:nvGraphicFramePr>
        <p:xfrm>
          <a:off x="4852006" y="1924050"/>
          <a:ext cx="4296756" cy="4019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65028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Louisiana RHP</a:t>
            </a:r>
          </a:p>
        </p:txBody>
      </p:sp>
      <p:sp>
        <p:nvSpPr>
          <p:cNvPr id="10" name="Rectangle 10" descr="&quot;&quot;">
            <a:extLst>
              <a:ext uri="{FF2B5EF4-FFF2-40B4-BE49-F238E27FC236}">
                <a16:creationId xmlns:a16="http://schemas.microsoft.com/office/drawing/2014/main" id="{D4995BF0-8E87-4ECF-904C-D047955C15C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857250"/>
            <a:ext cx="9141714" cy="5143500"/>
          </a:xfrm>
          <a:prstGeom prst="rect">
            <a:avLst/>
          </a:prstGeom>
          <a:solidFill>
            <a:srgbClr val="444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prstClr val="white"/>
              </a:solidFill>
              <a:latin typeface="Calibri Light" panose="020F0302020204030204"/>
            </a:endParaRPr>
          </a:p>
        </p:txBody>
      </p:sp>
      <p:sp>
        <p:nvSpPr>
          <p:cNvPr id="2" name="TextBox 1"/>
          <p:cNvSpPr txBox="1"/>
          <p:nvPr/>
        </p:nvSpPr>
        <p:spPr>
          <a:xfrm>
            <a:off x="313661" y="5299001"/>
            <a:ext cx="8192729" cy="521081"/>
          </a:xfrm>
          <a:prstGeom prst="rect">
            <a:avLst/>
          </a:prstGeom>
          <a:solidFill>
            <a:schemeClr val="tx1"/>
          </a:solidFill>
        </p:spPr>
        <p:txBody>
          <a:bodyPr vert="horz" lIns="68580" tIns="34290" rIns="68580" bIns="34290" rtlCol="0" anchor="b">
            <a:normAutofit/>
          </a:bodyPr>
          <a:lstStyle/>
          <a:p>
            <a:pPr algn="ctr" defTabSz="685800">
              <a:lnSpc>
                <a:spcPct val="80000"/>
              </a:lnSpc>
              <a:spcBef>
                <a:spcPct val="0"/>
              </a:spcBef>
              <a:spcAft>
                <a:spcPts val="450"/>
              </a:spcAft>
            </a:pPr>
            <a:r>
              <a:rPr lang="en-US" sz="2700" spc="-90" dirty="0">
                <a:solidFill>
                  <a:srgbClr val="FFFFFF"/>
                </a:solidFill>
                <a:latin typeface="Calibri Light" panose="020F0302020204030204"/>
                <a:hlinkClick r:id="rId3"/>
              </a:rPr>
              <a:t>www.healthychoicesla.org</a:t>
            </a:r>
            <a:endParaRPr lang="en-US" sz="2700" spc="-90" dirty="0">
              <a:solidFill>
                <a:srgbClr val="FFFFFF"/>
              </a:solidFill>
              <a:latin typeface="Calibri Light" panose="020F0302020204030204"/>
            </a:endParaRPr>
          </a:p>
        </p:txBody>
      </p:sp>
      <p:pic>
        <p:nvPicPr>
          <p:cNvPr id="4" name="Picture 3" descr="Screenshot of www.healthychoicesla.org homepage">
            <a:extLst>
              <a:ext uri="{FF2B5EF4-FFF2-40B4-BE49-F238E27FC236}">
                <a16:creationId xmlns:a16="http://schemas.microsoft.com/office/drawing/2014/main" id="{B7D6371A-D2C1-4E78-8A69-64AEF8FE1B75}"/>
              </a:ext>
            </a:extLst>
          </p:cNvPr>
          <p:cNvPicPr>
            <a:picLocks noChangeAspect="1"/>
          </p:cNvPicPr>
          <p:nvPr/>
        </p:nvPicPr>
        <p:blipFill rotWithShape="1">
          <a:blip r:embed="rId4"/>
          <a:srcRect b="44320"/>
          <a:stretch/>
        </p:blipFill>
        <p:spPr>
          <a:xfrm rot="21600000">
            <a:off x="1" y="857257"/>
            <a:ext cx="9144000" cy="3755944"/>
          </a:xfrm>
          <a:prstGeom prst="rect">
            <a:avLst/>
          </a:prstGeom>
        </p:spPr>
      </p:pic>
    </p:spTree>
    <p:extLst>
      <p:ext uri="{BB962C8B-B14F-4D97-AF65-F5344CB8AC3E}">
        <p14:creationId xmlns:p14="http://schemas.microsoft.com/office/powerpoint/2010/main" val="205121911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40" tIns="45720" rIns="91440" bIns="45720" rtlCol="0" anchor="ctr">
            <a:normAutofit/>
          </a:bodyPr>
          <a:lstStyle/>
          <a:p>
            <a:r>
              <a:rPr lang="en-US" dirty="0">
                <a:solidFill>
                  <a:schemeClr val="tx2"/>
                </a:solidFill>
              </a:rPr>
              <a:t>PrEP Information/Enroll in Program</a:t>
            </a:r>
          </a:p>
        </p:txBody>
      </p:sp>
      <p:sp>
        <p:nvSpPr>
          <p:cNvPr id="2" name="TextBox 1"/>
          <p:cNvSpPr txBox="1"/>
          <p:nvPr/>
        </p:nvSpPr>
        <p:spPr>
          <a:xfrm>
            <a:off x="2418929" y="5407581"/>
            <a:ext cx="4797871" cy="507831"/>
          </a:xfrm>
          <a:prstGeom prst="rect">
            <a:avLst/>
          </a:prstGeom>
          <a:noFill/>
        </p:spPr>
        <p:txBody>
          <a:bodyPr wrap="square" rtlCol="0">
            <a:spAutoFit/>
          </a:bodyPr>
          <a:lstStyle/>
          <a:p>
            <a:pPr defTabSz="342900"/>
            <a:r>
              <a:rPr lang="en-US" sz="2700" dirty="0">
                <a:solidFill>
                  <a:prstClr val="black"/>
                </a:solidFill>
                <a:latin typeface="Calibri Light" panose="020F0302020204030204"/>
                <a:hlinkClick r:id="rId3" tooltip="Sexual Health | Louisiana Health Hub"/>
              </a:rPr>
              <a:t>www.louisianahealthhub.org</a:t>
            </a:r>
            <a:r>
              <a:rPr lang="en-US" sz="2700" dirty="0">
                <a:solidFill>
                  <a:prstClr val="black"/>
                </a:solidFill>
                <a:latin typeface="Calibri Light" panose="020F0302020204030204"/>
              </a:rPr>
              <a:t> </a:t>
            </a:r>
          </a:p>
        </p:txBody>
      </p:sp>
      <p:pic>
        <p:nvPicPr>
          <p:cNvPr id="8" name="Content Placeholder 7" descr="Screenshot of STD Prevention TelePrEP Program webpage."/>
          <p:cNvPicPr>
            <a:picLocks noGrp="1" noChangeAspect="1"/>
          </p:cNvPicPr>
          <p:nvPr>
            <p:ph sz="half" idx="1"/>
          </p:nvPr>
        </p:nvPicPr>
        <p:blipFill>
          <a:blip r:embed="rId4"/>
          <a:stretch>
            <a:fillRect/>
          </a:stretch>
        </p:blipFill>
        <p:spPr>
          <a:xfrm>
            <a:off x="395369" y="2062086"/>
            <a:ext cx="4613421" cy="2860747"/>
          </a:xfrm>
          <a:prstGeom prst="rect">
            <a:avLst/>
          </a:prstGeom>
        </p:spPr>
      </p:pic>
      <p:pic>
        <p:nvPicPr>
          <p:cNvPr id="10" name="Picture 9" descr="Screenshot of Sign Up/Enrollment path on the STD Prevention TelePrEP Program webpag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3000" y="2224087"/>
            <a:ext cx="3836763" cy="3084324"/>
          </a:xfrm>
          <a:prstGeom prst="rect">
            <a:avLst/>
          </a:prstGeom>
        </p:spPr>
      </p:pic>
    </p:spTree>
    <p:extLst>
      <p:ext uri="{BB962C8B-B14F-4D97-AF65-F5344CB8AC3E}">
        <p14:creationId xmlns:p14="http://schemas.microsoft.com/office/powerpoint/2010/main" val="35782584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3C0F5-BE7B-4E42-B509-AA6B8F6BC80D}"/>
              </a:ext>
            </a:extLst>
          </p:cNvPr>
          <p:cNvSpPr>
            <a:spLocks noGrp="1"/>
          </p:cNvSpPr>
          <p:nvPr>
            <p:ph type="title"/>
          </p:nvPr>
        </p:nvSpPr>
        <p:spPr>
          <a:xfrm>
            <a:off x="228600" y="381000"/>
            <a:ext cx="8079581" cy="1243649"/>
          </a:xfrm>
        </p:spPr>
        <p:txBody>
          <a:bodyPr vert="horz" lIns="91440" tIns="45720" rIns="91440" bIns="45720" rtlCol="0" anchor="ctr">
            <a:normAutofit/>
          </a:bodyPr>
          <a:lstStyle/>
          <a:p>
            <a:r>
              <a:rPr lang="en-US" dirty="0">
                <a:solidFill>
                  <a:schemeClr val="tx2"/>
                </a:solidFill>
              </a:rPr>
              <a:t>How to Obtain TelePrEP Services</a:t>
            </a:r>
          </a:p>
        </p:txBody>
      </p:sp>
      <p:graphicFrame>
        <p:nvGraphicFramePr>
          <p:cNvPr id="5" name="Content Placeholder 2" descr="Referral to the TelePrEP program through website www.louisianahealthhub.org. Enroll:  Self-enroll via website or client can discuss/enroll  directly with TelePrEP Navigator. After client enrolls, PrEP Navigator provides one-on-one, “hands on” guidance and non-clinical support to individuals in need to access and fully engage in TelePrEP services.">
            <a:extLst>
              <a:ext uri="{FF2B5EF4-FFF2-40B4-BE49-F238E27FC236}">
                <a16:creationId xmlns:a16="http://schemas.microsoft.com/office/drawing/2014/main" id="{23BCA4BD-C86E-4CF9-8C7B-017F5C4672A6}"/>
              </a:ext>
            </a:extLst>
          </p:cNvPr>
          <p:cNvGraphicFramePr>
            <a:graphicFrameLocks noGrp="1"/>
          </p:cNvGraphicFramePr>
          <p:nvPr>
            <p:ph idx="1"/>
            <p:extLst>
              <p:ext uri="{D42A27DB-BD31-4B8C-83A1-F6EECF244321}">
                <p14:modId xmlns:p14="http://schemas.microsoft.com/office/powerpoint/2010/main" val="1676744902"/>
              </p:ext>
            </p:extLst>
          </p:nvPr>
        </p:nvGraphicFramePr>
        <p:xfrm>
          <a:off x="114300" y="932813"/>
          <a:ext cx="8915400" cy="49923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24754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3C0F5-BE7B-4E42-B509-AA6B8F6BC80D}"/>
              </a:ext>
            </a:extLst>
          </p:cNvPr>
          <p:cNvSpPr>
            <a:spLocks noGrp="1"/>
          </p:cNvSpPr>
          <p:nvPr>
            <p:ph type="title"/>
          </p:nvPr>
        </p:nvSpPr>
        <p:spPr>
          <a:xfrm>
            <a:off x="381000" y="533400"/>
            <a:ext cx="8079581" cy="1243649"/>
          </a:xfrm>
        </p:spPr>
        <p:txBody>
          <a:bodyPr vert="horz" lIns="91440" tIns="45720" rIns="91440" bIns="45720" rtlCol="0" anchor="ctr">
            <a:normAutofit/>
          </a:bodyPr>
          <a:lstStyle/>
          <a:p>
            <a:r>
              <a:rPr lang="en-US" dirty="0">
                <a:solidFill>
                  <a:schemeClr val="tx2"/>
                </a:solidFill>
              </a:rPr>
              <a:t>TelePrEP Program Eligibility Requirements</a:t>
            </a:r>
          </a:p>
        </p:txBody>
      </p:sp>
      <p:graphicFrame>
        <p:nvGraphicFramePr>
          <p:cNvPr id="13" name="Content Placeholder 10" descr="1.  Any HIV-negative adult 18 years of age or older. 2.  Medicaid insured, Medicaid Eligible, Privately Insured. 3.  Anyone who has access to email and a smartphone, tablet or computer.">
            <a:extLst>
              <a:ext uri="{FF2B5EF4-FFF2-40B4-BE49-F238E27FC236}">
                <a16:creationId xmlns:a16="http://schemas.microsoft.com/office/drawing/2014/main" id="{E703472C-B3CF-4A3B-BBF3-CF1B17C307DF}"/>
              </a:ext>
            </a:extLst>
          </p:cNvPr>
          <p:cNvGraphicFramePr>
            <a:graphicFrameLocks noGrp="1"/>
          </p:cNvGraphicFramePr>
          <p:nvPr>
            <p:ph idx="1"/>
            <p:extLst>
              <p:ext uri="{D42A27DB-BD31-4B8C-83A1-F6EECF244321}">
                <p14:modId xmlns:p14="http://schemas.microsoft.com/office/powerpoint/2010/main" val="224405944"/>
              </p:ext>
            </p:extLst>
          </p:nvPr>
        </p:nvGraphicFramePr>
        <p:xfrm>
          <a:off x="539353" y="2079286"/>
          <a:ext cx="8065294" cy="3330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15860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3C0F5-BE7B-4E42-B509-AA6B8F6BC80D}"/>
              </a:ext>
            </a:extLst>
          </p:cNvPr>
          <p:cNvSpPr>
            <a:spLocks noGrp="1"/>
          </p:cNvSpPr>
          <p:nvPr>
            <p:ph type="title"/>
          </p:nvPr>
        </p:nvSpPr>
        <p:spPr>
          <a:xfrm>
            <a:off x="380590" y="118006"/>
            <a:ext cx="8079581" cy="813539"/>
          </a:xfrm>
        </p:spPr>
        <p:txBody>
          <a:bodyPr vert="horz" lIns="91440" tIns="45720" rIns="91440" bIns="45720" rtlCol="0" anchor="ctr">
            <a:normAutofit/>
          </a:bodyPr>
          <a:lstStyle/>
          <a:p>
            <a:r>
              <a:rPr lang="en-US" dirty="0">
                <a:solidFill>
                  <a:schemeClr val="tx2"/>
                </a:solidFill>
              </a:rPr>
              <a:t>TelePrEP Navigator Role</a:t>
            </a:r>
          </a:p>
        </p:txBody>
      </p:sp>
      <p:sp>
        <p:nvSpPr>
          <p:cNvPr id="20" name="Rectangle 19" descr="&quot;&quot;">
            <a:extLst>
              <a:ext uri="{FF2B5EF4-FFF2-40B4-BE49-F238E27FC236}">
                <a16:creationId xmlns:a16="http://schemas.microsoft.com/office/drawing/2014/main" id="{F43EFC75-D61F-4CEA-9817-11CC860305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prstClr val="white"/>
              </a:solidFill>
              <a:latin typeface="Calibri Light" panose="020F0302020204030204"/>
            </a:endParaRPr>
          </a:p>
        </p:txBody>
      </p:sp>
      <p:sp>
        <p:nvSpPr>
          <p:cNvPr id="22" name="Rectangle 21" descr="&quot;&quot;">
            <a:extLst>
              <a:ext uri="{FF2B5EF4-FFF2-40B4-BE49-F238E27FC236}">
                <a16:creationId xmlns:a16="http://schemas.microsoft.com/office/drawing/2014/main" id="{3C02F3DD-3E32-4AF8-BFA1-D131A6B4B7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1217295"/>
            <a:ext cx="8428482" cy="4423410"/>
          </a:xfrm>
          <a:prstGeom prst="rect">
            <a:avLst/>
          </a:prstGeom>
          <a:solidFill>
            <a:srgbClr val="FFFFFF"/>
          </a:solidFill>
          <a:ln w="317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prstClr val="white"/>
              </a:solidFill>
              <a:latin typeface="Calibri Light" panose="020F0302020204030204"/>
            </a:endParaRPr>
          </a:p>
        </p:txBody>
      </p:sp>
      <p:grpSp>
        <p:nvGrpSpPr>
          <p:cNvPr id="3" name="Group 2" descr="Navigator Chart, starting with: 1. An overview of the program. 2. Preliminary PrEP, HIV/STD education. 3. Review of financial assistance options and insurance plan considerations. 4. Review of technology needed to collect copies of insurance, identification, and consent for services. 5. Review of platform to conduct visits. 6. Expectations of the TelePrEP program, the importance of committing to taking daily medication and completing follow-up lab tests. 7. Assessment of potential barriers and facilitators. 8. Lab testing procedure. 9. Warm hand off to another referral source if patient does not qualify or chooses to discontinue intake process.">
            <a:extLst>
              <a:ext uri="{FF2B5EF4-FFF2-40B4-BE49-F238E27FC236}">
                <a16:creationId xmlns:a16="http://schemas.microsoft.com/office/drawing/2014/main" id="{E9134400-AC52-40FE-AD16-56988729859A}"/>
              </a:ext>
            </a:extLst>
          </p:cNvPr>
          <p:cNvGrpSpPr/>
          <p:nvPr/>
        </p:nvGrpSpPr>
        <p:grpSpPr>
          <a:xfrm>
            <a:off x="828372" y="1505624"/>
            <a:ext cx="7782228" cy="3904575"/>
            <a:chOff x="979991" y="1868250"/>
            <a:chExt cx="7184016" cy="3846750"/>
          </a:xfrm>
        </p:grpSpPr>
        <p:sp>
          <p:nvSpPr>
            <p:cNvPr id="4" name="Freeform: Shape 3">
              <a:extLst>
                <a:ext uri="{FF2B5EF4-FFF2-40B4-BE49-F238E27FC236}">
                  <a16:creationId xmlns:a16="http://schemas.microsoft.com/office/drawing/2014/main" id="{E6DB14B4-7E69-4810-8843-FF2CD909D50B}"/>
                </a:ext>
              </a:extLst>
            </p:cNvPr>
            <p:cNvSpPr/>
            <p:nvPr/>
          </p:nvSpPr>
          <p:spPr>
            <a:xfrm>
              <a:off x="2499258" y="2278850"/>
              <a:ext cx="319245" cy="91440"/>
            </a:xfrm>
            <a:custGeom>
              <a:avLst/>
              <a:gdLst>
                <a:gd name="connsiteX0" fmla="*/ 0 w 319245"/>
                <a:gd name="connsiteY0" fmla="*/ 45720 h 91440"/>
                <a:gd name="connsiteX1" fmla="*/ 319245 w 319245"/>
                <a:gd name="connsiteY1" fmla="*/ 45720 h 91440"/>
              </a:gdLst>
              <a:ahLst/>
              <a:cxnLst>
                <a:cxn ang="0">
                  <a:pos x="connsiteX0" y="connsiteY0"/>
                </a:cxn>
                <a:cxn ang="0">
                  <a:pos x="connsiteX1" y="connsiteY1"/>
                </a:cxn>
              </a:cxnLst>
              <a:rect l="l" t="t" r="r" b="b"/>
              <a:pathLst>
                <a:path w="319245" h="91440">
                  <a:moveTo>
                    <a:pt x="0" y="45720"/>
                  </a:moveTo>
                  <a:lnTo>
                    <a:pt x="319245" y="45720"/>
                  </a:lnTo>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63577" tIns="43969" rIns="163576" bIns="43970" numCol="1" spcCol="1270" anchor="ctr" anchorCtr="0">
              <a:noAutofit/>
            </a:bodyPr>
            <a:lstStyle/>
            <a:p>
              <a:pPr marL="0" lvl="0" indent="0" algn="ctr" defTabSz="222250">
                <a:lnSpc>
                  <a:spcPct val="90000"/>
                </a:lnSpc>
                <a:spcBef>
                  <a:spcPct val="0"/>
                </a:spcBef>
                <a:spcAft>
                  <a:spcPct val="35000"/>
                </a:spcAft>
                <a:buNone/>
              </a:pPr>
              <a:endParaRPr lang="en-US" sz="500" kern="1200" dirty="0"/>
            </a:p>
          </p:txBody>
        </p:sp>
        <p:sp>
          <p:nvSpPr>
            <p:cNvPr id="5" name="Freeform: Shape 4">
              <a:extLst>
                <a:ext uri="{FF2B5EF4-FFF2-40B4-BE49-F238E27FC236}">
                  <a16:creationId xmlns:a16="http://schemas.microsoft.com/office/drawing/2014/main" id="{1814A8C9-637E-48EF-9F26-BD99E6AADD64}"/>
                </a:ext>
              </a:extLst>
            </p:cNvPr>
            <p:cNvSpPr/>
            <p:nvPr/>
          </p:nvSpPr>
          <p:spPr>
            <a:xfrm>
              <a:off x="979991" y="1868250"/>
              <a:ext cx="1521067" cy="912640"/>
            </a:xfrm>
            <a:custGeom>
              <a:avLst/>
              <a:gdLst>
                <a:gd name="connsiteX0" fmla="*/ 0 w 1521067"/>
                <a:gd name="connsiteY0" fmla="*/ 0 h 912640"/>
                <a:gd name="connsiteX1" fmla="*/ 1521067 w 1521067"/>
                <a:gd name="connsiteY1" fmla="*/ 0 h 912640"/>
                <a:gd name="connsiteX2" fmla="*/ 1521067 w 1521067"/>
                <a:gd name="connsiteY2" fmla="*/ 912640 h 912640"/>
                <a:gd name="connsiteX3" fmla="*/ 0 w 1521067"/>
                <a:gd name="connsiteY3" fmla="*/ 912640 h 912640"/>
                <a:gd name="connsiteX4" fmla="*/ 0 w 1521067"/>
                <a:gd name="connsiteY4" fmla="*/ 0 h 91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067" h="912640">
                  <a:moveTo>
                    <a:pt x="0" y="0"/>
                  </a:moveTo>
                  <a:lnTo>
                    <a:pt x="1521067" y="0"/>
                  </a:lnTo>
                  <a:lnTo>
                    <a:pt x="1521067" y="912640"/>
                  </a:lnTo>
                  <a:lnTo>
                    <a:pt x="0" y="912640"/>
                  </a:lnTo>
                  <a:lnTo>
                    <a:pt x="0" y="0"/>
                  </a:lnTo>
                  <a:close/>
                </a:path>
              </a:pathLst>
            </a:cu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534" tIns="78236" rIns="74534" bIns="78236" numCol="1" spcCol="1270" anchor="ctr" anchorCtr="0">
              <a:noAutofit/>
            </a:bodyPr>
            <a:lstStyle/>
            <a:p>
              <a:pPr marL="0" lvl="0" indent="0" algn="ctr" defTabSz="533400">
                <a:lnSpc>
                  <a:spcPct val="90000"/>
                </a:lnSpc>
                <a:spcBef>
                  <a:spcPct val="0"/>
                </a:spcBef>
                <a:spcAft>
                  <a:spcPct val="35000"/>
                </a:spcAft>
                <a:buNone/>
              </a:pPr>
              <a:r>
                <a:rPr lang="en-US" sz="1200" kern="1200" dirty="0"/>
                <a:t>An overview of the program </a:t>
              </a:r>
            </a:p>
          </p:txBody>
        </p:sp>
        <p:sp>
          <p:nvSpPr>
            <p:cNvPr id="6" name="Freeform: Shape 5">
              <a:extLst>
                <a:ext uri="{FF2B5EF4-FFF2-40B4-BE49-F238E27FC236}">
                  <a16:creationId xmlns:a16="http://schemas.microsoft.com/office/drawing/2014/main" id="{2036E35F-6839-44FC-9A50-5D5239CEBC5E}"/>
                </a:ext>
              </a:extLst>
            </p:cNvPr>
            <p:cNvSpPr/>
            <p:nvPr/>
          </p:nvSpPr>
          <p:spPr>
            <a:xfrm>
              <a:off x="4370171" y="2278850"/>
              <a:ext cx="319245" cy="91440"/>
            </a:xfrm>
            <a:custGeom>
              <a:avLst/>
              <a:gdLst>
                <a:gd name="connsiteX0" fmla="*/ 0 w 319245"/>
                <a:gd name="connsiteY0" fmla="*/ 45720 h 91440"/>
                <a:gd name="connsiteX1" fmla="*/ 319245 w 319245"/>
                <a:gd name="connsiteY1" fmla="*/ 45720 h 91440"/>
              </a:gdLst>
              <a:ahLst/>
              <a:cxnLst>
                <a:cxn ang="0">
                  <a:pos x="connsiteX0" y="connsiteY0"/>
                </a:cxn>
                <a:cxn ang="0">
                  <a:pos x="connsiteX1" y="connsiteY1"/>
                </a:cxn>
              </a:cxnLst>
              <a:rect l="l" t="t" r="r" b="b"/>
              <a:pathLst>
                <a:path w="319245" h="91440">
                  <a:moveTo>
                    <a:pt x="0" y="45720"/>
                  </a:moveTo>
                  <a:lnTo>
                    <a:pt x="319245" y="45720"/>
                  </a:lnTo>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63577" tIns="43969" rIns="163576" bIns="43970" numCol="1" spcCol="1270" anchor="ctr" anchorCtr="0">
              <a:noAutofit/>
            </a:bodyPr>
            <a:lstStyle/>
            <a:p>
              <a:pPr marL="0" lvl="0" indent="0" algn="ctr" defTabSz="222250">
                <a:lnSpc>
                  <a:spcPct val="90000"/>
                </a:lnSpc>
                <a:spcBef>
                  <a:spcPct val="0"/>
                </a:spcBef>
                <a:spcAft>
                  <a:spcPct val="35000"/>
                </a:spcAft>
                <a:buNone/>
              </a:pPr>
              <a:endParaRPr lang="en-US" sz="500" kern="1200" dirty="0"/>
            </a:p>
          </p:txBody>
        </p:sp>
        <p:sp>
          <p:nvSpPr>
            <p:cNvPr id="7" name="Freeform: Shape 6">
              <a:extLst>
                <a:ext uri="{FF2B5EF4-FFF2-40B4-BE49-F238E27FC236}">
                  <a16:creationId xmlns:a16="http://schemas.microsoft.com/office/drawing/2014/main" id="{477386C4-FC97-4648-BF1D-A5CEA75B9A40}"/>
                </a:ext>
              </a:extLst>
            </p:cNvPr>
            <p:cNvSpPr/>
            <p:nvPr/>
          </p:nvSpPr>
          <p:spPr>
            <a:xfrm>
              <a:off x="2850904" y="1868250"/>
              <a:ext cx="1521067" cy="912640"/>
            </a:xfrm>
            <a:custGeom>
              <a:avLst/>
              <a:gdLst>
                <a:gd name="connsiteX0" fmla="*/ 0 w 1521067"/>
                <a:gd name="connsiteY0" fmla="*/ 0 h 912640"/>
                <a:gd name="connsiteX1" fmla="*/ 1521067 w 1521067"/>
                <a:gd name="connsiteY1" fmla="*/ 0 h 912640"/>
                <a:gd name="connsiteX2" fmla="*/ 1521067 w 1521067"/>
                <a:gd name="connsiteY2" fmla="*/ 912640 h 912640"/>
                <a:gd name="connsiteX3" fmla="*/ 0 w 1521067"/>
                <a:gd name="connsiteY3" fmla="*/ 912640 h 912640"/>
                <a:gd name="connsiteX4" fmla="*/ 0 w 1521067"/>
                <a:gd name="connsiteY4" fmla="*/ 0 h 91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067" h="912640">
                  <a:moveTo>
                    <a:pt x="0" y="0"/>
                  </a:moveTo>
                  <a:lnTo>
                    <a:pt x="1521067" y="0"/>
                  </a:lnTo>
                  <a:lnTo>
                    <a:pt x="1521067" y="912640"/>
                  </a:lnTo>
                  <a:lnTo>
                    <a:pt x="0" y="912640"/>
                  </a:lnTo>
                  <a:lnTo>
                    <a:pt x="0" y="0"/>
                  </a:lnTo>
                  <a:close/>
                </a:path>
              </a:pathLst>
            </a:cu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534" tIns="78236" rIns="74534" bIns="78236" numCol="1" spcCol="1270" anchor="ctr" anchorCtr="0">
              <a:noAutofit/>
            </a:bodyPr>
            <a:lstStyle/>
            <a:p>
              <a:pPr marL="0" lvl="0" indent="0" algn="ctr" defTabSz="533400">
                <a:lnSpc>
                  <a:spcPct val="90000"/>
                </a:lnSpc>
                <a:spcBef>
                  <a:spcPct val="0"/>
                </a:spcBef>
                <a:spcAft>
                  <a:spcPct val="35000"/>
                </a:spcAft>
                <a:buNone/>
              </a:pPr>
              <a:r>
                <a:rPr lang="en-US" sz="1200" kern="1200" dirty="0"/>
                <a:t>Preliminary PrEP, HIV/STD education</a:t>
              </a:r>
            </a:p>
          </p:txBody>
        </p:sp>
        <p:sp>
          <p:nvSpPr>
            <p:cNvPr id="8" name="Freeform: Shape 7">
              <a:extLst>
                <a:ext uri="{FF2B5EF4-FFF2-40B4-BE49-F238E27FC236}">
                  <a16:creationId xmlns:a16="http://schemas.microsoft.com/office/drawing/2014/main" id="{B98F05A8-93A2-4635-AB36-DE01E3A8E3A5}"/>
                </a:ext>
              </a:extLst>
            </p:cNvPr>
            <p:cNvSpPr/>
            <p:nvPr/>
          </p:nvSpPr>
          <p:spPr>
            <a:xfrm>
              <a:off x="6241084" y="2278850"/>
              <a:ext cx="319245" cy="91440"/>
            </a:xfrm>
            <a:custGeom>
              <a:avLst/>
              <a:gdLst>
                <a:gd name="connsiteX0" fmla="*/ 0 w 319245"/>
                <a:gd name="connsiteY0" fmla="*/ 45720 h 91440"/>
                <a:gd name="connsiteX1" fmla="*/ 319245 w 319245"/>
                <a:gd name="connsiteY1" fmla="*/ 45720 h 91440"/>
              </a:gdLst>
              <a:ahLst/>
              <a:cxnLst>
                <a:cxn ang="0">
                  <a:pos x="connsiteX0" y="connsiteY0"/>
                </a:cxn>
                <a:cxn ang="0">
                  <a:pos x="connsiteX1" y="connsiteY1"/>
                </a:cxn>
              </a:cxnLst>
              <a:rect l="l" t="t" r="r" b="b"/>
              <a:pathLst>
                <a:path w="319245" h="91440">
                  <a:moveTo>
                    <a:pt x="0" y="45720"/>
                  </a:moveTo>
                  <a:lnTo>
                    <a:pt x="319245" y="45720"/>
                  </a:lnTo>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63576" tIns="43969" rIns="163577" bIns="43970" numCol="1" spcCol="1270" anchor="ctr" anchorCtr="0">
              <a:noAutofit/>
            </a:bodyPr>
            <a:lstStyle/>
            <a:p>
              <a:pPr marL="0" lvl="0" indent="0" algn="ctr" defTabSz="222250">
                <a:lnSpc>
                  <a:spcPct val="90000"/>
                </a:lnSpc>
                <a:spcBef>
                  <a:spcPct val="0"/>
                </a:spcBef>
                <a:spcAft>
                  <a:spcPct val="35000"/>
                </a:spcAft>
                <a:buNone/>
              </a:pPr>
              <a:endParaRPr lang="en-US" sz="500" kern="1200" dirty="0"/>
            </a:p>
          </p:txBody>
        </p:sp>
        <p:sp>
          <p:nvSpPr>
            <p:cNvPr id="9" name="Freeform: Shape 8">
              <a:extLst>
                <a:ext uri="{FF2B5EF4-FFF2-40B4-BE49-F238E27FC236}">
                  <a16:creationId xmlns:a16="http://schemas.microsoft.com/office/drawing/2014/main" id="{91C66352-6EC3-4F29-BE43-E4D568131BDD}"/>
                </a:ext>
              </a:extLst>
            </p:cNvPr>
            <p:cNvSpPr/>
            <p:nvPr/>
          </p:nvSpPr>
          <p:spPr>
            <a:xfrm>
              <a:off x="4721817" y="1868250"/>
              <a:ext cx="1521067" cy="912640"/>
            </a:xfrm>
            <a:custGeom>
              <a:avLst/>
              <a:gdLst>
                <a:gd name="connsiteX0" fmla="*/ 0 w 1521067"/>
                <a:gd name="connsiteY0" fmla="*/ 0 h 912640"/>
                <a:gd name="connsiteX1" fmla="*/ 1521067 w 1521067"/>
                <a:gd name="connsiteY1" fmla="*/ 0 h 912640"/>
                <a:gd name="connsiteX2" fmla="*/ 1521067 w 1521067"/>
                <a:gd name="connsiteY2" fmla="*/ 912640 h 912640"/>
                <a:gd name="connsiteX3" fmla="*/ 0 w 1521067"/>
                <a:gd name="connsiteY3" fmla="*/ 912640 h 912640"/>
                <a:gd name="connsiteX4" fmla="*/ 0 w 1521067"/>
                <a:gd name="connsiteY4" fmla="*/ 0 h 91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067" h="912640">
                  <a:moveTo>
                    <a:pt x="0" y="0"/>
                  </a:moveTo>
                  <a:lnTo>
                    <a:pt x="1521067" y="0"/>
                  </a:lnTo>
                  <a:lnTo>
                    <a:pt x="1521067" y="912640"/>
                  </a:lnTo>
                  <a:lnTo>
                    <a:pt x="0" y="912640"/>
                  </a:lnTo>
                  <a:lnTo>
                    <a:pt x="0" y="0"/>
                  </a:lnTo>
                  <a:close/>
                </a:path>
              </a:pathLst>
            </a:cu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534" tIns="78236" rIns="74534" bIns="78236" numCol="1" spcCol="1270" anchor="ctr" anchorCtr="0">
              <a:noAutofit/>
            </a:bodyPr>
            <a:lstStyle/>
            <a:p>
              <a:pPr marL="0" lvl="0" indent="0" algn="ctr" defTabSz="533400">
                <a:lnSpc>
                  <a:spcPct val="90000"/>
                </a:lnSpc>
                <a:spcBef>
                  <a:spcPct val="0"/>
                </a:spcBef>
                <a:spcAft>
                  <a:spcPct val="35000"/>
                </a:spcAft>
                <a:buNone/>
              </a:pPr>
              <a:r>
                <a:rPr lang="en-US" sz="1200" kern="1200" dirty="0"/>
                <a:t>Review of financial assistance options and insurance plan considerations</a:t>
              </a:r>
            </a:p>
          </p:txBody>
        </p:sp>
        <p:sp>
          <p:nvSpPr>
            <p:cNvPr id="10" name="Freeform: Shape 9">
              <a:extLst>
                <a:ext uri="{FF2B5EF4-FFF2-40B4-BE49-F238E27FC236}">
                  <a16:creationId xmlns:a16="http://schemas.microsoft.com/office/drawing/2014/main" id="{D9CA9324-B04E-4BAC-BE2B-2DD555F7943C}"/>
                </a:ext>
              </a:extLst>
            </p:cNvPr>
            <p:cNvSpPr/>
            <p:nvPr/>
          </p:nvSpPr>
          <p:spPr>
            <a:xfrm>
              <a:off x="1740525" y="2779090"/>
              <a:ext cx="5612737" cy="454448"/>
            </a:xfrm>
            <a:custGeom>
              <a:avLst/>
              <a:gdLst>
                <a:gd name="connsiteX0" fmla="*/ 5612737 w 5612737"/>
                <a:gd name="connsiteY0" fmla="*/ 0 h 454448"/>
                <a:gd name="connsiteX1" fmla="*/ 5612737 w 5612737"/>
                <a:gd name="connsiteY1" fmla="*/ 244324 h 454448"/>
                <a:gd name="connsiteX2" fmla="*/ 0 w 5612737"/>
                <a:gd name="connsiteY2" fmla="*/ 244324 h 454448"/>
                <a:gd name="connsiteX3" fmla="*/ 0 w 5612737"/>
                <a:gd name="connsiteY3" fmla="*/ 454448 h 454448"/>
              </a:gdLst>
              <a:ahLst/>
              <a:cxnLst>
                <a:cxn ang="0">
                  <a:pos x="connsiteX0" y="connsiteY0"/>
                </a:cxn>
                <a:cxn ang="0">
                  <a:pos x="connsiteX1" y="connsiteY1"/>
                </a:cxn>
                <a:cxn ang="0">
                  <a:pos x="connsiteX2" y="connsiteY2"/>
                </a:cxn>
                <a:cxn ang="0">
                  <a:pos x="connsiteX3" y="connsiteY3"/>
                </a:cxn>
              </a:cxnLst>
              <a:rect l="l" t="t" r="r" b="b"/>
              <a:pathLst>
                <a:path w="5612737" h="454448">
                  <a:moveTo>
                    <a:pt x="5612737" y="0"/>
                  </a:moveTo>
                  <a:lnTo>
                    <a:pt x="5612737" y="244324"/>
                  </a:lnTo>
                  <a:lnTo>
                    <a:pt x="0" y="244324"/>
                  </a:lnTo>
                  <a:lnTo>
                    <a:pt x="0" y="454448"/>
                  </a:lnTo>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678227" tIns="225474" rIns="2678228" bIns="225473" numCol="1" spcCol="1270" anchor="ctr" anchorCtr="0">
              <a:noAutofit/>
            </a:bodyPr>
            <a:lstStyle/>
            <a:p>
              <a:pPr marL="0" lvl="0" indent="0" algn="ctr" defTabSz="222250">
                <a:lnSpc>
                  <a:spcPct val="90000"/>
                </a:lnSpc>
                <a:spcBef>
                  <a:spcPct val="0"/>
                </a:spcBef>
                <a:spcAft>
                  <a:spcPct val="35000"/>
                </a:spcAft>
                <a:buNone/>
              </a:pPr>
              <a:endParaRPr lang="en-US" sz="500" kern="1200" dirty="0"/>
            </a:p>
          </p:txBody>
        </p:sp>
        <p:sp>
          <p:nvSpPr>
            <p:cNvPr id="11" name="Freeform: Shape 10">
              <a:extLst>
                <a:ext uri="{FF2B5EF4-FFF2-40B4-BE49-F238E27FC236}">
                  <a16:creationId xmlns:a16="http://schemas.microsoft.com/office/drawing/2014/main" id="{6F2E8F4A-32F7-4BBD-A9DE-4570D53863CA}"/>
                </a:ext>
              </a:extLst>
            </p:cNvPr>
            <p:cNvSpPr/>
            <p:nvPr/>
          </p:nvSpPr>
          <p:spPr>
            <a:xfrm>
              <a:off x="6592729" y="1868250"/>
              <a:ext cx="1521067" cy="912640"/>
            </a:xfrm>
            <a:custGeom>
              <a:avLst/>
              <a:gdLst>
                <a:gd name="connsiteX0" fmla="*/ 0 w 1521067"/>
                <a:gd name="connsiteY0" fmla="*/ 0 h 912640"/>
                <a:gd name="connsiteX1" fmla="*/ 1521067 w 1521067"/>
                <a:gd name="connsiteY1" fmla="*/ 0 h 912640"/>
                <a:gd name="connsiteX2" fmla="*/ 1521067 w 1521067"/>
                <a:gd name="connsiteY2" fmla="*/ 912640 h 912640"/>
                <a:gd name="connsiteX3" fmla="*/ 0 w 1521067"/>
                <a:gd name="connsiteY3" fmla="*/ 912640 h 912640"/>
                <a:gd name="connsiteX4" fmla="*/ 0 w 1521067"/>
                <a:gd name="connsiteY4" fmla="*/ 0 h 91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067" h="912640">
                  <a:moveTo>
                    <a:pt x="0" y="0"/>
                  </a:moveTo>
                  <a:lnTo>
                    <a:pt x="1521067" y="0"/>
                  </a:lnTo>
                  <a:lnTo>
                    <a:pt x="1521067" y="912640"/>
                  </a:lnTo>
                  <a:lnTo>
                    <a:pt x="0" y="912640"/>
                  </a:lnTo>
                  <a:lnTo>
                    <a:pt x="0" y="0"/>
                  </a:lnTo>
                  <a:close/>
                </a:path>
              </a:pathLst>
            </a:cu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534" tIns="78236" rIns="74534" bIns="78236" numCol="1" spcCol="1270" anchor="ctr" anchorCtr="0">
              <a:noAutofit/>
            </a:bodyPr>
            <a:lstStyle/>
            <a:p>
              <a:pPr marL="0" lvl="0" indent="0" algn="ctr" defTabSz="533400">
                <a:lnSpc>
                  <a:spcPct val="90000"/>
                </a:lnSpc>
                <a:spcBef>
                  <a:spcPct val="0"/>
                </a:spcBef>
                <a:spcAft>
                  <a:spcPct val="35000"/>
                </a:spcAft>
                <a:buNone/>
              </a:pPr>
              <a:r>
                <a:rPr lang="en-US" sz="1200" kern="1200" dirty="0"/>
                <a:t>Review of technology needed to collect copies of insurance, identification, and consent for services</a:t>
              </a:r>
            </a:p>
          </p:txBody>
        </p:sp>
        <p:sp>
          <p:nvSpPr>
            <p:cNvPr id="12" name="Freeform: Shape 11">
              <a:extLst>
                <a:ext uri="{FF2B5EF4-FFF2-40B4-BE49-F238E27FC236}">
                  <a16:creationId xmlns:a16="http://schemas.microsoft.com/office/drawing/2014/main" id="{CFD26EF5-AA29-4BAB-AB24-7C5E527C19E9}"/>
                </a:ext>
              </a:extLst>
            </p:cNvPr>
            <p:cNvSpPr/>
            <p:nvPr/>
          </p:nvSpPr>
          <p:spPr>
            <a:xfrm>
              <a:off x="2499258" y="3676539"/>
              <a:ext cx="319245" cy="91440"/>
            </a:xfrm>
            <a:custGeom>
              <a:avLst/>
              <a:gdLst>
                <a:gd name="connsiteX0" fmla="*/ 0 w 319245"/>
                <a:gd name="connsiteY0" fmla="*/ 45720 h 91440"/>
                <a:gd name="connsiteX1" fmla="*/ 319245 w 319245"/>
                <a:gd name="connsiteY1" fmla="*/ 45720 h 91440"/>
              </a:gdLst>
              <a:ahLst/>
              <a:cxnLst>
                <a:cxn ang="0">
                  <a:pos x="connsiteX0" y="connsiteY0"/>
                </a:cxn>
                <a:cxn ang="0">
                  <a:pos x="connsiteX1" y="connsiteY1"/>
                </a:cxn>
              </a:cxnLst>
              <a:rect l="l" t="t" r="r" b="b"/>
              <a:pathLst>
                <a:path w="319245" h="91440">
                  <a:moveTo>
                    <a:pt x="0" y="45720"/>
                  </a:moveTo>
                  <a:lnTo>
                    <a:pt x="319245" y="45720"/>
                  </a:lnTo>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63577" tIns="43969" rIns="163576" bIns="43970" numCol="1" spcCol="1270" anchor="ctr" anchorCtr="0">
              <a:noAutofit/>
            </a:bodyPr>
            <a:lstStyle/>
            <a:p>
              <a:pPr marL="0" lvl="0" indent="0" algn="ctr" defTabSz="222250">
                <a:lnSpc>
                  <a:spcPct val="90000"/>
                </a:lnSpc>
                <a:spcBef>
                  <a:spcPct val="0"/>
                </a:spcBef>
                <a:spcAft>
                  <a:spcPct val="35000"/>
                </a:spcAft>
                <a:buNone/>
              </a:pPr>
              <a:endParaRPr lang="en-US" sz="500" kern="1200" dirty="0"/>
            </a:p>
          </p:txBody>
        </p:sp>
        <p:sp>
          <p:nvSpPr>
            <p:cNvPr id="13" name="Freeform: Shape 12">
              <a:extLst>
                <a:ext uri="{FF2B5EF4-FFF2-40B4-BE49-F238E27FC236}">
                  <a16:creationId xmlns:a16="http://schemas.microsoft.com/office/drawing/2014/main" id="{1D253FFA-0938-41F5-A8F1-785537701B86}"/>
                </a:ext>
              </a:extLst>
            </p:cNvPr>
            <p:cNvSpPr/>
            <p:nvPr/>
          </p:nvSpPr>
          <p:spPr>
            <a:xfrm>
              <a:off x="979991" y="3265939"/>
              <a:ext cx="1521067" cy="912640"/>
            </a:xfrm>
            <a:custGeom>
              <a:avLst/>
              <a:gdLst>
                <a:gd name="connsiteX0" fmla="*/ 0 w 1521067"/>
                <a:gd name="connsiteY0" fmla="*/ 0 h 912640"/>
                <a:gd name="connsiteX1" fmla="*/ 1521067 w 1521067"/>
                <a:gd name="connsiteY1" fmla="*/ 0 h 912640"/>
                <a:gd name="connsiteX2" fmla="*/ 1521067 w 1521067"/>
                <a:gd name="connsiteY2" fmla="*/ 912640 h 912640"/>
                <a:gd name="connsiteX3" fmla="*/ 0 w 1521067"/>
                <a:gd name="connsiteY3" fmla="*/ 912640 h 912640"/>
                <a:gd name="connsiteX4" fmla="*/ 0 w 1521067"/>
                <a:gd name="connsiteY4" fmla="*/ 0 h 91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067" h="912640">
                  <a:moveTo>
                    <a:pt x="0" y="0"/>
                  </a:moveTo>
                  <a:lnTo>
                    <a:pt x="1521067" y="0"/>
                  </a:lnTo>
                  <a:lnTo>
                    <a:pt x="1521067" y="912640"/>
                  </a:lnTo>
                  <a:lnTo>
                    <a:pt x="0" y="912640"/>
                  </a:lnTo>
                  <a:lnTo>
                    <a:pt x="0" y="0"/>
                  </a:lnTo>
                  <a:close/>
                </a:path>
              </a:pathLst>
            </a:cu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534" tIns="78236" rIns="74534" bIns="78236" numCol="1" spcCol="1270" anchor="ctr" anchorCtr="0">
              <a:noAutofit/>
            </a:bodyPr>
            <a:lstStyle/>
            <a:p>
              <a:pPr marL="0" lvl="0" indent="0" algn="ctr" defTabSz="533400">
                <a:lnSpc>
                  <a:spcPct val="90000"/>
                </a:lnSpc>
                <a:spcBef>
                  <a:spcPct val="0"/>
                </a:spcBef>
                <a:spcAft>
                  <a:spcPct val="35000"/>
                </a:spcAft>
                <a:buNone/>
              </a:pPr>
              <a:r>
                <a:rPr lang="en-US" sz="1200" kern="1200" dirty="0"/>
                <a:t>Review of platform to conduct visits</a:t>
              </a:r>
            </a:p>
          </p:txBody>
        </p:sp>
        <p:sp>
          <p:nvSpPr>
            <p:cNvPr id="14" name="Freeform: Shape 13">
              <a:extLst>
                <a:ext uri="{FF2B5EF4-FFF2-40B4-BE49-F238E27FC236}">
                  <a16:creationId xmlns:a16="http://schemas.microsoft.com/office/drawing/2014/main" id="{3B5FFC24-B3A6-41A7-8E7B-BC27772B6744}"/>
                </a:ext>
              </a:extLst>
            </p:cNvPr>
            <p:cNvSpPr/>
            <p:nvPr/>
          </p:nvSpPr>
          <p:spPr>
            <a:xfrm>
              <a:off x="4420381" y="3676539"/>
              <a:ext cx="319245" cy="91440"/>
            </a:xfrm>
            <a:custGeom>
              <a:avLst/>
              <a:gdLst>
                <a:gd name="connsiteX0" fmla="*/ 0 w 319245"/>
                <a:gd name="connsiteY0" fmla="*/ 45720 h 91440"/>
                <a:gd name="connsiteX1" fmla="*/ 319245 w 319245"/>
                <a:gd name="connsiteY1" fmla="*/ 45720 h 91440"/>
              </a:gdLst>
              <a:ahLst/>
              <a:cxnLst>
                <a:cxn ang="0">
                  <a:pos x="connsiteX0" y="connsiteY0"/>
                </a:cxn>
                <a:cxn ang="0">
                  <a:pos x="connsiteX1" y="connsiteY1"/>
                </a:cxn>
              </a:cxnLst>
              <a:rect l="l" t="t" r="r" b="b"/>
              <a:pathLst>
                <a:path w="319245" h="91440">
                  <a:moveTo>
                    <a:pt x="0" y="45720"/>
                  </a:moveTo>
                  <a:lnTo>
                    <a:pt x="319245" y="45720"/>
                  </a:lnTo>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63577" tIns="43969" rIns="163576" bIns="43970" numCol="1" spcCol="1270" anchor="ctr" anchorCtr="0">
              <a:noAutofit/>
            </a:bodyPr>
            <a:lstStyle/>
            <a:p>
              <a:pPr marL="0" lvl="0" indent="0" algn="ctr" defTabSz="222250">
                <a:lnSpc>
                  <a:spcPct val="90000"/>
                </a:lnSpc>
                <a:spcBef>
                  <a:spcPct val="0"/>
                </a:spcBef>
                <a:spcAft>
                  <a:spcPct val="35000"/>
                </a:spcAft>
                <a:buNone/>
              </a:pPr>
              <a:endParaRPr lang="en-US" sz="500" kern="1200" dirty="0"/>
            </a:p>
          </p:txBody>
        </p:sp>
        <p:sp>
          <p:nvSpPr>
            <p:cNvPr id="16" name="Freeform: Shape 15">
              <a:extLst>
                <a:ext uri="{FF2B5EF4-FFF2-40B4-BE49-F238E27FC236}">
                  <a16:creationId xmlns:a16="http://schemas.microsoft.com/office/drawing/2014/main" id="{7D6EDBC7-A083-45EB-9564-0D458315CE8F}"/>
                </a:ext>
              </a:extLst>
            </p:cNvPr>
            <p:cNvSpPr/>
            <p:nvPr/>
          </p:nvSpPr>
          <p:spPr>
            <a:xfrm>
              <a:off x="2850904" y="3130736"/>
              <a:ext cx="1571277" cy="1183046"/>
            </a:xfrm>
            <a:custGeom>
              <a:avLst/>
              <a:gdLst>
                <a:gd name="connsiteX0" fmla="*/ 0 w 1571277"/>
                <a:gd name="connsiteY0" fmla="*/ 0 h 1183046"/>
                <a:gd name="connsiteX1" fmla="*/ 1571277 w 1571277"/>
                <a:gd name="connsiteY1" fmla="*/ 0 h 1183046"/>
                <a:gd name="connsiteX2" fmla="*/ 1571277 w 1571277"/>
                <a:gd name="connsiteY2" fmla="*/ 1183046 h 1183046"/>
                <a:gd name="connsiteX3" fmla="*/ 0 w 1571277"/>
                <a:gd name="connsiteY3" fmla="*/ 1183046 h 1183046"/>
                <a:gd name="connsiteX4" fmla="*/ 0 w 1571277"/>
                <a:gd name="connsiteY4" fmla="*/ 0 h 1183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277" h="1183046">
                  <a:moveTo>
                    <a:pt x="0" y="0"/>
                  </a:moveTo>
                  <a:lnTo>
                    <a:pt x="1571277" y="0"/>
                  </a:lnTo>
                  <a:lnTo>
                    <a:pt x="1571277" y="1183046"/>
                  </a:lnTo>
                  <a:lnTo>
                    <a:pt x="0" y="1183046"/>
                  </a:lnTo>
                  <a:lnTo>
                    <a:pt x="0" y="0"/>
                  </a:lnTo>
                  <a:close/>
                </a:path>
              </a:pathLst>
            </a:cu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534" tIns="78236" rIns="74534" bIns="78236" numCol="1" spcCol="1270" anchor="ctr" anchorCtr="0">
              <a:noAutofit/>
            </a:bodyPr>
            <a:lstStyle/>
            <a:p>
              <a:pPr marL="0" lvl="0" indent="0" algn="ctr" defTabSz="533400">
                <a:lnSpc>
                  <a:spcPct val="90000"/>
                </a:lnSpc>
                <a:spcBef>
                  <a:spcPct val="0"/>
                </a:spcBef>
                <a:spcAft>
                  <a:spcPct val="35000"/>
                </a:spcAft>
                <a:buNone/>
              </a:pPr>
              <a:r>
                <a:rPr lang="en-US" sz="1200" kern="1200" dirty="0"/>
                <a:t>Expectations of the TelePrEP program, the importance of committing to taking daily medication and completing follow-up lab tests</a:t>
              </a:r>
            </a:p>
          </p:txBody>
        </p:sp>
        <p:sp>
          <p:nvSpPr>
            <p:cNvPr id="17" name="Freeform: Shape 16">
              <a:extLst>
                <a:ext uri="{FF2B5EF4-FFF2-40B4-BE49-F238E27FC236}">
                  <a16:creationId xmlns:a16="http://schemas.microsoft.com/office/drawing/2014/main" id="{6A9D4297-D22C-4686-B992-E47C7C990BB6}"/>
                </a:ext>
              </a:extLst>
            </p:cNvPr>
            <p:cNvSpPr/>
            <p:nvPr/>
          </p:nvSpPr>
          <p:spPr>
            <a:xfrm>
              <a:off x="6291294" y="3676539"/>
              <a:ext cx="319245" cy="91440"/>
            </a:xfrm>
            <a:custGeom>
              <a:avLst/>
              <a:gdLst>
                <a:gd name="connsiteX0" fmla="*/ 0 w 319245"/>
                <a:gd name="connsiteY0" fmla="*/ 45720 h 91440"/>
                <a:gd name="connsiteX1" fmla="*/ 319245 w 319245"/>
                <a:gd name="connsiteY1" fmla="*/ 45720 h 91440"/>
              </a:gdLst>
              <a:ahLst/>
              <a:cxnLst>
                <a:cxn ang="0">
                  <a:pos x="connsiteX0" y="connsiteY0"/>
                </a:cxn>
                <a:cxn ang="0">
                  <a:pos x="connsiteX1" y="connsiteY1"/>
                </a:cxn>
              </a:cxnLst>
              <a:rect l="l" t="t" r="r" b="b"/>
              <a:pathLst>
                <a:path w="319245" h="91440">
                  <a:moveTo>
                    <a:pt x="0" y="45720"/>
                  </a:moveTo>
                  <a:lnTo>
                    <a:pt x="319245" y="45720"/>
                  </a:lnTo>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63577" tIns="43969" rIns="163576" bIns="43970" numCol="1" spcCol="1270" anchor="ctr" anchorCtr="0">
              <a:noAutofit/>
            </a:bodyPr>
            <a:lstStyle/>
            <a:p>
              <a:pPr marL="0" lvl="0" indent="0" algn="ctr" defTabSz="222250">
                <a:lnSpc>
                  <a:spcPct val="90000"/>
                </a:lnSpc>
                <a:spcBef>
                  <a:spcPct val="0"/>
                </a:spcBef>
                <a:spcAft>
                  <a:spcPct val="35000"/>
                </a:spcAft>
                <a:buNone/>
              </a:pPr>
              <a:endParaRPr lang="en-US" sz="500" kern="1200" dirty="0"/>
            </a:p>
          </p:txBody>
        </p:sp>
        <p:sp>
          <p:nvSpPr>
            <p:cNvPr id="18" name="Freeform: Shape 17">
              <a:extLst>
                <a:ext uri="{FF2B5EF4-FFF2-40B4-BE49-F238E27FC236}">
                  <a16:creationId xmlns:a16="http://schemas.microsoft.com/office/drawing/2014/main" id="{95A6BD67-477D-4FE3-B5B8-3726599C3FBD}"/>
                </a:ext>
              </a:extLst>
            </p:cNvPr>
            <p:cNvSpPr/>
            <p:nvPr/>
          </p:nvSpPr>
          <p:spPr>
            <a:xfrm>
              <a:off x="4772027" y="3265939"/>
              <a:ext cx="1521067" cy="912640"/>
            </a:xfrm>
            <a:custGeom>
              <a:avLst/>
              <a:gdLst>
                <a:gd name="connsiteX0" fmla="*/ 0 w 1521067"/>
                <a:gd name="connsiteY0" fmla="*/ 0 h 912640"/>
                <a:gd name="connsiteX1" fmla="*/ 1521067 w 1521067"/>
                <a:gd name="connsiteY1" fmla="*/ 0 h 912640"/>
                <a:gd name="connsiteX2" fmla="*/ 1521067 w 1521067"/>
                <a:gd name="connsiteY2" fmla="*/ 912640 h 912640"/>
                <a:gd name="connsiteX3" fmla="*/ 0 w 1521067"/>
                <a:gd name="connsiteY3" fmla="*/ 912640 h 912640"/>
                <a:gd name="connsiteX4" fmla="*/ 0 w 1521067"/>
                <a:gd name="connsiteY4" fmla="*/ 0 h 91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067" h="912640">
                  <a:moveTo>
                    <a:pt x="0" y="0"/>
                  </a:moveTo>
                  <a:lnTo>
                    <a:pt x="1521067" y="0"/>
                  </a:lnTo>
                  <a:lnTo>
                    <a:pt x="1521067" y="912640"/>
                  </a:lnTo>
                  <a:lnTo>
                    <a:pt x="0" y="912640"/>
                  </a:lnTo>
                  <a:lnTo>
                    <a:pt x="0" y="0"/>
                  </a:lnTo>
                  <a:close/>
                </a:path>
              </a:pathLst>
            </a:cu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534" tIns="78236" rIns="74534" bIns="78236" numCol="1" spcCol="1270" anchor="ctr" anchorCtr="0">
              <a:noAutofit/>
            </a:bodyPr>
            <a:lstStyle/>
            <a:p>
              <a:pPr marL="0" lvl="0" indent="0" algn="ctr" defTabSz="533400">
                <a:lnSpc>
                  <a:spcPct val="90000"/>
                </a:lnSpc>
                <a:spcBef>
                  <a:spcPct val="0"/>
                </a:spcBef>
                <a:spcAft>
                  <a:spcPct val="35000"/>
                </a:spcAft>
                <a:buNone/>
              </a:pPr>
              <a:r>
                <a:rPr lang="en-US" sz="1200" kern="1200" dirty="0"/>
                <a:t>Assessment of potential barriers and facilitators </a:t>
              </a:r>
            </a:p>
          </p:txBody>
        </p:sp>
        <p:sp>
          <p:nvSpPr>
            <p:cNvPr id="19" name="Freeform: Shape 18">
              <a:extLst>
                <a:ext uri="{FF2B5EF4-FFF2-40B4-BE49-F238E27FC236}">
                  <a16:creationId xmlns:a16="http://schemas.microsoft.com/office/drawing/2014/main" id="{A1EEA9D6-A69E-4D8D-BC7A-077AD9470D08}"/>
                </a:ext>
              </a:extLst>
            </p:cNvPr>
            <p:cNvSpPr/>
            <p:nvPr/>
          </p:nvSpPr>
          <p:spPr>
            <a:xfrm>
              <a:off x="1740525" y="4176779"/>
              <a:ext cx="5662948" cy="454448"/>
            </a:xfrm>
            <a:custGeom>
              <a:avLst/>
              <a:gdLst>
                <a:gd name="connsiteX0" fmla="*/ 5662948 w 5662948"/>
                <a:gd name="connsiteY0" fmla="*/ 0 h 454448"/>
                <a:gd name="connsiteX1" fmla="*/ 5662948 w 5662948"/>
                <a:gd name="connsiteY1" fmla="*/ 244324 h 454448"/>
                <a:gd name="connsiteX2" fmla="*/ 0 w 5662948"/>
                <a:gd name="connsiteY2" fmla="*/ 244324 h 454448"/>
                <a:gd name="connsiteX3" fmla="*/ 0 w 5662948"/>
                <a:gd name="connsiteY3" fmla="*/ 454448 h 454448"/>
              </a:gdLst>
              <a:ahLst/>
              <a:cxnLst>
                <a:cxn ang="0">
                  <a:pos x="connsiteX0" y="connsiteY0"/>
                </a:cxn>
                <a:cxn ang="0">
                  <a:pos x="connsiteX1" y="connsiteY1"/>
                </a:cxn>
                <a:cxn ang="0">
                  <a:pos x="connsiteX2" y="connsiteY2"/>
                </a:cxn>
                <a:cxn ang="0">
                  <a:pos x="connsiteX3" y="connsiteY3"/>
                </a:cxn>
              </a:cxnLst>
              <a:rect l="l" t="t" r="r" b="b"/>
              <a:pathLst>
                <a:path w="5662948" h="454448">
                  <a:moveTo>
                    <a:pt x="5662948" y="0"/>
                  </a:moveTo>
                  <a:lnTo>
                    <a:pt x="5662948" y="244324"/>
                  </a:lnTo>
                  <a:lnTo>
                    <a:pt x="0" y="244324"/>
                  </a:lnTo>
                  <a:lnTo>
                    <a:pt x="0" y="454448"/>
                  </a:lnTo>
                </a:path>
              </a:pathLst>
            </a:custGeom>
            <a:noFill/>
            <a:ln>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702082" tIns="225473" rIns="2702082" bIns="225474" numCol="1" spcCol="1270" anchor="ctr" anchorCtr="0">
              <a:noAutofit/>
            </a:bodyPr>
            <a:lstStyle/>
            <a:p>
              <a:pPr marL="0" lvl="0" indent="0" algn="ctr" defTabSz="222250">
                <a:lnSpc>
                  <a:spcPct val="90000"/>
                </a:lnSpc>
                <a:spcBef>
                  <a:spcPct val="0"/>
                </a:spcBef>
                <a:spcAft>
                  <a:spcPct val="35000"/>
                </a:spcAft>
                <a:buNone/>
              </a:pPr>
              <a:endParaRPr lang="en-US" sz="500" kern="1200" dirty="0"/>
            </a:p>
          </p:txBody>
        </p:sp>
        <p:sp>
          <p:nvSpPr>
            <p:cNvPr id="21" name="Freeform: Shape 20">
              <a:extLst>
                <a:ext uri="{FF2B5EF4-FFF2-40B4-BE49-F238E27FC236}">
                  <a16:creationId xmlns:a16="http://schemas.microsoft.com/office/drawing/2014/main" id="{F7999670-A620-4E83-86D9-2DE57F272900}"/>
                </a:ext>
              </a:extLst>
            </p:cNvPr>
            <p:cNvSpPr/>
            <p:nvPr/>
          </p:nvSpPr>
          <p:spPr>
            <a:xfrm>
              <a:off x="6642940" y="3265939"/>
              <a:ext cx="1521067" cy="912640"/>
            </a:xfrm>
            <a:custGeom>
              <a:avLst/>
              <a:gdLst>
                <a:gd name="connsiteX0" fmla="*/ 0 w 1521067"/>
                <a:gd name="connsiteY0" fmla="*/ 0 h 912640"/>
                <a:gd name="connsiteX1" fmla="*/ 1521067 w 1521067"/>
                <a:gd name="connsiteY1" fmla="*/ 0 h 912640"/>
                <a:gd name="connsiteX2" fmla="*/ 1521067 w 1521067"/>
                <a:gd name="connsiteY2" fmla="*/ 912640 h 912640"/>
                <a:gd name="connsiteX3" fmla="*/ 0 w 1521067"/>
                <a:gd name="connsiteY3" fmla="*/ 912640 h 912640"/>
                <a:gd name="connsiteX4" fmla="*/ 0 w 1521067"/>
                <a:gd name="connsiteY4" fmla="*/ 0 h 91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067" h="912640">
                  <a:moveTo>
                    <a:pt x="0" y="0"/>
                  </a:moveTo>
                  <a:lnTo>
                    <a:pt x="1521067" y="0"/>
                  </a:lnTo>
                  <a:lnTo>
                    <a:pt x="1521067" y="912640"/>
                  </a:lnTo>
                  <a:lnTo>
                    <a:pt x="0" y="912640"/>
                  </a:lnTo>
                  <a:lnTo>
                    <a:pt x="0" y="0"/>
                  </a:lnTo>
                  <a:close/>
                </a:path>
              </a:pathLst>
            </a:cu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534" tIns="78236" rIns="74534" bIns="78236" numCol="1" spcCol="1270" anchor="ctr" anchorCtr="0">
              <a:noAutofit/>
            </a:bodyPr>
            <a:lstStyle/>
            <a:p>
              <a:pPr marL="0" lvl="0" indent="0" algn="ctr" defTabSz="533400">
                <a:lnSpc>
                  <a:spcPct val="90000"/>
                </a:lnSpc>
                <a:spcBef>
                  <a:spcPct val="0"/>
                </a:spcBef>
                <a:spcAft>
                  <a:spcPct val="35000"/>
                </a:spcAft>
                <a:buNone/>
              </a:pPr>
              <a:r>
                <a:rPr lang="en-US" sz="1200" kern="1200" dirty="0"/>
                <a:t>Lab testing procedure </a:t>
              </a:r>
            </a:p>
          </p:txBody>
        </p:sp>
        <p:sp>
          <p:nvSpPr>
            <p:cNvPr id="23" name="Freeform: Shape 22">
              <a:extLst>
                <a:ext uri="{FF2B5EF4-FFF2-40B4-BE49-F238E27FC236}">
                  <a16:creationId xmlns:a16="http://schemas.microsoft.com/office/drawing/2014/main" id="{7C95184E-F339-420A-A72D-1CA6C0D92004}"/>
                </a:ext>
              </a:extLst>
            </p:cNvPr>
            <p:cNvSpPr/>
            <p:nvPr/>
          </p:nvSpPr>
          <p:spPr>
            <a:xfrm>
              <a:off x="979991" y="4677356"/>
              <a:ext cx="1521067" cy="1037644"/>
            </a:xfrm>
            <a:custGeom>
              <a:avLst/>
              <a:gdLst>
                <a:gd name="connsiteX0" fmla="*/ 0 w 1521067"/>
                <a:gd name="connsiteY0" fmla="*/ 0 h 912640"/>
                <a:gd name="connsiteX1" fmla="*/ 1521067 w 1521067"/>
                <a:gd name="connsiteY1" fmla="*/ 0 h 912640"/>
                <a:gd name="connsiteX2" fmla="*/ 1521067 w 1521067"/>
                <a:gd name="connsiteY2" fmla="*/ 912640 h 912640"/>
                <a:gd name="connsiteX3" fmla="*/ 0 w 1521067"/>
                <a:gd name="connsiteY3" fmla="*/ 912640 h 912640"/>
                <a:gd name="connsiteX4" fmla="*/ 0 w 1521067"/>
                <a:gd name="connsiteY4" fmla="*/ 0 h 91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067" h="912640">
                  <a:moveTo>
                    <a:pt x="0" y="0"/>
                  </a:moveTo>
                  <a:lnTo>
                    <a:pt x="1521067" y="0"/>
                  </a:lnTo>
                  <a:lnTo>
                    <a:pt x="1521067" y="912640"/>
                  </a:lnTo>
                  <a:lnTo>
                    <a:pt x="0" y="912640"/>
                  </a:lnTo>
                  <a:lnTo>
                    <a:pt x="0" y="0"/>
                  </a:lnTo>
                  <a:close/>
                </a:path>
              </a:pathLst>
            </a:custGeom>
            <a:solidFill>
              <a:schemeClr val="accent1">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534" tIns="78236" rIns="74534" bIns="78236" numCol="1" spcCol="1270" anchor="ctr" anchorCtr="0">
              <a:noAutofit/>
            </a:bodyPr>
            <a:lstStyle/>
            <a:p>
              <a:pPr marL="0" lvl="0" indent="0" algn="ctr" defTabSz="533400">
                <a:lnSpc>
                  <a:spcPct val="90000"/>
                </a:lnSpc>
                <a:spcBef>
                  <a:spcPct val="0"/>
                </a:spcBef>
                <a:spcAft>
                  <a:spcPct val="35000"/>
                </a:spcAft>
                <a:buNone/>
              </a:pPr>
              <a:r>
                <a:rPr lang="en-US" sz="1200" kern="1200" dirty="0"/>
                <a:t>Warm hand off to another referral source if patient does not qualify or chooses to discontinue intake process </a:t>
              </a:r>
            </a:p>
          </p:txBody>
        </p:sp>
      </p:grpSp>
    </p:spTree>
    <p:extLst>
      <p:ext uri="{BB962C8B-B14F-4D97-AF65-F5344CB8AC3E}">
        <p14:creationId xmlns:p14="http://schemas.microsoft.com/office/powerpoint/2010/main" val="15623723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3C0F5-BE7B-4E42-B509-AA6B8F6BC80D}"/>
              </a:ext>
            </a:extLst>
          </p:cNvPr>
          <p:cNvSpPr>
            <a:spLocks noGrp="1"/>
          </p:cNvSpPr>
          <p:nvPr>
            <p:ph type="title"/>
          </p:nvPr>
        </p:nvSpPr>
        <p:spPr/>
        <p:txBody>
          <a:bodyPr/>
          <a:lstStyle/>
          <a:p>
            <a:r>
              <a:rPr lang="en-US" dirty="0" err="1"/>
              <a:t>TelePrEP</a:t>
            </a:r>
            <a:r>
              <a:rPr lang="en-US" dirty="0"/>
              <a:t> </a:t>
            </a:r>
            <a:r>
              <a:rPr lang="en-US" dirty="0" smtClean="0"/>
              <a:t>Services</a:t>
            </a:r>
            <a:r>
              <a:rPr lang="en-US" sz="2000" dirty="0" smtClean="0"/>
              <a:t> (slide 1 of 3)</a:t>
            </a:r>
            <a:endParaRPr lang="en-US" dirty="0"/>
          </a:p>
        </p:txBody>
      </p:sp>
      <p:sp>
        <p:nvSpPr>
          <p:cNvPr id="4" name="Text Placeholder 3"/>
          <p:cNvSpPr>
            <a:spLocks noGrp="1"/>
          </p:cNvSpPr>
          <p:nvPr>
            <p:ph type="body" sz="half" idx="2"/>
          </p:nvPr>
        </p:nvSpPr>
        <p:spPr/>
        <p:txBody>
          <a:bodyPr/>
          <a:lstStyle/>
          <a:p>
            <a:r>
              <a:rPr lang="en-US" sz="2100" dirty="0"/>
              <a:t>TelePrEP visits may be conducted via: </a:t>
            </a:r>
          </a:p>
          <a:p>
            <a:r>
              <a:rPr lang="en-US" sz="2100" dirty="0"/>
              <a:t>Video application on smartphone, tablet or desktop/laptop </a:t>
            </a:r>
          </a:p>
          <a:p>
            <a:r>
              <a:rPr lang="en-US" sz="2100" dirty="0"/>
              <a:t>Phone audio </a:t>
            </a:r>
          </a:p>
          <a:p>
            <a:endParaRPr lang="en-US" dirty="0"/>
          </a:p>
        </p:txBody>
      </p:sp>
      <p:sp>
        <p:nvSpPr>
          <p:cNvPr id="3" name="Content Placeholder 2">
            <a:extLst>
              <a:ext uri="{FF2B5EF4-FFF2-40B4-BE49-F238E27FC236}">
                <a16:creationId xmlns:a16="http://schemas.microsoft.com/office/drawing/2014/main" id="{5C313111-6D82-432E-BF00-3ABA992EFD40}"/>
              </a:ext>
            </a:extLst>
          </p:cNvPr>
          <p:cNvSpPr>
            <a:spLocks noGrp="1"/>
          </p:cNvSpPr>
          <p:nvPr>
            <p:ph idx="1"/>
          </p:nvPr>
        </p:nvSpPr>
        <p:spPr>
          <a:xfrm>
            <a:off x="304800" y="381000"/>
            <a:ext cx="5257800" cy="6248400"/>
          </a:xfrm>
        </p:spPr>
        <p:txBody>
          <a:bodyPr vert="horz" lIns="68580" tIns="34290" rIns="68580" bIns="34290" rtlCol="0" anchor="t">
            <a:normAutofit fontScale="70000" lnSpcReduction="20000"/>
          </a:bodyPr>
          <a:lstStyle/>
          <a:p>
            <a:pPr marL="0" lvl="2" indent="0">
              <a:buNone/>
            </a:pPr>
            <a:r>
              <a:rPr lang="en-US" sz="2800" b="1" i="0" dirty="0"/>
              <a:t>Initial TelePrEP clinical visit:</a:t>
            </a:r>
          </a:p>
          <a:p>
            <a:pPr lvl="2">
              <a:lnSpc>
                <a:spcPct val="120000"/>
              </a:lnSpc>
              <a:buFont typeface="Arial" panose="020B0604020202020204" pitchFamily="34" charset="0"/>
              <a:buChar char="•"/>
            </a:pPr>
            <a:r>
              <a:rPr lang="en-US" sz="2300" i="0" dirty="0"/>
              <a:t>Goal: </a:t>
            </a:r>
            <a:r>
              <a:rPr lang="en-US" sz="2300" i="0" dirty="0" smtClean="0"/>
              <a:t>To </a:t>
            </a:r>
            <a:r>
              <a:rPr lang="en-US" sz="2300" i="0" dirty="0"/>
              <a:t>ensure responsiveness to client interest and need, and to promote timely access and engagement in the program. </a:t>
            </a:r>
          </a:p>
          <a:p>
            <a:pPr lvl="2">
              <a:lnSpc>
                <a:spcPct val="120000"/>
              </a:lnSpc>
              <a:buFont typeface="Arial" panose="020B0604020202020204" pitchFamily="34" charset="0"/>
              <a:buChar char="•"/>
            </a:pPr>
            <a:r>
              <a:rPr lang="en-US" sz="2300" i="0" dirty="0"/>
              <a:t>May be performed before or after lab testing and/or before lab results are available. </a:t>
            </a:r>
            <a:r>
              <a:rPr lang="en-US" sz="2000" i="0" dirty="0" smtClean="0"/>
              <a:t/>
            </a:r>
            <a:br>
              <a:rPr lang="en-US" sz="2000" i="0" dirty="0" smtClean="0"/>
            </a:br>
            <a:endParaRPr lang="en-US" sz="2000" i="0" dirty="0"/>
          </a:p>
          <a:p>
            <a:r>
              <a:rPr lang="en-US" sz="2800" b="1" dirty="0"/>
              <a:t>Includes</a:t>
            </a:r>
            <a:r>
              <a:rPr lang="en-US" sz="2000" dirty="0"/>
              <a:t>: </a:t>
            </a:r>
          </a:p>
          <a:p>
            <a:pPr marL="411480" indent="-411480">
              <a:lnSpc>
                <a:spcPct val="120000"/>
              </a:lnSpc>
              <a:buFont typeface="Arial" panose="020B0604020202020204" pitchFamily="34" charset="0"/>
              <a:buChar char="•"/>
            </a:pPr>
            <a:r>
              <a:rPr lang="en-US" sz="2300" dirty="0" smtClean="0"/>
              <a:t>Full </a:t>
            </a:r>
            <a:r>
              <a:rPr lang="en-US" sz="2300" dirty="0"/>
              <a:t>sexual history </a:t>
            </a:r>
          </a:p>
          <a:p>
            <a:pPr marL="411480" indent="-411480">
              <a:lnSpc>
                <a:spcPct val="120000"/>
              </a:lnSpc>
              <a:buFont typeface="Arial" panose="020B0604020202020204" pitchFamily="34" charset="0"/>
              <a:buChar char="•"/>
            </a:pPr>
            <a:r>
              <a:rPr lang="en-US" sz="2300" dirty="0" smtClean="0"/>
              <a:t>Assess </a:t>
            </a:r>
            <a:r>
              <a:rPr lang="en-US" sz="2300" dirty="0"/>
              <a:t>for any recent HIV exposure </a:t>
            </a:r>
          </a:p>
          <a:p>
            <a:pPr marL="411480" indent="-411480">
              <a:lnSpc>
                <a:spcPct val="120000"/>
              </a:lnSpc>
              <a:buFont typeface="Arial" panose="020B0604020202020204" pitchFamily="34" charset="0"/>
              <a:buChar char="•"/>
            </a:pPr>
            <a:r>
              <a:rPr lang="nb-NO" sz="2300" dirty="0" smtClean="0"/>
              <a:t>Assess </a:t>
            </a:r>
            <a:r>
              <a:rPr lang="nb-NO" sz="2300" dirty="0"/>
              <a:t>for acute viral syndrome </a:t>
            </a:r>
          </a:p>
          <a:p>
            <a:pPr marL="411480" indent="-411480">
              <a:lnSpc>
                <a:spcPct val="120000"/>
              </a:lnSpc>
              <a:buFont typeface="Arial" panose="020B0604020202020204" pitchFamily="34" charset="0"/>
              <a:buChar char="•"/>
            </a:pPr>
            <a:r>
              <a:rPr lang="en-US" sz="2300" dirty="0" smtClean="0"/>
              <a:t>Conduct </a:t>
            </a:r>
            <a:r>
              <a:rPr lang="en-US" sz="2300" dirty="0"/>
              <a:t>a medical history </a:t>
            </a:r>
          </a:p>
          <a:p>
            <a:pPr marL="411480" indent="-411480">
              <a:lnSpc>
                <a:spcPct val="120000"/>
              </a:lnSpc>
              <a:buFont typeface="Arial" panose="020B0604020202020204" pitchFamily="34" charset="0"/>
              <a:buChar char="•"/>
            </a:pPr>
            <a:r>
              <a:rPr lang="en-US" sz="2300" dirty="0" smtClean="0"/>
              <a:t>Conduct </a:t>
            </a:r>
            <a:r>
              <a:rPr lang="en-US" sz="2300" dirty="0"/>
              <a:t>a review of systems </a:t>
            </a:r>
          </a:p>
          <a:p>
            <a:pPr marL="411480" indent="-411480">
              <a:lnSpc>
                <a:spcPct val="120000"/>
              </a:lnSpc>
              <a:buFont typeface="Arial" panose="020B0604020202020204" pitchFamily="34" charset="0"/>
              <a:buChar char="•"/>
            </a:pPr>
            <a:r>
              <a:rPr lang="en-US" sz="2300" dirty="0" smtClean="0"/>
              <a:t>Conduct </a:t>
            </a:r>
            <a:r>
              <a:rPr lang="en-US" sz="2300" dirty="0"/>
              <a:t>a modified examination appropriate to telehealth</a:t>
            </a:r>
          </a:p>
          <a:p>
            <a:pPr marL="411480" indent="-411480">
              <a:lnSpc>
                <a:spcPct val="120000"/>
              </a:lnSpc>
              <a:buFont typeface="Arial" panose="020B0604020202020204" pitchFamily="34" charset="0"/>
              <a:buChar char="•"/>
            </a:pPr>
            <a:r>
              <a:rPr lang="en-US" sz="2300" dirty="0" smtClean="0"/>
              <a:t>Further </a:t>
            </a:r>
            <a:r>
              <a:rPr lang="en-US" sz="2300" dirty="0"/>
              <a:t>discuss any social-ecological barriers and </a:t>
            </a:r>
            <a:r>
              <a:rPr lang="en-US" sz="2300" dirty="0" smtClean="0"/>
              <a:t>facilitators </a:t>
            </a:r>
            <a:r>
              <a:rPr lang="en-US" sz="2300" dirty="0"/>
              <a:t>identified by the TelePrEP Navigator </a:t>
            </a:r>
          </a:p>
          <a:p>
            <a:pPr marL="411480" indent="-411480">
              <a:lnSpc>
                <a:spcPct val="120000"/>
              </a:lnSpc>
              <a:buFont typeface="Arial" panose="020B0604020202020204" pitchFamily="34" charset="0"/>
              <a:buChar char="•"/>
            </a:pPr>
            <a:r>
              <a:rPr lang="en-US" sz="2300" dirty="0" smtClean="0"/>
              <a:t>Ensure </a:t>
            </a:r>
            <a:r>
              <a:rPr lang="en-US" sz="2300" dirty="0"/>
              <a:t>client understanding of risks, benefits, and commitments involved in the PrEP Program (medication adherence, regularity of lab and clinical visits) </a:t>
            </a:r>
          </a:p>
        </p:txBody>
      </p:sp>
    </p:spTree>
    <p:extLst>
      <p:ext uri="{BB962C8B-B14F-4D97-AF65-F5344CB8AC3E}">
        <p14:creationId xmlns:p14="http://schemas.microsoft.com/office/powerpoint/2010/main" val="20631650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3C0F5-BE7B-4E42-B509-AA6B8F6BC80D}"/>
              </a:ext>
            </a:extLst>
          </p:cNvPr>
          <p:cNvSpPr>
            <a:spLocks noGrp="1"/>
          </p:cNvSpPr>
          <p:nvPr>
            <p:ph type="title"/>
          </p:nvPr>
        </p:nvSpPr>
        <p:spPr/>
        <p:txBody>
          <a:bodyPr/>
          <a:lstStyle/>
          <a:p>
            <a:r>
              <a:rPr lang="en-US" dirty="0" err="1" smtClean="0"/>
              <a:t>TelePrEP</a:t>
            </a:r>
            <a:r>
              <a:rPr lang="en-US" dirty="0" smtClean="0"/>
              <a:t> Services</a:t>
            </a:r>
            <a:r>
              <a:rPr lang="en-US" sz="2000" dirty="0"/>
              <a:t> (slide </a:t>
            </a:r>
            <a:r>
              <a:rPr lang="en-US" sz="2000" dirty="0" smtClean="0"/>
              <a:t>2 </a:t>
            </a:r>
            <a:r>
              <a:rPr lang="en-US" sz="2000" dirty="0"/>
              <a:t>of 3)</a:t>
            </a:r>
            <a:endParaRPr lang="en-US" dirty="0"/>
          </a:p>
        </p:txBody>
      </p:sp>
      <p:sp>
        <p:nvSpPr>
          <p:cNvPr id="3" name="Content Placeholder 2">
            <a:extLst>
              <a:ext uri="{FF2B5EF4-FFF2-40B4-BE49-F238E27FC236}">
                <a16:creationId xmlns:a16="http://schemas.microsoft.com/office/drawing/2014/main" id="{5C313111-6D82-432E-BF00-3ABA992EFD40}"/>
              </a:ext>
            </a:extLst>
          </p:cNvPr>
          <p:cNvSpPr>
            <a:spLocks noGrp="1"/>
          </p:cNvSpPr>
          <p:nvPr>
            <p:ph idx="1"/>
          </p:nvPr>
        </p:nvSpPr>
        <p:spPr/>
        <p:txBody>
          <a:bodyPr>
            <a:normAutofit fontScale="92500" lnSpcReduction="10000"/>
          </a:bodyPr>
          <a:lstStyle/>
          <a:p>
            <a:r>
              <a:rPr lang="en-US" b="1" dirty="0" smtClean="0"/>
              <a:t>Labs:</a:t>
            </a:r>
          </a:p>
          <a:p>
            <a:r>
              <a:rPr lang="en-US" dirty="0" smtClean="0"/>
              <a:t>Third party labs are used based on patient's insurance, location, and preference.</a:t>
            </a:r>
            <a:br>
              <a:rPr lang="en-US" dirty="0" smtClean="0"/>
            </a:br>
            <a:endParaRPr lang="en-US" dirty="0" smtClean="0"/>
          </a:p>
          <a:p>
            <a:pPr marL="411163" lvl="2" indent="-187325">
              <a:buFont typeface="Arial" panose="020B0604020202020204" pitchFamily="34" charset="0"/>
              <a:buChar char="•"/>
            </a:pPr>
            <a:r>
              <a:rPr lang="it-IT" dirty="0" smtClean="0"/>
              <a:t>LabCorp via Beacon online portal </a:t>
            </a:r>
          </a:p>
          <a:p>
            <a:pPr marL="411163" lvl="2" indent="-187325">
              <a:buFont typeface="Arial" panose="020B0604020202020204" pitchFamily="34" charset="0"/>
              <a:buChar char="•"/>
            </a:pPr>
            <a:r>
              <a:rPr lang="en-US" dirty="0" smtClean="0"/>
              <a:t>Clinical Pathology Laboratories, Inc. (CPL) via fax </a:t>
            </a:r>
          </a:p>
          <a:p>
            <a:pPr marL="411163" lvl="2" indent="-187325">
              <a:buFont typeface="Arial" panose="020B0604020202020204" pitchFamily="34" charset="0"/>
              <a:buChar char="•"/>
            </a:pPr>
            <a:r>
              <a:rPr lang="en-US" dirty="0" smtClean="0"/>
              <a:t>Quest Diagnostics via </a:t>
            </a:r>
            <a:r>
              <a:rPr lang="en-US" dirty="0" err="1" smtClean="0"/>
              <a:t>Quanum</a:t>
            </a:r>
            <a:r>
              <a:rPr lang="en-US" dirty="0" smtClean="0"/>
              <a:t> online portal </a:t>
            </a:r>
          </a:p>
          <a:p>
            <a:pPr lvl="2"/>
            <a:endParaRPr lang="en-US" dirty="0" smtClean="0"/>
          </a:p>
          <a:p>
            <a:r>
              <a:rPr lang="en-US" b="1" dirty="0" smtClean="0"/>
              <a:t>Frequency:</a:t>
            </a:r>
          </a:p>
          <a:p>
            <a:r>
              <a:rPr lang="en-US" dirty="0" smtClean="0"/>
              <a:t>Labs ordered based on </a:t>
            </a:r>
            <a:r>
              <a:rPr lang="en-US" dirty="0" smtClean="0">
                <a:hlinkClick r:id="rId3"/>
              </a:rPr>
              <a:t>CDC guidance on </a:t>
            </a:r>
            <a:r>
              <a:rPr lang="en-US" dirty="0" err="1" smtClean="0">
                <a:hlinkClick r:id="rId3"/>
              </a:rPr>
              <a:t>PrEP</a:t>
            </a:r>
            <a:r>
              <a:rPr lang="en-US" dirty="0" smtClean="0">
                <a:hlinkClick r:id="rId3"/>
              </a:rPr>
              <a:t> monitoring</a:t>
            </a:r>
            <a:endParaRPr lang="en-US" dirty="0" smtClean="0"/>
          </a:p>
          <a:p>
            <a:r>
              <a:rPr lang="en-US" dirty="0" smtClean="0"/>
              <a:t>(https://www.cdc.gov/hiv/pdf/risk/prep/cdc-hiv-prep-guidelines-2017.pdf)</a:t>
            </a:r>
          </a:p>
          <a:p>
            <a:pPr lvl="2"/>
            <a:endParaRPr lang="en-US" dirty="0"/>
          </a:p>
        </p:txBody>
      </p:sp>
      <p:sp>
        <p:nvSpPr>
          <p:cNvPr id="6" name="Text Placeholder 5"/>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8260483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3C0F5-BE7B-4E42-B509-AA6B8F6BC80D}"/>
              </a:ext>
            </a:extLst>
          </p:cNvPr>
          <p:cNvSpPr>
            <a:spLocks noGrp="1"/>
          </p:cNvSpPr>
          <p:nvPr>
            <p:ph type="title"/>
          </p:nvPr>
        </p:nvSpPr>
        <p:spPr>
          <a:xfrm>
            <a:off x="228600" y="304800"/>
            <a:ext cx="8079581" cy="1243649"/>
          </a:xfrm>
        </p:spPr>
        <p:txBody>
          <a:bodyPr vert="horz" lIns="91440" tIns="45720" rIns="91440" bIns="45720" rtlCol="0" anchor="ctr">
            <a:normAutofit/>
          </a:bodyPr>
          <a:lstStyle/>
          <a:p>
            <a:r>
              <a:rPr lang="en-US" dirty="0">
                <a:solidFill>
                  <a:schemeClr val="tx2"/>
                </a:solidFill>
              </a:rPr>
              <a:t>TelePrEP Services </a:t>
            </a:r>
            <a:r>
              <a:rPr lang="en-US" sz="2400" dirty="0">
                <a:solidFill>
                  <a:schemeClr val="tx2"/>
                </a:solidFill>
              </a:rPr>
              <a:t> (slide </a:t>
            </a:r>
            <a:r>
              <a:rPr lang="en-US" sz="2400" dirty="0" smtClean="0">
                <a:solidFill>
                  <a:schemeClr val="tx2"/>
                </a:solidFill>
              </a:rPr>
              <a:t>3 </a:t>
            </a:r>
            <a:r>
              <a:rPr lang="en-US" sz="2400" dirty="0">
                <a:solidFill>
                  <a:schemeClr val="tx2"/>
                </a:solidFill>
              </a:rPr>
              <a:t>of 3)</a:t>
            </a:r>
            <a:endParaRPr lang="en-US" dirty="0">
              <a:solidFill>
                <a:schemeClr val="tx2"/>
              </a:solidFill>
            </a:endParaRPr>
          </a:p>
        </p:txBody>
      </p:sp>
      <p:pic>
        <p:nvPicPr>
          <p:cNvPr id="4" name="Picture 3" descr="Truvada medicine bott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3110681"/>
            <a:ext cx="2537952" cy="2710016"/>
          </a:xfrm>
          <a:prstGeom prst="rect">
            <a:avLst/>
          </a:prstGeom>
        </p:spPr>
      </p:pic>
      <p:sp>
        <p:nvSpPr>
          <p:cNvPr id="3" name="Content Placeholder 2">
            <a:extLst>
              <a:ext uri="{FF2B5EF4-FFF2-40B4-BE49-F238E27FC236}">
                <a16:creationId xmlns:a16="http://schemas.microsoft.com/office/drawing/2014/main" id="{5C313111-6D82-432E-BF00-3ABA992EFD40}"/>
              </a:ext>
            </a:extLst>
          </p:cNvPr>
          <p:cNvSpPr>
            <a:spLocks noGrp="1"/>
          </p:cNvSpPr>
          <p:nvPr>
            <p:ph idx="1"/>
          </p:nvPr>
        </p:nvSpPr>
        <p:spPr>
          <a:xfrm>
            <a:off x="457200" y="1548449"/>
            <a:ext cx="6934200" cy="4776151"/>
          </a:xfrm>
        </p:spPr>
        <p:txBody>
          <a:bodyPr vert="horz" lIns="68580" tIns="34290" rIns="68580" bIns="34290" rtlCol="0">
            <a:normAutofit/>
          </a:bodyPr>
          <a:lstStyle/>
          <a:p>
            <a:pPr marL="0" lvl="2" indent="0">
              <a:buNone/>
            </a:pPr>
            <a:r>
              <a:rPr lang="en-US" sz="1800" b="1" i="0" dirty="0"/>
              <a:t>Medication Ordering</a:t>
            </a:r>
            <a:r>
              <a:rPr lang="en-US" sz="1800" i="0" dirty="0"/>
              <a:t>:</a:t>
            </a:r>
          </a:p>
          <a:p>
            <a:pPr lvl="2">
              <a:buFont typeface="Arial" panose="020B0604020202020204" pitchFamily="34" charset="0"/>
              <a:buChar char="•"/>
            </a:pPr>
            <a:r>
              <a:rPr lang="en-US" sz="1800" i="0" dirty="0"/>
              <a:t>Provider e-prescribes Truvada to either special pharmacy required by insurance or OPH State Pharmacy </a:t>
            </a:r>
          </a:p>
          <a:p>
            <a:pPr lvl="2">
              <a:buFont typeface="Arial" panose="020B0604020202020204" pitchFamily="34" charset="0"/>
              <a:buChar char="•"/>
            </a:pPr>
            <a:r>
              <a:rPr lang="en-US" sz="1800" i="0" dirty="0"/>
              <a:t>If OPH State Pharmacy is used, pharmacy will direct mails monthly Truvada medication to client at the address desired</a:t>
            </a:r>
            <a:br>
              <a:rPr lang="en-US" sz="1800" i="0" dirty="0"/>
            </a:br>
            <a:endParaRPr lang="en-US" sz="1800" i="0" dirty="0"/>
          </a:p>
          <a:p>
            <a:pPr marL="0" lvl="2" indent="0">
              <a:buNone/>
            </a:pPr>
            <a:r>
              <a:rPr lang="en-US" sz="1800" b="1" i="0" dirty="0"/>
              <a:t>Follow-up Calls/Visits:</a:t>
            </a:r>
          </a:p>
          <a:p>
            <a:pPr lvl="2">
              <a:buFont typeface="Arial" panose="020B0604020202020204" pitchFamily="34" charset="0"/>
              <a:buChar char="•"/>
            </a:pPr>
            <a:r>
              <a:rPr lang="en-US" sz="1800" i="0" dirty="0"/>
              <a:t>TelePrEP Navigator calls 5-7 days after medication mailed from pharmacy to verify medications received and troubleshoot any issues</a:t>
            </a:r>
          </a:p>
          <a:p>
            <a:pPr lvl="2">
              <a:buFont typeface="Arial" panose="020B0604020202020204" pitchFamily="34" charset="0"/>
              <a:buChar char="•"/>
            </a:pPr>
            <a:r>
              <a:rPr lang="en-US" sz="1800" i="0" dirty="0"/>
              <a:t>TelePrEP Navigator calls in 30 days to verify adherence, identify side effects, risk reduction counseling and next appointment </a:t>
            </a:r>
            <a:r>
              <a:rPr lang="en-US" sz="1800" i="0" dirty="0" smtClean="0"/>
              <a:t>follow-up</a:t>
            </a:r>
            <a:endParaRPr lang="en-US" sz="1800" i="0" dirty="0"/>
          </a:p>
          <a:p>
            <a:pPr lvl="2">
              <a:buFont typeface="Arial" panose="020B0604020202020204" pitchFamily="34" charset="0"/>
              <a:buChar char="•"/>
            </a:pPr>
            <a:r>
              <a:rPr lang="en-US" sz="1800" i="0" dirty="0"/>
              <a:t>Clinician subsequent TelePrEP visits at 6 and 12 months or as needed</a:t>
            </a:r>
          </a:p>
          <a:p>
            <a:pPr lvl="2">
              <a:buFont typeface="Arial" panose="020B0604020202020204" pitchFamily="34" charset="0"/>
              <a:buChar char="•"/>
            </a:pPr>
            <a:r>
              <a:rPr lang="en-US" sz="1800" i="0" dirty="0"/>
              <a:t>TelePrEP providers give schedule to Navigator in advance to allow scheduling for initial and subsequent </a:t>
            </a:r>
            <a:r>
              <a:rPr lang="en-US" sz="1800" i="0" dirty="0" smtClean="0"/>
              <a:t>visits</a:t>
            </a:r>
            <a:endParaRPr lang="en-US" sz="1800" i="0" dirty="0"/>
          </a:p>
          <a:p>
            <a:pPr lvl="2">
              <a:buFont typeface="Arial" panose="020B0604020202020204" pitchFamily="34" charset="0"/>
              <a:buChar char="•"/>
            </a:pPr>
            <a:r>
              <a:rPr lang="en-US" sz="1800" i="0" dirty="0"/>
              <a:t>If client unable to participate during pre-scheduled provider availability, the provider is consulted for additional availability</a:t>
            </a:r>
          </a:p>
        </p:txBody>
      </p:sp>
    </p:spTree>
    <p:extLst>
      <p:ext uri="{BB962C8B-B14F-4D97-AF65-F5344CB8AC3E}">
        <p14:creationId xmlns:p14="http://schemas.microsoft.com/office/powerpoint/2010/main" val="36411958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5B8E3-F874-42C7-A934-605FDCDC5CFD}"/>
              </a:ext>
            </a:extLst>
          </p:cNvPr>
          <p:cNvSpPr>
            <a:spLocks noGrp="1"/>
          </p:cNvSpPr>
          <p:nvPr>
            <p:ph type="title"/>
          </p:nvPr>
        </p:nvSpPr>
        <p:spPr/>
        <p:txBody>
          <a:bodyPr>
            <a:normAutofit/>
          </a:bodyPr>
          <a:lstStyle/>
          <a:p>
            <a:r>
              <a:rPr lang="en-US" sz="2400" dirty="0"/>
              <a:t>Today’s Speakers</a:t>
            </a:r>
          </a:p>
        </p:txBody>
      </p:sp>
      <p:sp>
        <p:nvSpPr>
          <p:cNvPr id="3" name="Content Placeholder 2">
            <a:extLst>
              <a:ext uri="{FF2B5EF4-FFF2-40B4-BE49-F238E27FC236}">
                <a16:creationId xmlns:a16="http://schemas.microsoft.com/office/drawing/2014/main" id="{442D6B0C-8087-4B60-A6AB-2DD6B52D9914}"/>
              </a:ext>
            </a:extLst>
          </p:cNvPr>
          <p:cNvSpPr>
            <a:spLocks noGrp="1"/>
          </p:cNvSpPr>
          <p:nvPr>
            <p:ph idx="1"/>
          </p:nvPr>
        </p:nvSpPr>
        <p:spPr>
          <a:xfrm>
            <a:off x="228600" y="1447800"/>
            <a:ext cx="8915400" cy="4241799"/>
          </a:xfrm>
        </p:spPr>
        <p:txBody>
          <a:bodyPr>
            <a:normAutofit/>
          </a:bodyPr>
          <a:lstStyle/>
          <a:p>
            <a:pPr lvl="1"/>
            <a:r>
              <a:rPr lang="en-US" sz="2000" dirty="0"/>
              <a:t>Shannon Weber, Director, PleasePrEPMe.org</a:t>
            </a:r>
          </a:p>
          <a:p>
            <a:pPr lvl="2"/>
            <a:r>
              <a:rPr lang="en-US" sz="1800" dirty="0" smtClean="0"/>
              <a:t>University </a:t>
            </a:r>
            <a:r>
              <a:rPr lang="en-US" sz="1800" dirty="0"/>
              <a:t>of California, San Francisco</a:t>
            </a:r>
            <a:r>
              <a:rPr lang="en-US" sz="1200" dirty="0"/>
              <a:t/>
            </a:r>
            <a:br>
              <a:rPr lang="en-US" sz="1200" dirty="0"/>
            </a:br>
            <a:endParaRPr lang="en-US" sz="1200" dirty="0"/>
          </a:p>
          <a:p>
            <a:pPr lvl="1"/>
            <a:r>
              <a:rPr lang="en-US" sz="2000" dirty="0"/>
              <a:t>Jessica Downes, Clinical Pharmacist</a:t>
            </a:r>
          </a:p>
          <a:p>
            <a:pPr lvl="2"/>
            <a:r>
              <a:rPr lang="en-US" sz="1800" dirty="0"/>
              <a:t>OneWorld Community Health Centers, Inc.</a:t>
            </a:r>
            <a:r>
              <a:rPr lang="en-US" sz="1200" dirty="0"/>
              <a:t/>
            </a:r>
            <a:br>
              <a:rPr lang="en-US" sz="1200" dirty="0"/>
            </a:br>
            <a:endParaRPr lang="en-US" sz="1200" dirty="0"/>
          </a:p>
          <a:p>
            <a:pPr lvl="1"/>
            <a:r>
              <a:rPr lang="en-US" sz="2000" dirty="0" smtClean="0"/>
              <a:t>Tammy </a:t>
            </a:r>
            <a:r>
              <a:rPr lang="en-US" sz="2000" dirty="0"/>
              <a:t>Bennett, Reproductive Health Statewide Nurse Consultant</a:t>
            </a:r>
          </a:p>
          <a:p>
            <a:pPr lvl="2"/>
            <a:r>
              <a:rPr lang="en-US" sz="1800" dirty="0"/>
              <a:t>Louisiana Department of Health, Office of Public Health, Bureau of Family Health (BFH)</a:t>
            </a:r>
            <a:r>
              <a:rPr lang="en-US" sz="1200" dirty="0"/>
              <a:t/>
            </a:r>
            <a:br>
              <a:rPr lang="en-US" sz="1200" dirty="0"/>
            </a:br>
            <a:endParaRPr lang="en-US" sz="1200" dirty="0"/>
          </a:p>
          <a:p>
            <a:pPr lvl="1"/>
            <a:r>
              <a:rPr lang="en-US" sz="2000" dirty="0"/>
              <a:t>Michelle </a:t>
            </a:r>
            <a:r>
              <a:rPr lang="en-US" sz="2000" dirty="0" err="1"/>
              <a:t>Ama</a:t>
            </a:r>
            <a:r>
              <a:rPr lang="en-US" sz="2000" dirty="0"/>
              <a:t> Dankwah, Women’s Health Nurse Practitioner</a:t>
            </a:r>
          </a:p>
          <a:p>
            <a:pPr lvl="2"/>
            <a:r>
              <a:rPr lang="en-US" sz="1800" dirty="0"/>
              <a:t>Planned Parenthood Southeastern Pennsylvania</a:t>
            </a:r>
          </a:p>
          <a:p>
            <a:pPr marL="0" indent="0">
              <a:buNone/>
            </a:pPr>
            <a:endParaRPr lang="en-US" dirty="0"/>
          </a:p>
        </p:txBody>
      </p:sp>
    </p:spTree>
    <p:extLst>
      <p:ext uri="{BB962C8B-B14F-4D97-AF65-F5344CB8AC3E}">
        <p14:creationId xmlns:p14="http://schemas.microsoft.com/office/powerpoint/2010/main" val="486297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77513"/>
            <a:ext cx="8079581" cy="1243649"/>
          </a:xfrm>
        </p:spPr>
        <p:txBody>
          <a:bodyPr vert="horz" lIns="91440" tIns="45720" rIns="91440" bIns="45720" rtlCol="0" anchor="ctr">
            <a:normAutofit/>
          </a:bodyPr>
          <a:lstStyle/>
          <a:p>
            <a:r>
              <a:rPr lang="en-US" dirty="0">
                <a:solidFill>
                  <a:schemeClr val="tx2"/>
                </a:solidFill>
              </a:rPr>
              <a:t>Benefits of the TelePrEP Program</a:t>
            </a:r>
          </a:p>
        </p:txBody>
      </p:sp>
      <p:grpSp>
        <p:nvGrpSpPr>
          <p:cNvPr id="3" name="Group 2" descr="1. Have increased access to PrEP counseling, education and prescription services in an easy, convenient way especially in rural areas of Louisiana. 2. Eliminate traveling to see a provider. 3. Participate in virtual visits during breaks from work without lost wages. 4. Opportunity for the RHP to pilot Telemedicine in Louisiana in hopes of offering expanded telemedicine services for all Title X clients in all areas of Louisiana.">
            <a:extLst>
              <a:ext uri="{FF2B5EF4-FFF2-40B4-BE49-F238E27FC236}">
                <a16:creationId xmlns:a16="http://schemas.microsoft.com/office/drawing/2014/main" id="{03B21E68-E663-46DE-8566-D88DED956352}"/>
              </a:ext>
            </a:extLst>
          </p:cNvPr>
          <p:cNvGrpSpPr/>
          <p:nvPr/>
        </p:nvGrpSpPr>
        <p:grpSpPr>
          <a:xfrm>
            <a:off x="2362200" y="1371600"/>
            <a:ext cx="5014142" cy="5067249"/>
            <a:chOff x="2338411" y="2455124"/>
            <a:chExt cx="5014142" cy="3227841"/>
          </a:xfrm>
        </p:grpSpPr>
        <p:sp>
          <p:nvSpPr>
            <p:cNvPr id="4" name="Rectangle: Rounded Corners 3">
              <a:extLst>
                <a:ext uri="{FF2B5EF4-FFF2-40B4-BE49-F238E27FC236}">
                  <a16:creationId xmlns:a16="http://schemas.microsoft.com/office/drawing/2014/main" id="{FE92E63A-ACEA-4606-8FB9-7234A8C0F3EF}"/>
                </a:ext>
              </a:extLst>
            </p:cNvPr>
            <p:cNvSpPr/>
            <p:nvPr/>
          </p:nvSpPr>
          <p:spPr>
            <a:xfrm>
              <a:off x="2338411" y="2455124"/>
              <a:ext cx="2069556" cy="130875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Freeform: Shape 5">
              <a:extLst>
                <a:ext uri="{FF2B5EF4-FFF2-40B4-BE49-F238E27FC236}">
                  <a16:creationId xmlns:a16="http://schemas.microsoft.com/office/drawing/2014/main" id="{4D485AB5-B5D9-4647-866E-785DDC3ED488}"/>
                </a:ext>
              </a:extLst>
            </p:cNvPr>
            <p:cNvSpPr/>
            <p:nvPr/>
          </p:nvSpPr>
          <p:spPr>
            <a:xfrm>
              <a:off x="2546595" y="2652900"/>
              <a:ext cx="2069556" cy="1308756"/>
            </a:xfrm>
            <a:custGeom>
              <a:avLst/>
              <a:gdLst>
                <a:gd name="connsiteX0" fmla="*/ 0 w 1873661"/>
                <a:gd name="connsiteY0" fmla="*/ 118978 h 1189775"/>
                <a:gd name="connsiteX1" fmla="*/ 118978 w 1873661"/>
                <a:gd name="connsiteY1" fmla="*/ 0 h 1189775"/>
                <a:gd name="connsiteX2" fmla="*/ 1754684 w 1873661"/>
                <a:gd name="connsiteY2" fmla="*/ 0 h 1189775"/>
                <a:gd name="connsiteX3" fmla="*/ 1873662 w 1873661"/>
                <a:gd name="connsiteY3" fmla="*/ 118978 h 1189775"/>
                <a:gd name="connsiteX4" fmla="*/ 1873661 w 1873661"/>
                <a:gd name="connsiteY4" fmla="*/ 1070798 h 1189775"/>
                <a:gd name="connsiteX5" fmla="*/ 1754683 w 1873661"/>
                <a:gd name="connsiteY5" fmla="*/ 1189776 h 1189775"/>
                <a:gd name="connsiteX6" fmla="*/ 118978 w 1873661"/>
                <a:gd name="connsiteY6" fmla="*/ 1189775 h 1189775"/>
                <a:gd name="connsiteX7" fmla="*/ 0 w 1873661"/>
                <a:gd name="connsiteY7" fmla="*/ 1070797 h 1189775"/>
                <a:gd name="connsiteX8" fmla="*/ 0 w 1873661"/>
                <a:gd name="connsiteY8" fmla="*/ 118978 h 118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3661" h="1189775">
                  <a:moveTo>
                    <a:pt x="0" y="118978"/>
                  </a:moveTo>
                  <a:cubicBezTo>
                    <a:pt x="0" y="53268"/>
                    <a:pt x="53268" y="0"/>
                    <a:pt x="118978" y="0"/>
                  </a:cubicBezTo>
                  <a:lnTo>
                    <a:pt x="1754684" y="0"/>
                  </a:lnTo>
                  <a:cubicBezTo>
                    <a:pt x="1820394" y="0"/>
                    <a:pt x="1873662" y="53268"/>
                    <a:pt x="1873662" y="118978"/>
                  </a:cubicBezTo>
                  <a:cubicBezTo>
                    <a:pt x="1873662" y="436251"/>
                    <a:pt x="1873661" y="753525"/>
                    <a:pt x="1873661" y="1070798"/>
                  </a:cubicBezTo>
                  <a:cubicBezTo>
                    <a:pt x="1873661" y="1136508"/>
                    <a:pt x="1820393" y="1189776"/>
                    <a:pt x="1754683" y="1189776"/>
                  </a:cubicBezTo>
                  <a:lnTo>
                    <a:pt x="118978" y="1189775"/>
                  </a:lnTo>
                  <a:cubicBezTo>
                    <a:pt x="53268" y="1189775"/>
                    <a:pt x="0" y="1136507"/>
                    <a:pt x="0" y="1070797"/>
                  </a:cubicBezTo>
                  <a:lnTo>
                    <a:pt x="0" y="118978"/>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0567" tIns="80567" rIns="80567" bIns="80567" numCol="1" spcCol="1270" anchor="ctr" anchorCtr="0">
              <a:noAutofit/>
            </a:bodyPr>
            <a:lstStyle/>
            <a:p>
              <a:pPr marL="0" lvl="0" indent="0" algn="ctr" defTabSz="533400">
                <a:lnSpc>
                  <a:spcPct val="90000"/>
                </a:lnSpc>
                <a:spcBef>
                  <a:spcPct val="0"/>
                </a:spcBef>
                <a:spcAft>
                  <a:spcPct val="35000"/>
                </a:spcAft>
                <a:buNone/>
              </a:pPr>
              <a:r>
                <a:rPr lang="en-US" sz="1600" kern="1200" dirty="0"/>
                <a:t>Have increased access to PrEP counseling, </a:t>
              </a:r>
              <a:r>
                <a:rPr lang="en-US" sz="1600" kern="1200" dirty="0" smtClean="0"/>
                <a:t>education, </a:t>
              </a:r>
              <a:r>
                <a:rPr lang="en-US" sz="1600" kern="1200" dirty="0"/>
                <a:t>and prescription services in an easy, convenient way especially in rural areas of Louisiana</a:t>
              </a:r>
            </a:p>
          </p:txBody>
        </p:sp>
        <p:sp>
          <p:nvSpPr>
            <p:cNvPr id="9" name="Rectangle: Rounded Corners 8">
              <a:extLst>
                <a:ext uri="{FF2B5EF4-FFF2-40B4-BE49-F238E27FC236}">
                  <a16:creationId xmlns:a16="http://schemas.microsoft.com/office/drawing/2014/main" id="{CC0F2B09-5C24-4B30-9017-83662BF9892A}"/>
                </a:ext>
              </a:extLst>
            </p:cNvPr>
            <p:cNvSpPr/>
            <p:nvPr/>
          </p:nvSpPr>
          <p:spPr>
            <a:xfrm>
              <a:off x="2506099" y="4052717"/>
              <a:ext cx="2069556" cy="143247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ectangle: Rounded Corners 10">
              <a:extLst>
                <a:ext uri="{FF2B5EF4-FFF2-40B4-BE49-F238E27FC236}">
                  <a16:creationId xmlns:a16="http://schemas.microsoft.com/office/drawing/2014/main" id="{CAC3C72F-877D-42DC-A61E-9FBCE9CB50F8}"/>
                </a:ext>
              </a:extLst>
            </p:cNvPr>
            <p:cNvSpPr/>
            <p:nvPr/>
          </p:nvSpPr>
          <p:spPr>
            <a:xfrm>
              <a:off x="5074812" y="4052717"/>
              <a:ext cx="2069556" cy="143247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Freeform: Shape 11">
              <a:extLst>
                <a:ext uri="{FF2B5EF4-FFF2-40B4-BE49-F238E27FC236}">
                  <a16:creationId xmlns:a16="http://schemas.microsoft.com/office/drawing/2014/main" id="{075D711A-656F-4CE1-BB07-3E75F0C220E8}"/>
                </a:ext>
              </a:extLst>
            </p:cNvPr>
            <p:cNvSpPr/>
            <p:nvPr/>
          </p:nvSpPr>
          <p:spPr>
            <a:xfrm>
              <a:off x="5282997" y="4250493"/>
              <a:ext cx="2069556" cy="1432472"/>
            </a:xfrm>
            <a:custGeom>
              <a:avLst/>
              <a:gdLst>
                <a:gd name="connsiteX0" fmla="*/ 0 w 1873661"/>
                <a:gd name="connsiteY0" fmla="*/ 118978 h 1189775"/>
                <a:gd name="connsiteX1" fmla="*/ 118978 w 1873661"/>
                <a:gd name="connsiteY1" fmla="*/ 0 h 1189775"/>
                <a:gd name="connsiteX2" fmla="*/ 1754684 w 1873661"/>
                <a:gd name="connsiteY2" fmla="*/ 0 h 1189775"/>
                <a:gd name="connsiteX3" fmla="*/ 1873662 w 1873661"/>
                <a:gd name="connsiteY3" fmla="*/ 118978 h 1189775"/>
                <a:gd name="connsiteX4" fmla="*/ 1873661 w 1873661"/>
                <a:gd name="connsiteY4" fmla="*/ 1070798 h 1189775"/>
                <a:gd name="connsiteX5" fmla="*/ 1754683 w 1873661"/>
                <a:gd name="connsiteY5" fmla="*/ 1189776 h 1189775"/>
                <a:gd name="connsiteX6" fmla="*/ 118978 w 1873661"/>
                <a:gd name="connsiteY6" fmla="*/ 1189775 h 1189775"/>
                <a:gd name="connsiteX7" fmla="*/ 0 w 1873661"/>
                <a:gd name="connsiteY7" fmla="*/ 1070797 h 1189775"/>
                <a:gd name="connsiteX8" fmla="*/ 0 w 1873661"/>
                <a:gd name="connsiteY8" fmla="*/ 118978 h 118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3661" h="1189775">
                  <a:moveTo>
                    <a:pt x="0" y="118978"/>
                  </a:moveTo>
                  <a:cubicBezTo>
                    <a:pt x="0" y="53268"/>
                    <a:pt x="53268" y="0"/>
                    <a:pt x="118978" y="0"/>
                  </a:cubicBezTo>
                  <a:lnTo>
                    <a:pt x="1754684" y="0"/>
                  </a:lnTo>
                  <a:cubicBezTo>
                    <a:pt x="1820394" y="0"/>
                    <a:pt x="1873662" y="53268"/>
                    <a:pt x="1873662" y="118978"/>
                  </a:cubicBezTo>
                  <a:cubicBezTo>
                    <a:pt x="1873662" y="436251"/>
                    <a:pt x="1873661" y="753525"/>
                    <a:pt x="1873661" y="1070798"/>
                  </a:cubicBezTo>
                  <a:cubicBezTo>
                    <a:pt x="1873661" y="1136508"/>
                    <a:pt x="1820393" y="1189776"/>
                    <a:pt x="1754683" y="1189776"/>
                  </a:cubicBezTo>
                  <a:lnTo>
                    <a:pt x="118978" y="1189775"/>
                  </a:lnTo>
                  <a:cubicBezTo>
                    <a:pt x="53268" y="1189775"/>
                    <a:pt x="0" y="1136507"/>
                    <a:pt x="0" y="1070797"/>
                  </a:cubicBezTo>
                  <a:lnTo>
                    <a:pt x="0" y="118978"/>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0567" tIns="80567" rIns="80567" bIns="80567" numCol="1" spcCol="1270" anchor="ctr" anchorCtr="0">
              <a:noAutofit/>
            </a:bodyPr>
            <a:lstStyle/>
            <a:p>
              <a:pPr marL="0" lvl="0" indent="0" algn="ctr" defTabSz="533400">
                <a:lnSpc>
                  <a:spcPct val="90000"/>
                </a:lnSpc>
                <a:spcBef>
                  <a:spcPct val="0"/>
                </a:spcBef>
                <a:spcAft>
                  <a:spcPct val="35000"/>
                </a:spcAft>
                <a:buNone/>
              </a:pPr>
              <a:r>
                <a:rPr lang="en-US" sz="1600" kern="1200" dirty="0"/>
                <a:t>Opportunity for the RHP to pilot Telemedicine in Louisiana in hopes of offering expanded telemedicine services for all Title X clients in all areas of </a:t>
              </a:r>
              <a:r>
                <a:rPr lang="en-US" sz="1600" kern="1200" dirty="0" smtClean="0"/>
                <a:t>Louisiana</a:t>
              </a:r>
              <a:r>
                <a:rPr lang="en-US" sz="1600" kern="1200" dirty="0"/>
                <a:t/>
              </a:r>
              <a:br>
                <a:rPr lang="en-US" sz="1600" kern="1200" dirty="0"/>
              </a:br>
              <a:endParaRPr lang="en-US" sz="1600" kern="1200" dirty="0"/>
            </a:p>
          </p:txBody>
        </p:sp>
        <p:sp>
          <p:nvSpPr>
            <p:cNvPr id="13" name="Rectangle: Rounded Corners 12">
              <a:extLst>
                <a:ext uri="{FF2B5EF4-FFF2-40B4-BE49-F238E27FC236}">
                  <a16:creationId xmlns:a16="http://schemas.microsoft.com/office/drawing/2014/main" id="{0F82D07E-797F-4183-B2B4-2DED1605C2E9}"/>
                </a:ext>
              </a:extLst>
            </p:cNvPr>
            <p:cNvSpPr/>
            <p:nvPr/>
          </p:nvSpPr>
          <p:spPr>
            <a:xfrm>
              <a:off x="4944674" y="2455125"/>
              <a:ext cx="2069556" cy="130875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Freeform: Shape 13">
              <a:extLst>
                <a:ext uri="{FF2B5EF4-FFF2-40B4-BE49-F238E27FC236}">
                  <a16:creationId xmlns:a16="http://schemas.microsoft.com/office/drawing/2014/main" id="{73E0E8BD-6599-468D-9150-35CBC4090D58}"/>
                </a:ext>
              </a:extLst>
            </p:cNvPr>
            <p:cNvSpPr/>
            <p:nvPr/>
          </p:nvSpPr>
          <p:spPr>
            <a:xfrm>
              <a:off x="5159957" y="2615808"/>
              <a:ext cx="2069556" cy="1308756"/>
            </a:xfrm>
            <a:custGeom>
              <a:avLst/>
              <a:gdLst>
                <a:gd name="connsiteX0" fmla="*/ 0 w 1873661"/>
                <a:gd name="connsiteY0" fmla="*/ 118978 h 1189775"/>
                <a:gd name="connsiteX1" fmla="*/ 118978 w 1873661"/>
                <a:gd name="connsiteY1" fmla="*/ 0 h 1189775"/>
                <a:gd name="connsiteX2" fmla="*/ 1754684 w 1873661"/>
                <a:gd name="connsiteY2" fmla="*/ 0 h 1189775"/>
                <a:gd name="connsiteX3" fmla="*/ 1873662 w 1873661"/>
                <a:gd name="connsiteY3" fmla="*/ 118978 h 1189775"/>
                <a:gd name="connsiteX4" fmla="*/ 1873661 w 1873661"/>
                <a:gd name="connsiteY4" fmla="*/ 1070798 h 1189775"/>
                <a:gd name="connsiteX5" fmla="*/ 1754683 w 1873661"/>
                <a:gd name="connsiteY5" fmla="*/ 1189776 h 1189775"/>
                <a:gd name="connsiteX6" fmla="*/ 118978 w 1873661"/>
                <a:gd name="connsiteY6" fmla="*/ 1189775 h 1189775"/>
                <a:gd name="connsiteX7" fmla="*/ 0 w 1873661"/>
                <a:gd name="connsiteY7" fmla="*/ 1070797 h 1189775"/>
                <a:gd name="connsiteX8" fmla="*/ 0 w 1873661"/>
                <a:gd name="connsiteY8" fmla="*/ 118978 h 118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3661" h="1189775">
                  <a:moveTo>
                    <a:pt x="0" y="118978"/>
                  </a:moveTo>
                  <a:cubicBezTo>
                    <a:pt x="0" y="53268"/>
                    <a:pt x="53268" y="0"/>
                    <a:pt x="118978" y="0"/>
                  </a:cubicBezTo>
                  <a:lnTo>
                    <a:pt x="1754684" y="0"/>
                  </a:lnTo>
                  <a:cubicBezTo>
                    <a:pt x="1820394" y="0"/>
                    <a:pt x="1873662" y="53268"/>
                    <a:pt x="1873662" y="118978"/>
                  </a:cubicBezTo>
                  <a:cubicBezTo>
                    <a:pt x="1873662" y="436251"/>
                    <a:pt x="1873661" y="753525"/>
                    <a:pt x="1873661" y="1070798"/>
                  </a:cubicBezTo>
                  <a:cubicBezTo>
                    <a:pt x="1873661" y="1136508"/>
                    <a:pt x="1820393" y="1189776"/>
                    <a:pt x="1754683" y="1189776"/>
                  </a:cubicBezTo>
                  <a:lnTo>
                    <a:pt x="118978" y="1189775"/>
                  </a:lnTo>
                  <a:cubicBezTo>
                    <a:pt x="53268" y="1189775"/>
                    <a:pt x="0" y="1136507"/>
                    <a:pt x="0" y="1070797"/>
                  </a:cubicBezTo>
                  <a:lnTo>
                    <a:pt x="0" y="118978"/>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0567" tIns="80567" rIns="80567" bIns="80567" numCol="1" spcCol="1270" anchor="ctr" anchorCtr="0">
              <a:noAutofit/>
            </a:bodyPr>
            <a:lstStyle/>
            <a:p>
              <a:pPr marL="0" lvl="0" indent="0" algn="ctr" defTabSz="533400">
                <a:lnSpc>
                  <a:spcPct val="90000"/>
                </a:lnSpc>
                <a:spcBef>
                  <a:spcPct val="0"/>
                </a:spcBef>
                <a:spcAft>
                  <a:spcPct val="35000"/>
                </a:spcAft>
                <a:buNone/>
              </a:pPr>
              <a:r>
                <a:rPr lang="en-US" sz="1600" kern="1200" dirty="0"/>
                <a:t>Eliminate traveling to see a provider</a:t>
              </a:r>
            </a:p>
          </p:txBody>
        </p:sp>
        <p:sp>
          <p:nvSpPr>
            <p:cNvPr id="15" name="Freeform: Shape 14">
              <a:extLst>
                <a:ext uri="{FF2B5EF4-FFF2-40B4-BE49-F238E27FC236}">
                  <a16:creationId xmlns:a16="http://schemas.microsoft.com/office/drawing/2014/main" id="{4FA766F2-AF45-4010-8FB7-610CE63D9C5F}"/>
                </a:ext>
              </a:extLst>
            </p:cNvPr>
            <p:cNvSpPr/>
            <p:nvPr/>
          </p:nvSpPr>
          <p:spPr>
            <a:xfrm>
              <a:off x="2705576" y="4250493"/>
              <a:ext cx="2069556" cy="1432472"/>
            </a:xfrm>
            <a:custGeom>
              <a:avLst/>
              <a:gdLst>
                <a:gd name="connsiteX0" fmla="*/ 0 w 1873661"/>
                <a:gd name="connsiteY0" fmla="*/ 118978 h 1189775"/>
                <a:gd name="connsiteX1" fmla="*/ 118978 w 1873661"/>
                <a:gd name="connsiteY1" fmla="*/ 0 h 1189775"/>
                <a:gd name="connsiteX2" fmla="*/ 1754684 w 1873661"/>
                <a:gd name="connsiteY2" fmla="*/ 0 h 1189775"/>
                <a:gd name="connsiteX3" fmla="*/ 1873662 w 1873661"/>
                <a:gd name="connsiteY3" fmla="*/ 118978 h 1189775"/>
                <a:gd name="connsiteX4" fmla="*/ 1873661 w 1873661"/>
                <a:gd name="connsiteY4" fmla="*/ 1070798 h 1189775"/>
                <a:gd name="connsiteX5" fmla="*/ 1754683 w 1873661"/>
                <a:gd name="connsiteY5" fmla="*/ 1189776 h 1189775"/>
                <a:gd name="connsiteX6" fmla="*/ 118978 w 1873661"/>
                <a:gd name="connsiteY6" fmla="*/ 1189775 h 1189775"/>
                <a:gd name="connsiteX7" fmla="*/ 0 w 1873661"/>
                <a:gd name="connsiteY7" fmla="*/ 1070797 h 1189775"/>
                <a:gd name="connsiteX8" fmla="*/ 0 w 1873661"/>
                <a:gd name="connsiteY8" fmla="*/ 118978 h 118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3661" h="1189775">
                  <a:moveTo>
                    <a:pt x="0" y="118978"/>
                  </a:moveTo>
                  <a:cubicBezTo>
                    <a:pt x="0" y="53268"/>
                    <a:pt x="53268" y="0"/>
                    <a:pt x="118978" y="0"/>
                  </a:cubicBezTo>
                  <a:lnTo>
                    <a:pt x="1754684" y="0"/>
                  </a:lnTo>
                  <a:cubicBezTo>
                    <a:pt x="1820394" y="0"/>
                    <a:pt x="1873662" y="53268"/>
                    <a:pt x="1873662" y="118978"/>
                  </a:cubicBezTo>
                  <a:cubicBezTo>
                    <a:pt x="1873662" y="436251"/>
                    <a:pt x="1873661" y="753525"/>
                    <a:pt x="1873661" y="1070798"/>
                  </a:cubicBezTo>
                  <a:cubicBezTo>
                    <a:pt x="1873661" y="1136508"/>
                    <a:pt x="1820393" y="1189776"/>
                    <a:pt x="1754683" y="1189776"/>
                  </a:cubicBezTo>
                  <a:lnTo>
                    <a:pt x="118978" y="1189775"/>
                  </a:lnTo>
                  <a:cubicBezTo>
                    <a:pt x="53268" y="1189775"/>
                    <a:pt x="0" y="1136507"/>
                    <a:pt x="0" y="1070797"/>
                  </a:cubicBezTo>
                  <a:lnTo>
                    <a:pt x="0" y="118978"/>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0567" tIns="80567" rIns="80567" bIns="80567" numCol="1" spcCol="1270" anchor="ctr" anchorCtr="0">
              <a:noAutofit/>
            </a:bodyPr>
            <a:lstStyle/>
            <a:p>
              <a:pPr marL="0" lvl="0" indent="0" algn="ctr" defTabSz="533400">
                <a:lnSpc>
                  <a:spcPct val="90000"/>
                </a:lnSpc>
                <a:spcBef>
                  <a:spcPct val="0"/>
                </a:spcBef>
                <a:spcAft>
                  <a:spcPct val="35000"/>
                </a:spcAft>
                <a:buNone/>
              </a:pPr>
              <a:r>
                <a:rPr lang="en-US" sz="1600" kern="1200" dirty="0"/>
                <a:t>Participate in virtual visits during breaks from work without lost wages</a:t>
              </a:r>
            </a:p>
          </p:txBody>
        </p:sp>
      </p:grpSp>
    </p:spTree>
    <p:extLst>
      <p:ext uri="{BB962C8B-B14F-4D97-AF65-F5344CB8AC3E}">
        <p14:creationId xmlns:p14="http://schemas.microsoft.com/office/powerpoint/2010/main" val="39042930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9161" y="178158"/>
            <a:ext cx="5229455" cy="1243649"/>
          </a:xfrm>
        </p:spPr>
        <p:txBody>
          <a:bodyPr vert="horz" lIns="91440" tIns="45720" rIns="91440" bIns="45720" rtlCol="0" anchor="ctr">
            <a:normAutofit/>
          </a:bodyPr>
          <a:lstStyle/>
          <a:p>
            <a:r>
              <a:rPr lang="en-US" dirty="0">
                <a:solidFill>
                  <a:schemeClr val="tx2"/>
                </a:solidFill>
              </a:rPr>
              <a:t>Referrals to TelePrEP</a:t>
            </a:r>
          </a:p>
        </p:txBody>
      </p:sp>
      <p:pic>
        <p:nvPicPr>
          <p:cNvPr id="7" name="Graphic 6" descr="Men/Women Group icon">
            <a:extLst>
              <a:ext uri="{FF2B5EF4-FFF2-40B4-BE49-F238E27FC236}">
                <a16:creationId xmlns:a16="http://schemas.microsoft.com/office/drawing/2014/main" id="{E515F251-1178-410E-8E84-7E03C10435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6528144" y="2135820"/>
            <a:ext cx="2586359" cy="2586359"/>
          </a:xfrm>
          <a:prstGeom prst="rect">
            <a:avLst/>
          </a:prstGeom>
        </p:spPr>
      </p:pic>
      <p:sp>
        <p:nvSpPr>
          <p:cNvPr id="3" name="Content Placeholder 2"/>
          <p:cNvSpPr>
            <a:spLocks noGrp="1"/>
          </p:cNvSpPr>
          <p:nvPr>
            <p:ph idx="1"/>
          </p:nvPr>
        </p:nvSpPr>
        <p:spPr>
          <a:xfrm>
            <a:off x="533400" y="1759058"/>
            <a:ext cx="5638800" cy="4489341"/>
          </a:xfrm>
        </p:spPr>
        <p:txBody>
          <a:bodyPr vert="horz" lIns="68580" tIns="34290" rIns="68580" bIns="34290" rtlCol="0">
            <a:normAutofit fontScale="92500" lnSpcReduction="10000"/>
          </a:bodyPr>
          <a:lstStyle/>
          <a:p>
            <a:r>
              <a:rPr lang="en-US" sz="2400" dirty="0"/>
              <a:t>Referrals can be from:</a:t>
            </a:r>
            <a:br>
              <a:rPr lang="en-US" sz="2400" dirty="0"/>
            </a:br>
            <a:endParaRPr lang="en-US" sz="2400" dirty="0"/>
          </a:p>
          <a:p>
            <a:pPr marL="411480" indent="-411480">
              <a:buFont typeface="Wingdings" panose="05000000000000000000" pitchFamily="2" charset="2"/>
              <a:buChar char="v"/>
            </a:pPr>
            <a:r>
              <a:rPr lang="en-US" sz="2400" dirty="0" smtClean="0"/>
              <a:t>Parish </a:t>
            </a:r>
            <a:r>
              <a:rPr lang="en-US" sz="2400" dirty="0"/>
              <a:t>Health Units (64 units in the state)</a:t>
            </a:r>
          </a:p>
          <a:p>
            <a:pPr marL="411480" indent="-411480">
              <a:buFont typeface="Wingdings" panose="05000000000000000000" pitchFamily="2" charset="2"/>
              <a:buChar char="v"/>
            </a:pPr>
            <a:r>
              <a:rPr lang="en-US" sz="2400" dirty="0"/>
              <a:t>Community Business Organizations</a:t>
            </a:r>
          </a:p>
          <a:p>
            <a:pPr marL="411480" indent="-411480">
              <a:buFont typeface="Wingdings" panose="05000000000000000000" pitchFamily="2" charset="2"/>
              <a:buChar char="v"/>
            </a:pPr>
            <a:r>
              <a:rPr lang="en-US" sz="2400" dirty="0"/>
              <a:t>Private Providers</a:t>
            </a:r>
          </a:p>
          <a:p>
            <a:pPr marL="411480" indent="-411480">
              <a:buFont typeface="Wingdings" panose="05000000000000000000" pitchFamily="2" charset="2"/>
              <a:buChar char="v"/>
            </a:pPr>
            <a:r>
              <a:rPr lang="en-US" sz="2400" dirty="0"/>
              <a:t>Community Partners</a:t>
            </a:r>
          </a:p>
          <a:p>
            <a:pPr marL="411480" indent="-411480">
              <a:buFont typeface="Wingdings" panose="05000000000000000000" pitchFamily="2" charset="2"/>
              <a:buChar char="v"/>
            </a:pPr>
            <a:r>
              <a:rPr lang="en-US" sz="2400" dirty="0" smtClean="0"/>
              <a:t>Self-referral</a:t>
            </a:r>
          </a:p>
          <a:p>
            <a:pPr marL="0" indent="0">
              <a:buNone/>
            </a:pPr>
            <a:endParaRPr lang="en-US" sz="2400" dirty="0"/>
          </a:p>
          <a:p>
            <a:pPr marL="0" indent="0">
              <a:buNone/>
            </a:pPr>
            <a:r>
              <a:rPr lang="en-US" sz="2400" b="1" dirty="0"/>
              <a:t>All clients at the Parish Health Units have a full sexual health assessment at each visit. This provides opportunity to identify risk reduction strategies and identify clients who may be at risk for contracting HIV</a:t>
            </a:r>
            <a:r>
              <a:rPr lang="en-US" sz="2400" b="1" dirty="0" smtClean="0"/>
              <a:t>.</a:t>
            </a:r>
          </a:p>
          <a:p>
            <a:pPr lvl="1"/>
            <a:endParaRPr lang="en-US" sz="1275" dirty="0"/>
          </a:p>
        </p:txBody>
      </p:sp>
    </p:spTree>
    <p:extLst>
      <p:ext uri="{BB962C8B-B14F-4D97-AF65-F5344CB8AC3E}">
        <p14:creationId xmlns:p14="http://schemas.microsoft.com/office/powerpoint/2010/main" val="26232918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079581" cy="1123951"/>
          </a:xfrm>
        </p:spPr>
        <p:txBody>
          <a:bodyPr vert="horz" lIns="91440" tIns="45720" rIns="91440" bIns="45720" rtlCol="0" anchor="ctr">
            <a:normAutofit fontScale="90000"/>
          </a:bodyPr>
          <a:lstStyle/>
          <a:p>
            <a:r>
              <a:rPr lang="en-US" dirty="0">
                <a:solidFill>
                  <a:schemeClr val="tx2"/>
                </a:solidFill>
              </a:rPr>
              <a:t>Public Awareness Campaign</a:t>
            </a:r>
            <a:br>
              <a:rPr lang="en-US" dirty="0">
                <a:solidFill>
                  <a:schemeClr val="tx2"/>
                </a:solidFill>
              </a:rPr>
            </a:br>
            <a:r>
              <a:rPr lang="en-US" dirty="0">
                <a:solidFill>
                  <a:schemeClr val="tx2"/>
                </a:solidFill>
              </a:rPr>
              <a:t>Facebook/Instagram</a:t>
            </a:r>
          </a:p>
        </p:txBody>
      </p:sp>
      <p:pic>
        <p:nvPicPr>
          <p:cNvPr id="4" name="Picture 3" descr="Screenshot of the Public Awareness Campaign on Facebook and Instagram"/>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07492" y="1905000"/>
            <a:ext cx="4516571" cy="3785937"/>
          </a:xfrm>
          <a:prstGeom prst="rect">
            <a:avLst/>
          </a:prstGeom>
        </p:spPr>
      </p:pic>
      <p:pic>
        <p:nvPicPr>
          <p:cNvPr id="5" name="Content Placeholder 4" descr="&quot;&quot;"/>
          <p:cNvPicPr>
            <a:picLocks noGrp="1" noChangeAspect="1"/>
          </p:cNvPicPr>
          <p:nvPr>
            <p:ph sz="half" idx="2"/>
          </p:nvPr>
        </p:nvPicPr>
        <p:blipFill rotWithShape="1">
          <a:blip r:embed="rId4" cstate="email">
            <a:extLst>
              <a:ext uri="{28A0092B-C50C-407E-A947-70E740481C1C}">
                <a14:useLocalDpi xmlns:a14="http://schemas.microsoft.com/office/drawing/2010/main"/>
              </a:ext>
            </a:extLst>
          </a:blip>
          <a:srcRect/>
          <a:stretch/>
        </p:blipFill>
        <p:spPr>
          <a:xfrm>
            <a:off x="5019342" y="2032002"/>
            <a:ext cx="3819857" cy="3214197"/>
          </a:xfrm>
          <a:prstGeom prst="rect">
            <a:avLst/>
          </a:prstGeom>
        </p:spPr>
      </p:pic>
      <p:sp>
        <p:nvSpPr>
          <p:cNvPr id="6" name="TextBox 5"/>
          <p:cNvSpPr txBox="1"/>
          <p:nvPr/>
        </p:nvSpPr>
        <p:spPr>
          <a:xfrm>
            <a:off x="5544999" y="5345211"/>
            <a:ext cx="3318781" cy="300082"/>
          </a:xfrm>
          <a:prstGeom prst="rect">
            <a:avLst/>
          </a:prstGeom>
          <a:noFill/>
        </p:spPr>
        <p:txBody>
          <a:bodyPr wrap="square" rtlCol="0">
            <a:spAutoFit/>
          </a:bodyPr>
          <a:lstStyle/>
          <a:p>
            <a:pPr defTabSz="342900"/>
            <a:r>
              <a:rPr lang="en-US" sz="1350" b="1" i="1" dirty="0">
                <a:solidFill>
                  <a:prstClr val="black"/>
                </a:solidFill>
                <a:latin typeface="Calibri Light" panose="020F0302020204030204"/>
              </a:rPr>
              <a:t>Pictured: Black Women and PrEP</a:t>
            </a:r>
          </a:p>
        </p:txBody>
      </p:sp>
    </p:spTree>
    <p:extLst>
      <p:ext uri="{BB962C8B-B14F-4D97-AF65-F5344CB8AC3E}">
        <p14:creationId xmlns:p14="http://schemas.microsoft.com/office/powerpoint/2010/main" val="41426150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013AC-F168-4C84-AEFF-979A278EA69A}"/>
              </a:ext>
            </a:extLst>
          </p:cNvPr>
          <p:cNvSpPr>
            <a:spLocks noGrp="1"/>
          </p:cNvSpPr>
          <p:nvPr>
            <p:ph type="title"/>
          </p:nvPr>
        </p:nvSpPr>
        <p:spPr>
          <a:xfrm>
            <a:off x="475635" y="5105400"/>
            <a:ext cx="8192729" cy="767693"/>
          </a:xfrm>
        </p:spPr>
        <p:txBody>
          <a:bodyPr vert="horz" lIns="68580" tIns="34290" rIns="68580" bIns="34290" rtlCol="0" anchor="b">
            <a:normAutofit fontScale="90000"/>
          </a:bodyPr>
          <a:lstStyle/>
          <a:p>
            <a:pPr>
              <a:lnSpc>
                <a:spcPct val="80000"/>
              </a:lnSpc>
            </a:pPr>
            <a:r>
              <a:rPr lang="en-US" sz="4950" dirty="0">
                <a:solidFill>
                  <a:srgbClr val="FFFFFF"/>
                </a:solidFill>
              </a:rPr>
              <a:t>Challenges and Opportunities in the TelePrEP Program</a:t>
            </a:r>
          </a:p>
        </p:txBody>
      </p:sp>
      <p:sp>
        <p:nvSpPr>
          <p:cNvPr id="13" name="Rectangle 12" descr="&quot;&quot;">
            <a:extLst>
              <a:ext uri="{FF2B5EF4-FFF2-40B4-BE49-F238E27FC236}">
                <a16:creationId xmlns:a16="http://schemas.microsoft.com/office/drawing/2014/main" id="{472BC85F-BF83-4D6D-A1BC-8EE5822F08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1"/>
            <a:ext cx="9144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dirty="0">
              <a:solidFill>
                <a:prstClr val="white"/>
              </a:solidFill>
              <a:latin typeface="Calibri Light" panose="020F0302020204030204"/>
            </a:endParaRPr>
          </a:p>
        </p:txBody>
      </p:sp>
      <p:graphicFrame>
        <p:nvGraphicFramePr>
          <p:cNvPr id="4" name="Table 3" descr="Challenge #1:&#10;Louisiana Medicaid will not reimburse for Telemedicine visits unless originating and destination locations are in a clinic setting.&#10;Opportunity #1:&#10;The STD/HIV and RHP in Louisiana are working with Medicaid to allow billing for services using Telemedicine when client is at location of their choice and using secure platform for confidential visit.&#10;Challenge #2:&#10;Identify the elements of a TelePrEP Title X visit.&#10;Opportunity #2:&#10;Ensure all elements of a Title X visit are covered in TelePrEP visits and move under the direction of the Title X Program&#10;Challenge #3:&#10;High cost of funding APRN medical clinics in low volume/rural locations in Louisiana.&#10;Opportunity #3:&#10;To open Telemedicine option to all RH clients statewide."/>
          <p:cNvGraphicFramePr>
            <a:graphicFrameLocks noGrp="1"/>
          </p:cNvGraphicFramePr>
          <p:nvPr>
            <p:extLst>
              <p:ext uri="{D42A27DB-BD31-4B8C-83A1-F6EECF244321}">
                <p14:modId xmlns:p14="http://schemas.microsoft.com/office/powerpoint/2010/main" val="959482480"/>
              </p:ext>
            </p:extLst>
          </p:nvPr>
        </p:nvGraphicFramePr>
        <p:xfrm>
          <a:off x="685800" y="857251"/>
          <a:ext cx="8204200" cy="3655027"/>
        </p:xfrm>
        <a:graphic>
          <a:graphicData uri="http://schemas.openxmlformats.org/drawingml/2006/table">
            <a:tbl>
              <a:tblPr firstRow="1" bandRow="1">
                <a:tableStyleId>{3B4B98B0-60AC-42C2-AFA5-B58CD77FA1E5}</a:tableStyleId>
              </a:tblPr>
              <a:tblGrid>
                <a:gridCol w="4114800">
                  <a:extLst>
                    <a:ext uri="{9D8B030D-6E8A-4147-A177-3AD203B41FA5}">
                      <a16:colId xmlns:a16="http://schemas.microsoft.com/office/drawing/2014/main" val="20000"/>
                    </a:ext>
                  </a:extLst>
                </a:gridCol>
                <a:gridCol w="4089400">
                  <a:extLst>
                    <a:ext uri="{9D8B030D-6E8A-4147-A177-3AD203B41FA5}">
                      <a16:colId xmlns:a16="http://schemas.microsoft.com/office/drawing/2014/main" val="20001"/>
                    </a:ext>
                  </a:extLst>
                </a:gridCol>
              </a:tblGrid>
              <a:tr h="1441160">
                <a:tc>
                  <a:txBody>
                    <a:bodyPr/>
                    <a:lstStyle/>
                    <a:p>
                      <a:r>
                        <a:rPr lang="en-US" sz="1600" b="1" dirty="0"/>
                        <a:t>Challenge #1:</a:t>
                      </a:r>
                    </a:p>
                    <a:p>
                      <a:r>
                        <a:rPr lang="en-US" sz="1600" b="0" dirty="0"/>
                        <a:t>Louisiana Medicaid will not reimburse for Telemedicine visits unless originating and destination locations are in a clinic setting.</a:t>
                      </a:r>
                    </a:p>
                  </a:txBody>
                  <a:tcPr marL="50124" marR="50124" marT="25062" marB="25062"/>
                </a:tc>
                <a:tc>
                  <a:txBody>
                    <a:bodyPr/>
                    <a:lstStyle/>
                    <a:p>
                      <a:r>
                        <a:rPr lang="en-US" sz="1500" b="1" dirty="0"/>
                        <a:t>Opportunity</a:t>
                      </a:r>
                      <a:r>
                        <a:rPr lang="en-US" sz="1500" b="1" baseline="0" dirty="0"/>
                        <a:t> #1:</a:t>
                      </a:r>
                    </a:p>
                    <a:p>
                      <a:r>
                        <a:rPr lang="en-US" sz="1500" b="0" baseline="0" dirty="0"/>
                        <a:t>The STD/HIV and RHP in Louisiana are working with Medicaid to allow billing for services using Telemedicine when client is at location of their choice and using secure platform for confidential visit.</a:t>
                      </a:r>
                      <a:endParaRPr lang="en-US" sz="1500" b="0" dirty="0"/>
                    </a:p>
                  </a:txBody>
                  <a:tcPr marL="50124" marR="50124" marT="25062" marB="25062"/>
                </a:tc>
                <a:extLst>
                  <a:ext uri="{0D108BD9-81ED-4DB2-BD59-A6C34878D82A}">
                    <a16:rowId xmlns:a16="http://schemas.microsoft.com/office/drawing/2014/main" val="10000"/>
                  </a:ext>
                </a:extLst>
              </a:tr>
              <a:tr h="1020743">
                <a:tc>
                  <a:txBody>
                    <a:bodyPr/>
                    <a:lstStyle/>
                    <a:p>
                      <a:r>
                        <a:rPr lang="en-US" sz="1600" b="1" dirty="0"/>
                        <a:t>Challenge</a:t>
                      </a:r>
                      <a:r>
                        <a:rPr lang="en-US" sz="1600" b="1" baseline="0" dirty="0"/>
                        <a:t> #2:</a:t>
                      </a:r>
                    </a:p>
                    <a:p>
                      <a:r>
                        <a:rPr lang="en-US" sz="1600" b="0" baseline="0" dirty="0"/>
                        <a:t>Identify the elements of a TelePrEP Title X visit.</a:t>
                      </a:r>
                    </a:p>
                  </a:txBody>
                  <a:tcPr marL="50124" marR="50124" marT="25062" marB="25062"/>
                </a:tc>
                <a:tc>
                  <a:txBody>
                    <a:bodyPr/>
                    <a:lstStyle/>
                    <a:p>
                      <a:r>
                        <a:rPr lang="en-US" sz="1500" b="1" dirty="0"/>
                        <a:t>Opportunity #2: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baseline="0" dirty="0"/>
                        <a:t>Ensure all elements of a Title X visit are covered in TelePrEP visits and move under the direction of the Title X </a:t>
                      </a:r>
                      <a:r>
                        <a:rPr lang="en-US" sz="1500" b="0" baseline="0" dirty="0" smtClean="0"/>
                        <a:t>Program.</a:t>
                      </a:r>
                      <a:endParaRPr lang="en-US" sz="1500" b="0" dirty="0"/>
                    </a:p>
                    <a:p>
                      <a:endParaRPr lang="en-US" sz="1500" b="0" dirty="0"/>
                    </a:p>
                  </a:txBody>
                  <a:tcPr marL="50124" marR="50124" marT="25062" marB="25062"/>
                </a:tc>
                <a:extLst>
                  <a:ext uri="{0D108BD9-81ED-4DB2-BD59-A6C34878D82A}">
                    <a16:rowId xmlns:a16="http://schemas.microsoft.com/office/drawing/2014/main" val="10001"/>
                  </a:ext>
                </a:extLst>
              </a:tr>
              <a:tr h="1020743">
                <a:tc>
                  <a:txBody>
                    <a:bodyPr/>
                    <a:lstStyle/>
                    <a:p>
                      <a:r>
                        <a:rPr lang="en-US" sz="1600" b="1" dirty="0"/>
                        <a:t>Challenge #3:</a:t>
                      </a:r>
                    </a:p>
                    <a:p>
                      <a:r>
                        <a:rPr lang="en-US" sz="1600" b="0" dirty="0"/>
                        <a:t>High cost of funding APRN medical clinics in low volume/rural locations in Louisiana.</a:t>
                      </a:r>
                    </a:p>
                  </a:txBody>
                  <a:tcPr marL="50124" marR="50124" marT="25062" marB="25062"/>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t>Opportunity #3: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dirty="0"/>
                        <a:t>To open Telemedicine option to all RH clients statewide.</a:t>
                      </a:r>
                    </a:p>
                    <a:p>
                      <a:endParaRPr lang="en-US" sz="1500" b="0" dirty="0"/>
                    </a:p>
                  </a:txBody>
                  <a:tcPr marL="50124" marR="50124" marT="25062" marB="25062"/>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567490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238" y="152400"/>
            <a:ext cx="8079581" cy="1658198"/>
          </a:xfrm>
        </p:spPr>
        <p:txBody>
          <a:bodyPr vert="horz" lIns="91440" tIns="45720" rIns="91440" bIns="45720" rtlCol="0" anchor="ctr">
            <a:normAutofit/>
          </a:bodyPr>
          <a:lstStyle/>
          <a:p>
            <a:r>
              <a:rPr lang="en-US" dirty="0">
                <a:solidFill>
                  <a:schemeClr val="tx2"/>
                </a:solidFill>
              </a:rPr>
              <a:t>Lessons Learned from the TelePrEP Program</a:t>
            </a:r>
          </a:p>
        </p:txBody>
      </p:sp>
      <p:sp>
        <p:nvSpPr>
          <p:cNvPr id="3" name="Content Placeholder 2"/>
          <p:cNvSpPr>
            <a:spLocks noGrp="1"/>
          </p:cNvSpPr>
          <p:nvPr>
            <p:ph idx="1"/>
          </p:nvPr>
        </p:nvSpPr>
        <p:spPr>
          <a:xfrm>
            <a:off x="487248" y="1600200"/>
            <a:ext cx="8199552" cy="4419600"/>
          </a:xfrm>
        </p:spPr>
        <p:txBody>
          <a:bodyPr vert="horz" lIns="68580" tIns="34290" rIns="68580" bIns="34290" rtlCol="0" anchor="t">
            <a:normAutofit/>
          </a:bodyPr>
          <a:lstStyle/>
          <a:p>
            <a:pPr lvl="1"/>
            <a:r>
              <a:rPr lang="en-US" sz="2400" dirty="0"/>
              <a:t/>
            </a:r>
            <a:br>
              <a:rPr lang="en-US" sz="2400" dirty="0"/>
            </a:br>
            <a:r>
              <a:rPr lang="en-US" sz="2400" dirty="0"/>
              <a:t>Consider creative methods for offering PrEP services that are tailored to your clients’ needs.</a:t>
            </a:r>
          </a:p>
          <a:p>
            <a:pPr lvl="1"/>
            <a:endParaRPr lang="en-US" sz="2400" dirty="0"/>
          </a:p>
          <a:p>
            <a:pPr lvl="1"/>
            <a:r>
              <a:rPr lang="en-US" sz="2400" dirty="0"/>
              <a:t>Establish strong partnerships with other programs within your health system to find ways to work together to offer services.</a:t>
            </a:r>
            <a:br>
              <a:rPr lang="en-US" sz="2400" dirty="0"/>
            </a:br>
            <a:endParaRPr lang="en-US" sz="2400" dirty="0"/>
          </a:p>
          <a:p>
            <a:pPr lvl="1"/>
            <a:r>
              <a:rPr lang="en-US" sz="2400" dirty="0"/>
              <a:t>Have established processes in place for rolling out PrEP (e.g., workplan that lays out concrete goals and expectations, job descriptions, billing, workflows)</a:t>
            </a:r>
          </a:p>
          <a:p>
            <a:pPr lvl="1"/>
            <a:endParaRPr lang="en-US" sz="2400" dirty="0"/>
          </a:p>
          <a:p>
            <a:pPr lvl="1"/>
            <a:r>
              <a:rPr lang="en-US" sz="2400" dirty="0"/>
              <a:t>Never give UP!</a:t>
            </a:r>
            <a:r>
              <a:rPr lang="en-US" dirty="0"/>
              <a:t/>
            </a:r>
            <a:br>
              <a:rPr lang="en-US" dirty="0"/>
            </a:br>
            <a:endParaRPr lang="en-US" dirty="0"/>
          </a:p>
        </p:txBody>
      </p:sp>
    </p:spTree>
    <p:extLst>
      <p:ext uri="{BB962C8B-B14F-4D97-AF65-F5344CB8AC3E}">
        <p14:creationId xmlns:p14="http://schemas.microsoft.com/office/powerpoint/2010/main" val="10826775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37773"/>
            <a:ext cx="8079581" cy="1243649"/>
          </a:xfrm>
        </p:spPr>
        <p:txBody>
          <a:bodyPr vert="horz" lIns="91440" tIns="45720" rIns="91440" bIns="45720" rtlCol="0" anchor="ctr">
            <a:normAutofit/>
          </a:bodyPr>
          <a:lstStyle/>
          <a:p>
            <a:r>
              <a:rPr lang="en-US" dirty="0">
                <a:solidFill>
                  <a:schemeClr val="tx2"/>
                </a:solidFill>
              </a:rPr>
              <a:t>Thank you!</a:t>
            </a:r>
          </a:p>
        </p:txBody>
      </p:sp>
      <p:graphicFrame>
        <p:nvGraphicFramePr>
          <p:cNvPr id="6" name="Subtitle 2" descr="Gail Gibson&#10;RN, BSN, MN, CPM, FABC&#10;Clinical Systems Team Lead gail.gibson@la.gov&#10;&#10;Tisha Reed&#10;MA - Reproductive Health Program Manager tisha.reed@la.gov&#10;&#10;Tammy Bennett&#10;RN, MSN, WHNP-C – Reproductive Health Statewide Nurse Consultant tammy.bennett2@la.gov">
            <a:extLst>
              <a:ext uri="{FF2B5EF4-FFF2-40B4-BE49-F238E27FC236}">
                <a16:creationId xmlns:a16="http://schemas.microsoft.com/office/drawing/2014/main" id="{90C6C347-FE10-4E56-8B04-4963732F47C3}"/>
              </a:ext>
            </a:extLst>
          </p:cNvPr>
          <p:cNvGraphicFramePr/>
          <p:nvPr>
            <p:extLst>
              <p:ext uri="{D42A27DB-BD31-4B8C-83A1-F6EECF244321}">
                <p14:modId xmlns:p14="http://schemas.microsoft.com/office/powerpoint/2010/main" val="3373405890"/>
              </p:ext>
            </p:extLst>
          </p:nvPr>
        </p:nvGraphicFramePr>
        <p:xfrm>
          <a:off x="228600" y="1859598"/>
          <a:ext cx="8686800" cy="3703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39416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3" name="Title 2"/>
          <p:cNvSpPr>
            <a:spLocks noGrp="1"/>
          </p:cNvSpPr>
          <p:nvPr>
            <p:ph type="ctrTitle"/>
          </p:nvPr>
        </p:nvSpPr>
        <p:spPr>
          <a:xfrm>
            <a:off x="822960" y="1870235"/>
            <a:ext cx="7543800" cy="2625565"/>
          </a:xfrm>
        </p:spPr>
        <p:txBody>
          <a:bodyPr/>
          <a:lstStyle/>
          <a:p>
            <a:pPr algn="ctr"/>
            <a:r>
              <a:rPr lang="en-US" dirty="0" err="1"/>
              <a:t>PrEP</a:t>
            </a:r>
            <a:r>
              <a:rPr lang="en-US" dirty="0"/>
              <a:t> in the Context of Gender Affirming Care</a:t>
            </a:r>
            <a:br>
              <a:rPr lang="en-US" dirty="0"/>
            </a:br>
            <a:endParaRPr lang="en-US" dirty="0"/>
          </a:p>
        </p:txBody>
      </p:sp>
      <p:sp>
        <p:nvSpPr>
          <p:cNvPr id="4" name="Subtitle 3"/>
          <p:cNvSpPr>
            <a:spLocks noGrp="1"/>
          </p:cNvSpPr>
          <p:nvPr>
            <p:ph type="subTitle" idx="1"/>
          </p:nvPr>
        </p:nvSpPr>
        <p:spPr/>
        <p:txBody>
          <a:bodyPr/>
          <a:lstStyle/>
          <a:p>
            <a:pPr algn="ctr">
              <a:spcBef>
                <a:spcPts val="0"/>
              </a:spcBef>
              <a:spcAft>
                <a:spcPts val="0"/>
              </a:spcAft>
              <a:buClr>
                <a:schemeClr val="dk1"/>
              </a:buClr>
              <a:buSzPts val="2400"/>
            </a:pPr>
            <a:r>
              <a:rPr lang="en-US" b="1" dirty="0">
                <a:solidFill>
                  <a:schemeClr val="bg2">
                    <a:lumMod val="10000"/>
                  </a:schemeClr>
                </a:solidFill>
                <a:latin typeface="Calibri Light" panose="020F0302020204030204" pitchFamily="34" charset="0"/>
                <a:ea typeface="Spectral"/>
                <a:cs typeface="Spectral"/>
                <a:sym typeface="Spectral"/>
              </a:rPr>
              <a:t>Planned Parenthood Southeastern Pennsylvania</a:t>
            </a:r>
          </a:p>
          <a:p>
            <a:pPr algn="ctr">
              <a:spcBef>
                <a:spcPts val="0"/>
              </a:spcBef>
              <a:spcAft>
                <a:spcPts val="0"/>
              </a:spcAft>
              <a:buClr>
                <a:schemeClr val="dk1"/>
              </a:buClr>
              <a:buSzPts val="2400"/>
            </a:pPr>
            <a:endParaRPr lang="en-US" b="1" dirty="0">
              <a:solidFill>
                <a:schemeClr val="bg2">
                  <a:lumMod val="10000"/>
                </a:schemeClr>
              </a:solidFill>
              <a:latin typeface="Calibri Light" panose="020F0302020204030204" pitchFamily="34" charset="0"/>
              <a:ea typeface="Spectral"/>
              <a:cs typeface="Spectral"/>
              <a:sym typeface="Spectral"/>
            </a:endParaRPr>
          </a:p>
          <a:p>
            <a:pPr algn="ctr">
              <a:spcBef>
                <a:spcPts val="750"/>
              </a:spcBef>
              <a:spcAft>
                <a:spcPts val="0"/>
              </a:spcAft>
              <a:buClr>
                <a:schemeClr val="dk1"/>
              </a:buClr>
              <a:buSzPts val="2400"/>
            </a:pPr>
            <a:r>
              <a:rPr lang="en-US" dirty="0">
                <a:solidFill>
                  <a:schemeClr val="bg2">
                    <a:lumMod val="10000"/>
                  </a:schemeClr>
                </a:solidFill>
                <a:latin typeface="Calibri Light" panose="020F0302020204030204" pitchFamily="34" charset="0"/>
                <a:ea typeface="Spectral Light"/>
                <a:cs typeface="Spectral Light"/>
                <a:sym typeface="Spectral Light"/>
              </a:rPr>
              <a:t>Michelle </a:t>
            </a:r>
            <a:r>
              <a:rPr lang="en-US" dirty="0" err="1">
                <a:solidFill>
                  <a:schemeClr val="bg2">
                    <a:lumMod val="10000"/>
                  </a:schemeClr>
                </a:solidFill>
                <a:latin typeface="Calibri Light" panose="020F0302020204030204" pitchFamily="34" charset="0"/>
                <a:ea typeface="Spectral Light"/>
                <a:cs typeface="Spectral Light"/>
                <a:sym typeface="Spectral Light"/>
              </a:rPr>
              <a:t>Ama</a:t>
            </a:r>
            <a:r>
              <a:rPr lang="en-US" dirty="0">
                <a:solidFill>
                  <a:schemeClr val="bg2">
                    <a:lumMod val="10000"/>
                  </a:schemeClr>
                </a:solidFill>
                <a:latin typeface="Calibri Light" panose="020F0302020204030204" pitchFamily="34" charset="0"/>
                <a:ea typeface="Spectral Light"/>
                <a:cs typeface="Spectral Light"/>
                <a:sym typeface="Spectral Light"/>
              </a:rPr>
              <a:t> </a:t>
            </a:r>
            <a:r>
              <a:rPr lang="en-US" dirty="0" err="1">
                <a:solidFill>
                  <a:schemeClr val="bg2">
                    <a:lumMod val="10000"/>
                  </a:schemeClr>
                </a:solidFill>
                <a:latin typeface="Calibri Light" panose="020F0302020204030204" pitchFamily="34" charset="0"/>
                <a:ea typeface="Spectral Light"/>
                <a:cs typeface="Spectral Light"/>
                <a:sym typeface="Spectral Light"/>
              </a:rPr>
              <a:t>Dankwah</a:t>
            </a:r>
            <a:r>
              <a:rPr lang="en-US" dirty="0">
                <a:solidFill>
                  <a:schemeClr val="bg2">
                    <a:lumMod val="10000"/>
                  </a:schemeClr>
                </a:solidFill>
                <a:latin typeface="Calibri Light" panose="020F0302020204030204" pitchFamily="34" charset="0"/>
                <a:ea typeface="Spectral Light"/>
                <a:cs typeface="Spectral Light"/>
                <a:sym typeface="Spectral Light"/>
              </a:rPr>
              <a:t> MSN, </a:t>
            </a:r>
            <a:r>
              <a:rPr lang="en-US" dirty="0" smtClean="0">
                <a:solidFill>
                  <a:schemeClr val="bg2">
                    <a:lumMod val="10000"/>
                  </a:schemeClr>
                </a:solidFill>
                <a:latin typeface="Calibri Light" panose="020F0302020204030204" pitchFamily="34" charset="0"/>
                <a:ea typeface="Spectral Light"/>
                <a:cs typeface="Spectral Light"/>
                <a:sym typeface="Spectral Light"/>
              </a:rPr>
              <a:t>CRNP</a:t>
            </a:r>
            <a:endParaRPr lang="en-US" dirty="0">
              <a:solidFill>
                <a:schemeClr val="bg2">
                  <a:lumMod val="10000"/>
                </a:schemeClr>
              </a:solidFill>
              <a:latin typeface="Calibri Light" panose="020F0302020204030204" pitchFamily="34" charset="0"/>
              <a:ea typeface="Spectral Light"/>
              <a:cs typeface="Spectral Light"/>
              <a:sym typeface="Spectral Light"/>
            </a:endParaRPr>
          </a:p>
        </p:txBody>
      </p:sp>
      <p:pic>
        <p:nvPicPr>
          <p:cNvPr id="2" name="Picture 1" descr="Planned Parenthood of Southeastern Pennsylvania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5434693"/>
            <a:ext cx="2743200" cy="889907"/>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381000" y="609600"/>
            <a:ext cx="7543800" cy="1088068"/>
          </a:xfrm>
          <a:prstGeom prst="rect">
            <a:avLst/>
          </a:prstGeom>
        </p:spPr>
        <p:txBody>
          <a:bodyPr vert="horz" lIns="91440" tIns="45720" rIns="91440" bIns="45720" rtlCol="0" anchor="ctr">
            <a:normAutofit fontScale="90000"/>
          </a:bodyPr>
          <a:lstStyle/>
          <a:p>
            <a:r>
              <a:rPr lang="en-US" sz="4050" spc="-90" dirty="0">
                <a:solidFill>
                  <a:schemeClr val="tx2"/>
                </a:solidFill>
                <a:sym typeface="Spectral SemiBold"/>
              </a:rPr>
              <a:t>Planned Parenthood Southeastern Pennsylvania (PPSP)</a:t>
            </a:r>
            <a:endParaRPr sz="4050" spc="-90" dirty="0">
              <a:solidFill>
                <a:schemeClr val="tx2"/>
              </a:solidFill>
              <a:sym typeface="Spectral SemiBold"/>
            </a:endParaRPr>
          </a:p>
        </p:txBody>
      </p:sp>
      <p:sp>
        <p:nvSpPr>
          <p:cNvPr id="92" name="Google Shape;92;p14"/>
          <p:cNvSpPr txBox="1">
            <a:spLocks noGrp="1"/>
          </p:cNvSpPr>
          <p:nvPr>
            <p:ph idx="1"/>
          </p:nvPr>
        </p:nvSpPr>
        <p:spPr>
          <a:xfrm>
            <a:off x="380999" y="1905000"/>
            <a:ext cx="8415375" cy="4114800"/>
          </a:xfrm>
          <a:prstGeom prst="rect">
            <a:avLst/>
          </a:prstGeom>
          <a:noFill/>
          <a:ln>
            <a:noFill/>
          </a:ln>
        </p:spPr>
        <p:txBody>
          <a:bodyPr spcFirstLastPara="1" vert="horz" wrap="square" lIns="68569" tIns="34275" rIns="68569" bIns="34275" rtlCol="0" anchor="t" anchorCtr="0">
            <a:noAutofit/>
          </a:bodyPr>
          <a:lstStyle/>
          <a:p>
            <a:pPr marL="411480" indent="-411480">
              <a:spcBef>
                <a:spcPts val="0"/>
              </a:spcBef>
              <a:spcAft>
                <a:spcPts val="0"/>
              </a:spcAft>
              <a:buClr>
                <a:srgbClr val="000000"/>
              </a:buClr>
              <a:buSzPct val="125000"/>
              <a:buFont typeface="Arial" panose="020B0604020202020204" pitchFamily="34" charset="0"/>
              <a:buChar char="•"/>
            </a:pPr>
            <a:r>
              <a:rPr lang="en-US" sz="2000" dirty="0" smtClean="0">
                <a:solidFill>
                  <a:schemeClr val="bg2">
                    <a:lumMod val="10000"/>
                  </a:schemeClr>
                </a:solidFill>
                <a:latin typeface="Calibri Light" panose="020F0302020204030204" pitchFamily="34" charset="0"/>
                <a:ea typeface="Spectral Light"/>
                <a:cs typeface="Spectral Light"/>
                <a:sym typeface="Spectral Light"/>
              </a:rPr>
              <a:t>PPSP </a:t>
            </a:r>
            <a:r>
              <a:rPr lang="en-US" sz="2000" dirty="0">
                <a:solidFill>
                  <a:schemeClr val="bg2">
                    <a:lumMod val="10000"/>
                  </a:schemeClr>
                </a:solidFill>
                <a:latin typeface="Calibri Light" panose="020F0302020204030204" pitchFamily="34" charset="0"/>
                <a:ea typeface="Spectral Light"/>
                <a:cs typeface="Spectral Light"/>
                <a:sym typeface="Spectral Light"/>
              </a:rPr>
              <a:t>is an affiliate of the Planned Parenthood Federation of America (PPFA) serving patients in Philadelphia, Chester, Montgomery, and Delaware counties via its 8 health centers - 2 of which currently provide Gender Affirming services. </a:t>
            </a:r>
            <a:endParaRPr sz="2000" dirty="0">
              <a:solidFill>
                <a:schemeClr val="bg2">
                  <a:lumMod val="10000"/>
                </a:schemeClr>
              </a:solidFill>
              <a:latin typeface="Calibri Light" panose="020F0302020204030204" pitchFamily="34" charset="0"/>
              <a:ea typeface="Spectral Light"/>
              <a:cs typeface="Spectral Light"/>
              <a:sym typeface="Spectral Light"/>
            </a:endParaRPr>
          </a:p>
          <a:p>
            <a:pPr marL="171450" indent="0">
              <a:spcBef>
                <a:spcPts val="0"/>
              </a:spcBef>
              <a:spcAft>
                <a:spcPts val="0"/>
              </a:spcAft>
              <a:buNone/>
            </a:pPr>
            <a:endParaRPr sz="2000" dirty="0">
              <a:latin typeface="Spectral Light"/>
              <a:ea typeface="Spectral Light"/>
              <a:cs typeface="Spectral Light"/>
              <a:sym typeface="Spectral Light"/>
            </a:endParaRPr>
          </a:p>
          <a:p>
            <a:pPr marL="411480" indent="-411480">
              <a:spcBef>
                <a:spcPts val="750"/>
              </a:spcBef>
              <a:spcAft>
                <a:spcPts val="0"/>
              </a:spcAft>
              <a:buClr>
                <a:schemeClr val="accent1">
                  <a:lumMod val="50000"/>
                </a:schemeClr>
              </a:buClr>
              <a:buSzPct val="110000"/>
              <a:buFont typeface="Spectral"/>
              <a:buChar char="•"/>
            </a:pPr>
            <a:r>
              <a:rPr lang="en-US" sz="2400" b="1" dirty="0">
                <a:solidFill>
                  <a:schemeClr val="bg2">
                    <a:lumMod val="10000"/>
                  </a:schemeClr>
                </a:solidFill>
                <a:latin typeface="Calibri Light" panose="020F0302020204030204" pitchFamily="34" charset="0"/>
                <a:ea typeface="Spectral"/>
                <a:cs typeface="Spectral"/>
                <a:sym typeface="Spectral"/>
              </a:rPr>
              <a:t>Title X Patient Demographics, FY2019:</a:t>
            </a:r>
            <a:endParaRPr sz="1800" b="1" dirty="0">
              <a:solidFill>
                <a:schemeClr val="bg2">
                  <a:lumMod val="10000"/>
                </a:schemeClr>
              </a:solidFill>
              <a:latin typeface="Calibri Light" panose="020F0302020204030204" pitchFamily="34" charset="0"/>
              <a:ea typeface="Spectral"/>
              <a:cs typeface="Spectral"/>
              <a:sym typeface="Spectral"/>
            </a:endParaRPr>
          </a:p>
          <a:p>
            <a:pPr marL="685800" lvl="3" indent="-411480">
              <a:spcBef>
                <a:spcPts val="375"/>
              </a:spcBef>
              <a:spcAft>
                <a:spcPts val="0"/>
              </a:spcAft>
              <a:buClr>
                <a:schemeClr val="dk1"/>
              </a:buClr>
              <a:buSzPct val="125000"/>
              <a:buFont typeface="Spectral ExtraLight"/>
              <a:buChar char="•"/>
            </a:pPr>
            <a:r>
              <a:rPr lang="en-US" sz="2000" dirty="0">
                <a:solidFill>
                  <a:schemeClr val="bg2">
                    <a:lumMod val="10000"/>
                  </a:schemeClr>
                </a:solidFill>
                <a:latin typeface="Calibri Light" panose="020F0302020204030204" pitchFamily="34" charset="0"/>
                <a:ea typeface="Spectral SemiBold"/>
                <a:cs typeface="Spectral SemiBold"/>
                <a:sym typeface="Spectral SemiBold"/>
              </a:rPr>
              <a:t>Total Users:</a:t>
            </a:r>
            <a:r>
              <a:rPr lang="en-US" sz="2000" dirty="0">
                <a:latin typeface="Calibri Light" panose="020F0302020204030204" pitchFamily="34" charset="0"/>
                <a:ea typeface="Spectral SemiBold"/>
                <a:cs typeface="Spectral SemiBold"/>
                <a:sym typeface="Spectral SemiBold"/>
              </a:rPr>
              <a:t> </a:t>
            </a:r>
            <a:r>
              <a:rPr lang="en-US" sz="2000" i="1" dirty="0">
                <a:solidFill>
                  <a:schemeClr val="bg2">
                    <a:lumMod val="10000"/>
                  </a:schemeClr>
                </a:solidFill>
                <a:latin typeface="Calibri Light" panose="020F0302020204030204" pitchFamily="34" charset="0"/>
                <a:ea typeface="Spectral ExtraLight"/>
                <a:cs typeface="Spectral ExtraLight"/>
                <a:sym typeface="Spectral ExtraLight"/>
              </a:rPr>
              <a:t>10,131</a:t>
            </a:r>
            <a:endParaRPr sz="2000" dirty="0">
              <a:solidFill>
                <a:schemeClr val="bg2">
                  <a:lumMod val="10000"/>
                </a:schemeClr>
              </a:solidFill>
              <a:latin typeface="Calibri Light" panose="020F0302020204030204" pitchFamily="34" charset="0"/>
              <a:ea typeface="Spectral ExtraLight"/>
              <a:cs typeface="Spectral ExtraLight"/>
              <a:sym typeface="Spectral ExtraLight"/>
            </a:endParaRPr>
          </a:p>
          <a:p>
            <a:pPr marL="685800" lvl="3" indent="-411480">
              <a:spcBef>
                <a:spcPts val="750"/>
              </a:spcBef>
              <a:spcAft>
                <a:spcPts val="0"/>
              </a:spcAft>
              <a:buClr>
                <a:schemeClr val="dk1"/>
              </a:buClr>
              <a:buSzPct val="125000"/>
              <a:buFont typeface="Spectral ExtraLight"/>
              <a:buChar char="•"/>
            </a:pPr>
            <a:r>
              <a:rPr lang="en-US" sz="2000" dirty="0">
                <a:solidFill>
                  <a:schemeClr val="bg2">
                    <a:lumMod val="10000"/>
                  </a:schemeClr>
                </a:solidFill>
                <a:latin typeface="Calibri Light" panose="020F0302020204030204" pitchFamily="34" charset="0"/>
                <a:ea typeface="Spectral SemiBold"/>
                <a:cs typeface="Spectral SemiBold"/>
                <a:sym typeface="Spectral SemiBold"/>
              </a:rPr>
              <a:t>Age Groups: </a:t>
            </a:r>
            <a:r>
              <a:rPr lang="en-US" sz="2000" dirty="0">
                <a:solidFill>
                  <a:schemeClr val="bg2">
                    <a:lumMod val="10000"/>
                  </a:schemeClr>
                </a:solidFill>
                <a:latin typeface="Calibri Light" panose="020F0302020204030204" pitchFamily="34" charset="0"/>
                <a:ea typeface="Spectral ExtraLight"/>
                <a:cs typeface="Spectral ExtraLight"/>
                <a:sym typeface="Spectral ExtraLight"/>
              </a:rPr>
              <a:t>15-17 (</a:t>
            </a:r>
            <a:r>
              <a:rPr lang="en-US" sz="2000" b="1" dirty="0">
                <a:solidFill>
                  <a:schemeClr val="bg2">
                    <a:lumMod val="10000"/>
                  </a:schemeClr>
                </a:solidFill>
                <a:latin typeface="Calibri Light" panose="020F0302020204030204" pitchFamily="34" charset="0"/>
                <a:ea typeface="Spectral"/>
                <a:cs typeface="Spectral"/>
                <a:sym typeface="Spectral"/>
              </a:rPr>
              <a:t>8%</a:t>
            </a:r>
            <a:r>
              <a:rPr lang="en-US" sz="2000" dirty="0">
                <a:solidFill>
                  <a:schemeClr val="bg2">
                    <a:lumMod val="10000"/>
                  </a:schemeClr>
                </a:solidFill>
                <a:latin typeface="Calibri Light" panose="020F0302020204030204" pitchFamily="34" charset="0"/>
                <a:ea typeface="Spectral ExtraLight"/>
                <a:cs typeface="Spectral ExtraLight"/>
                <a:sym typeface="Spectral ExtraLight"/>
              </a:rPr>
              <a:t>); 18-24 (</a:t>
            </a:r>
            <a:r>
              <a:rPr lang="en-US" sz="2000" b="1" dirty="0">
                <a:solidFill>
                  <a:schemeClr val="bg2">
                    <a:lumMod val="10000"/>
                  </a:schemeClr>
                </a:solidFill>
                <a:latin typeface="Calibri Light" panose="020F0302020204030204" pitchFamily="34" charset="0"/>
                <a:ea typeface="Spectral"/>
                <a:cs typeface="Spectral"/>
                <a:sym typeface="Spectral"/>
              </a:rPr>
              <a:t>32%</a:t>
            </a:r>
            <a:r>
              <a:rPr lang="en-US" sz="2000" dirty="0">
                <a:solidFill>
                  <a:schemeClr val="bg2">
                    <a:lumMod val="10000"/>
                  </a:schemeClr>
                </a:solidFill>
                <a:latin typeface="Calibri Light" panose="020F0302020204030204" pitchFamily="34" charset="0"/>
                <a:ea typeface="Spectral ExtraLight"/>
                <a:cs typeface="Spectral ExtraLight"/>
                <a:sym typeface="Spectral ExtraLight"/>
              </a:rPr>
              <a:t>); 25-29 (</a:t>
            </a:r>
            <a:r>
              <a:rPr lang="en-US" sz="2000" b="1" dirty="0">
                <a:solidFill>
                  <a:schemeClr val="bg2">
                    <a:lumMod val="10000"/>
                  </a:schemeClr>
                </a:solidFill>
                <a:latin typeface="Calibri Light" panose="020F0302020204030204" pitchFamily="34" charset="0"/>
                <a:ea typeface="Spectral"/>
                <a:cs typeface="Spectral"/>
                <a:sym typeface="Spectral"/>
              </a:rPr>
              <a:t>26%</a:t>
            </a:r>
            <a:r>
              <a:rPr lang="en-US" sz="2000" dirty="0">
                <a:solidFill>
                  <a:schemeClr val="bg2">
                    <a:lumMod val="10000"/>
                  </a:schemeClr>
                </a:solidFill>
                <a:latin typeface="Calibri Light" panose="020F0302020204030204" pitchFamily="34" charset="0"/>
                <a:ea typeface="Spectral ExtraLight"/>
                <a:cs typeface="Spectral ExtraLight"/>
                <a:sym typeface="Spectral ExtraLight"/>
              </a:rPr>
              <a:t>); 30-34 (</a:t>
            </a:r>
            <a:r>
              <a:rPr lang="en-US" sz="2000" b="1" dirty="0">
                <a:solidFill>
                  <a:schemeClr val="bg2">
                    <a:lumMod val="10000"/>
                  </a:schemeClr>
                </a:solidFill>
                <a:latin typeface="Calibri Light" panose="020F0302020204030204" pitchFamily="34" charset="0"/>
                <a:ea typeface="Spectral"/>
                <a:cs typeface="Spectral"/>
                <a:sym typeface="Spectral"/>
              </a:rPr>
              <a:t>15%</a:t>
            </a:r>
            <a:r>
              <a:rPr lang="en-US" sz="2000" dirty="0">
                <a:solidFill>
                  <a:schemeClr val="bg2">
                    <a:lumMod val="10000"/>
                  </a:schemeClr>
                </a:solidFill>
                <a:latin typeface="Calibri Light" panose="020F0302020204030204" pitchFamily="34" charset="0"/>
                <a:ea typeface="Spectral ExtraLight"/>
                <a:cs typeface="Spectral ExtraLight"/>
                <a:sym typeface="Spectral ExtraLight"/>
              </a:rPr>
              <a:t>); 35-39 (</a:t>
            </a:r>
            <a:r>
              <a:rPr lang="en-US" sz="2000" b="1" dirty="0">
                <a:solidFill>
                  <a:schemeClr val="bg2">
                    <a:lumMod val="10000"/>
                  </a:schemeClr>
                </a:solidFill>
                <a:latin typeface="Calibri Light" panose="020F0302020204030204" pitchFamily="34" charset="0"/>
                <a:ea typeface="Spectral"/>
                <a:cs typeface="Spectral"/>
                <a:sym typeface="Spectral"/>
              </a:rPr>
              <a:t>9%</a:t>
            </a:r>
            <a:r>
              <a:rPr lang="en-US" sz="2000" dirty="0">
                <a:solidFill>
                  <a:schemeClr val="bg2">
                    <a:lumMod val="10000"/>
                  </a:schemeClr>
                </a:solidFill>
                <a:latin typeface="Calibri Light" panose="020F0302020204030204" pitchFamily="34" charset="0"/>
                <a:ea typeface="Spectral ExtraLight"/>
                <a:cs typeface="Spectral ExtraLight"/>
                <a:sym typeface="Spectral ExtraLight"/>
              </a:rPr>
              <a:t>); 40-44 (</a:t>
            </a:r>
            <a:r>
              <a:rPr lang="en-US" sz="2000" b="1" dirty="0">
                <a:solidFill>
                  <a:schemeClr val="bg2">
                    <a:lumMod val="10000"/>
                  </a:schemeClr>
                </a:solidFill>
                <a:latin typeface="Calibri Light" panose="020F0302020204030204" pitchFamily="34" charset="0"/>
                <a:ea typeface="Spectral"/>
                <a:cs typeface="Spectral"/>
                <a:sym typeface="Spectral"/>
              </a:rPr>
              <a:t>5%</a:t>
            </a:r>
            <a:r>
              <a:rPr lang="en-US" sz="2000" dirty="0">
                <a:solidFill>
                  <a:schemeClr val="bg2">
                    <a:lumMod val="10000"/>
                  </a:schemeClr>
                </a:solidFill>
                <a:latin typeface="Calibri Light" panose="020F0302020204030204" pitchFamily="34" charset="0"/>
                <a:ea typeface="Spectral ExtraLight"/>
                <a:cs typeface="Spectral ExtraLight"/>
                <a:sym typeface="Spectral ExtraLight"/>
              </a:rPr>
              <a:t>); &gt;45 (</a:t>
            </a:r>
            <a:r>
              <a:rPr lang="en-US" sz="2000" b="1" dirty="0">
                <a:solidFill>
                  <a:schemeClr val="bg2">
                    <a:lumMod val="10000"/>
                  </a:schemeClr>
                </a:solidFill>
                <a:latin typeface="Calibri Light" panose="020F0302020204030204" pitchFamily="34" charset="0"/>
                <a:ea typeface="Spectral"/>
                <a:cs typeface="Spectral"/>
                <a:sym typeface="Spectral"/>
              </a:rPr>
              <a:t>6%</a:t>
            </a:r>
            <a:r>
              <a:rPr lang="en-US" sz="2000" dirty="0">
                <a:solidFill>
                  <a:schemeClr val="bg2">
                    <a:lumMod val="10000"/>
                  </a:schemeClr>
                </a:solidFill>
                <a:latin typeface="Calibri Light" panose="020F0302020204030204" pitchFamily="34" charset="0"/>
                <a:ea typeface="Spectral ExtraLight"/>
                <a:cs typeface="Spectral ExtraLight"/>
                <a:sym typeface="Spectral ExtraLight"/>
              </a:rPr>
              <a:t>)</a:t>
            </a:r>
            <a:endParaRPr sz="2000" dirty="0">
              <a:solidFill>
                <a:schemeClr val="bg2">
                  <a:lumMod val="10000"/>
                </a:schemeClr>
              </a:solidFill>
              <a:latin typeface="Calibri Light" panose="020F0302020204030204" pitchFamily="34" charset="0"/>
              <a:ea typeface="Spectral ExtraLight"/>
              <a:cs typeface="Spectral ExtraLight"/>
              <a:sym typeface="Spectral ExtraLight"/>
            </a:endParaRPr>
          </a:p>
          <a:p>
            <a:pPr marL="685800" lvl="3" indent="-411480">
              <a:spcBef>
                <a:spcPts val="750"/>
              </a:spcBef>
              <a:spcAft>
                <a:spcPts val="0"/>
              </a:spcAft>
              <a:buClr>
                <a:schemeClr val="dk1"/>
              </a:buClr>
              <a:buSzPct val="125000"/>
              <a:buFont typeface="Spectral ExtraLight"/>
              <a:buChar char="•"/>
            </a:pPr>
            <a:r>
              <a:rPr lang="en-US" sz="2000" dirty="0">
                <a:solidFill>
                  <a:schemeClr val="bg2">
                    <a:lumMod val="10000"/>
                  </a:schemeClr>
                </a:solidFill>
                <a:latin typeface="Calibri Light" panose="020F0302020204030204" pitchFamily="34" charset="0"/>
                <a:ea typeface="Spectral SemiBold"/>
                <a:cs typeface="Spectral SemiBold"/>
                <a:sym typeface="Spectral SemiBold"/>
              </a:rPr>
              <a:t>Race/Ethnicity: </a:t>
            </a:r>
            <a:r>
              <a:rPr lang="en-US" sz="2000" dirty="0">
                <a:solidFill>
                  <a:schemeClr val="bg2">
                    <a:lumMod val="10000"/>
                  </a:schemeClr>
                </a:solidFill>
                <a:latin typeface="Calibri Light" panose="020F0302020204030204" pitchFamily="34" charset="0"/>
                <a:ea typeface="Spectral ExtraLight"/>
                <a:cs typeface="Spectral ExtraLight"/>
                <a:sym typeface="Spectral ExtraLight"/>
              </a:rPr>
              <a:t>White (</a:t>
            </a:r>
            <a:r>
              <a:rPr lang="en-US" sz="2000" b="1" dirty="0">
                <a:solidFill>
                  <a:schemeClr val="bg2">
                    <a:lumMod val="10000"/>
                  </a:schemeClr>
                </a:solidFill>
                <a:latin typeface="Calibri Light" panose="020F0302020204030204" pitchFamily="34" charset="0"/>
                <a:ea typeface="Spectral"/>
                <a:cs typeface="Spectral"/>
                <a:sym typeface="Spectral"/>
              </a:rPr>
              <a:t>36%</a:t>
            </a:r>
            <a:r>
              <a:rPr lang="en-US" sz="2000" dirty="0">
                <a:solidFill>
                  <a:schemeClr val="bg2">
                    <a:lumMod val="10000"/>
                  </a:schemeClr>
                </a:solidFill>
                <a:latin typeface="Calibri Light" panose="020F0302020204030204" pitchFamily="34" charset="0"/>
                <a:ea typeface="Spectral ExtraLight"/>
                <a:cs typeface="Spectral ExtraLight"/>
                <a:sym typeface="Spectral ExtraLight"/>
              </a:rPr>
              <a:t>); Black/African-American (</a:t>
            </a:r>
            <a:r>
              <a:rPr lang="en-US" sz="2000" b="1" dirty="0">
                <a:solidFill>
                  <a:schemeClr val="bg2">
                    <a:lumMod val="10000"/>
                  </a:schemeClr>
                </a:solidFill>
                <a:latin typeface="Calibri Light" panose="020F0302020204030204" pitchFamily="34" charset="0"/>
                <a:ea typeface="Spectral"/>
                <a:cs typeface="Spectral"/>
                <a:sym typeface="Spectral"/>
              </a:rPr>
              <a:t>34%</a:t>
            </a:r>
            <a:r>
              <a:rPr lang="en-US" sz="2000" dirty="0">
                <a:solidFill>
                  <a:schemeClr val="bg2">
                    <a:lumMod val="10000"/>
                  </a:schemeClr>
                </a:solidFill>
                <a:latin typeface="Calibri Light" panose="020F0302020204030204" pitchFamily="34" charset="0"/>
                <a:ea typeface="Spectral ExtraLight"/>
                <a:cs typeface="Spectral ExtraLight"/>
                <a:sym typeface="Spectral ExtraLight"/>
              </a:rPr>
              <a:t>); </a:t>
            </a:r>
            <a:br>
              <a:rPr lang="en-US" sz="2000" dirty="0">
                <a:solidFill>
                  <a:schemeClr val="bg2">
                    <a:lumMod val="10000"/>
                  </a:schemeClr>
                </a:solidFill>
                <a:latin typeface="Calibri Light" panose="020F0302020204030204" pitchFamily="34" charset="0"/>
                <a:ea typeface="Spectral ExtraLight"/>
                <a:cs typeface="Spectral ExtraLight"/>
                <a:sym typeface="Spectral ExtraLight"/>
              </a:rPr>
            </a:br>
            <a:r>
              <a:rPr lang="en-US" sz="2000" dirty="0">
                <a:solidFill>
                  <a:schemeClr val="bg2">
                    <a:lumMod val="10000"/>
                  </a:schemeClr>
                </a:solidFill>
                <a:latin typeface="Calibri Light" panose="020F0302020204030204" pitchFamily="34" charset="0"/>
                <a:ea typeface="Spectral ExtraLight"/>
                <a:cs typeface="Spectral ExtraLight"/>
                <a:sym typeface="Spectral ExtraLight"/>
              </a:rPr>
              <a:t>Hispanic/Latino (</a:t>
            </a:r>
            <a:r>
              <a:rPr lang="en-US" sz="2000" b="1" dirty="0">
                <a:solidFill>
                  <a:schemeClr val="bg2">
                    <a:lumMod val="10000"/>
                  </a:schemeClr>
                </a:solidFill>
                <a:latin typeface="Calibri Light" panose="020F0302020204030204" pitchFamily="34" charset="0"/>
                <a:ea typeface="Spectral"/>
                <a:cs typeface="Spectral"/>
                <a:sym typeface="Spectral"/>
              </a:rPr>
              <a:t>19%</a:t>
            </a:r>
            <a:r>
              <a:rPr lang="en-US" sz="2000" dirty="0">
                <a:solidFill>
                  <a:schemeClr val="bg2">
                    <a:lumMod val="10000"/>
                  </a:schemeClr>
                </a:solidFill>
                <a:latin typeface="Calibri Light" panose="020F0302020204030204" pitchFamily="34" charset="0"/>
                <a:ea typeface="Spectral ExtraLight"/>
                <a:cs typeface="Spectral ExtraLight"/>
                <a:sym typeface="Spectral ExtraLight"/>
              </a:rPr>
              <a:t>); Asian (</a:t>
            </a:r>
            <a:r>
              <a:rPr lang="en-US" sz="2000" b="1" dirty="0">
                <a:solidFill>
                  <a:schemeClr val="bg2">
                    <a:lumMod val="10000"/>
                  </a:schemeClr>
                </a:solidFill>
                <a:latin typeface="Calibri Light" panose="020F0302020204030204" pitchFamily="34" charset="0"/>
                <a:ea typeface="Spectral"/>
                <a:cs typeface="Spectral"/>
                <a:sym typeface="Spectral"/>
              </a:rPr>
              <a:t>4%</a:t>
            </a:r>
            <a:r>
              <a:rPr lang="en-US" sz="2000" dirty="0">
                <a:solidFill>
                  <a:schemeClr val="bg2">
                    <a:lumMod val="10000"/>
                  </a:schemeClr>
                </a:solidFill>
                <a:latin typeface="Calibri Light" panose="020F0302020204030204" pitchFamily="34" charset="0"/>
                <a:ea typeface="Spectral ExtraLight"/>
                <a:cs typeface="Spectral ExtraLight"/>
                <a:sym typeface="Spectral ExtraLight"/>
              </a:rPr>
              <a:t>); Multi-Racial (</a:t>
            </a:r>
            <a:r>
              <a:rPr lang="en-US" sz="2000" b="1" dirty="0">
                <a:solidFill>
                  <a:schemeClr val="bg2">
                    <a:lumMod val="10000"/>
                  </a:schemeClr>
                </a:solidFill>
                <a:latin typeface="Calibri Light" panose="020F0302020204030204" pitchFamily="34" charset="0"/>
                <a:ea typeface="Spectral"/>
                <a:cs typeface="Spectral"/>
                <a:sym typeface="Spectral"/>
              </a:rPr>
              <a:t>3%</a:t>
            </a:r>
            <a:r>
              <a:rPr lang="en-US" sz="2000" dirty="0">
                <a:solidFill>
                  <a:schemeClr val="bg2">
                    <a:lumMod val="10000"/>
                  </a:schemeClr>
                </a:solidFill>
                <a:latin typeface="Calibri Light" panose="020F0302020204030204" pitchFamily="34" charset="0"/>
                <a:ea typeface="Spectral ExtraLight"/>
                <a:cs typeface="Spectral ExtraLight"/>
                <a:sym typeface="Spectral ExtraLight"/>
              </a:rPr>
              <a:t>); Other/Unknown (</a:t>
            </a:r>
            <a:r>
              <a:rPr lang="en-US" sz="2000" b="1" dirty="0">
                <a:solidFill>
                  <a:schemeClr val="bg2">
                    <a:lumMod val="10000"/>
                  </a:schemeClr>
                </a:solidFill>
                <a:latin typeface="Calibri Light" panose="020F0302020204030204" pitchFamily="34" charset="0"/>
                <a:ea typeface="Spectral"/>
                <a:cs typeface="Spectral"/>
                <a:sym typeface="Spectral"/>
              </a:rPr>
              <a:t>3%</a:t>
            </a:r>
            <a:r>
              <a:rPr lang="en-US" sz="2000" dirty="0">
                <a:solidFill>
                  <a:schemeClr val="bg2">
                    <a:lumMod val="10000"/>
                  </a:schemeClr>
                </a:solidFill>
                <a:latin typeface="Calibri Light" panose="020F0302020204030204" pitchFamily="34" charset="0"/>
                <a:ea typeface="Spectral ExtraLight"/>
                <a:cs typeface="Spectral ExtraLight"/>
                <a:sym typeface="Spectral ExtraLight"/>
              </a:rPr>
              <a:t>)</a:t>
            </a:r>
            <a:endParaRPr sz="2000" dirty="0">
              <a:solidFill>
                <a:schemeClr val="bg2">
                  <a:lumMod val="10000"/>
                </a:schemeClr>
              </a:solidFill>
              <a:latin typeface="Calibri Light" panose="020F0302020204030204" pitchFamily="34" charset="0"/>
              <a:ea typeface="Spectral ExtraLight"/>
              <a:cs typeface="Spectral ExtraLight"/>
              <a:sym typeface="Spectral ExtraLight"/>
            </a:endParaRPr>
          </a:p>
          <a:p>
            <a:pPr marL="685800" lvl="3" indent="-411480">
              <a:spcBef>
                <a:spcPts val="750"/>
              </a:spcBef>
              <a:spcAft>
                <a:spcPts val="0"/>
              </a:spcAft>
              <a:buClr>
                <a:schemeClr val="dk1"/>
              </a:buClr>
              <a:buSzPct val="125000"/>
              <a:buFont typeface="Spectral ExtraLight"/>
              <a:buChar char="•"/>
            </a:pPr>
            <a:r>
              <a:rPr lang="en-US" sz="2000" dirty="0">
                <a:solidFill>
                  <a:schemeClr val="bg2">
                    <a:lumMod val="10000"/>
                  </a:schemeClr>
                </a:solidFill>
                <a:latin typeface="Calibri Light" panose="020F0302020204030204" pitchFamily="34" charset="0"/>
                <a:ea typeface="Spectral SemiBold"/>
                <a:cs typeface="Spectral SemiBold"/>
                <a:sym typeface="Spectral SemiBold"/>
              </a:rPr>
              <a:t>Income 100% FPL and below: </a:t>
            </a:r>
            <a:r>
              <a:rPr lang="en-US" sz="2000" b="1" dirty="0">
                <a:solidFill>
                  <a:schemeClr val="bg2">
                    <a:lumMod val="10000"/>
                  </a:schemeClr>
                </a:solidFill>
                <a:latin typeface="Calibri Light" panose="020F0302020204030204" pitchFamily="34" charset="0"/>
                <a:ea typeface="Spectral"/>
                <a:cs typeface="Spectral"/>
                <a:sym typeface="Spectral"/>
              </a:rPr>
              <a:t>20% of total</a:t>
            </a:r>
            <a:endParaRPr sz="2000" b="1" dirty="0">
              <a:solidFill>
                <a:schemeClr val="bg2">
                  <a:lumMod val="10000"/>
                </a:schemeClr>
              </a:solidFill>
              <a:latin typeface="Calibri Light" panose="020F0302020204030204" pitchFamily="34" charset="0"/>
              <a:ea typeface="Spectral"/>
              <a:cs typeface="Spectral"/>
              <a:sym typeface="Spectral"/>
            </a:endParaRPr>
          </a:p>
          <a:p>
            <a:pPr marL="171450" indent="-38100">
              <a:spcBef>
                <a:spcPts val="750"/>
              </a:spcBef>
              <a:spcAft>
                <a:spcPts val="0"/>
              </a:spcAft>
              <a:buClr>
                <a:schemeClr val="dk1"/>
              </a:buClr>
              <a:buSzPts val="2800"/>
              <a:buNone/>
            </a:pPr>
            <a:endParaRPr sz="20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533400" y="685800"/>
            <a:ext cx="7886700" cy="994275"/>
          </a:xfrm>
          <a:prstGeom prst="rect">
            <a:avLst/>
          </a:prstGeom>
        </p:spPr>
        <p:txBody>
          <a:bodyPr vert="horz" lIns="91440" tIns="45720" rIns="91440" bIns="45720" rtlCol="0" anchor="ctr">
            <a:normAutofit/>
          </a:bodyPr>
          <a:lstStyle/>
          <a:p>
            <a:r>
              <a:rPr lang="en-US" sz="4050" spc="-90" dirty="0">
                <a:solidFill>
                  <a:schemeClr val="tx2"/>
                </a:solidFill>
                <a:sym typeface="Spectral Medium"/>
              </a:rPr>
              <a:t>PrEP at PPSP</a:t>
            </a:r>
            <a:endParaRPr sz="4050" spc="-90" dirty="0">
              <a:solidFill>
                <a:schemeClr val="tx2"/>
              </a:solidFill>
              <a:sym typeface="Spectral Medium"/>
            </a:endParaRPr>
          </a:p>
        </p:txBody>
      </p:sp>
      <p:sp>
        <p:nvSpPr>
          <p:cNvPr id="98" name="Google Shape;98;p15"/>
          <p:cNvSpPr txBox="1">
            <a:spLocks noGrp="1"/>
          </p:cNvSpPr>
          <p:nvPr>
            <p:ph idx="1"/>
          </p:nvPr>
        </p:nvSpPr>
        <p:spPr>
          <a:xfrm>
            <a:off x="628650" y="1981200"/>
            <a:ext cx="7886700" cy="3581400"/>
          </a:xfrm>
          <a:prstGeom prst="rect">
            <a:avLst/>
          </a:prstGeom>
          <a:noFill/>
          <a:ln w="38100" cap="flat" cmpd="sng">
            <a:noFill/>
            <a:prstDash val="dot"/>
            <a:round/>
            <a:headEnd type="none" w="sm" len="sm"/>
            <a:tailEnd type="none" w="sm" len="sm"/>
          </a:ln>
        </p:spPr>
        <p:txBody>
          <a:bodyPr spcFirstLastPara="1" vert="horz" wrap="square" lIns="68569" tIns="34275" rIns="68569" bIns="34275" rtlCol="0" anchor="t" anchorCtr="0">
            <a:noAutofit/>
          </a:bodyPr>
          <a:lstStyle/>
          <a:p>
            <a:pPr marL="411480" indent="-411480">
              <a:lnSpc>
                <a:spcPct val="115000"/>
              </a:lnSpc>
              <a:spcBef>
                <a:spcPts val="0"/>
              </a:spcBef>
              <a:spcAft>
                <a:spcPts val="0"/>
              </a:spcAft>
              <a:buSzPts val="2220"/>
              <a:buFont typeface="Spectral Light"/>
              <a:buChar char="•"/>
            </a:pPr>
            <a:r>
              <a:rPr lang="en-US" sz="2000" dirty="0">
                <a:latin typeface="Calibri Light" panose="020F0302020204030204" pitchFamily="34" charset="0"/>
                <a:ea typeface="Spectral Light"/>
                <a:cs typeface="Spectral Light"/>
                <a:sym typeface="Spectral Light"/>
              </a:rPr>
              <a:t>PrEP services initiated in July 2018.</a:t>
            </a:r>
            <a:endParaRPr sz="2000" dirty="0">
              <a:latin typeface="Calibri Light" panose="020F0302020204030204" pitchFamily="34" charset="0"/>
              <a:ea typeface="Spectral Light"/>
              <a:cs typeface="Spectral Light"/>
              <a:sym typeface="Spectral Light"/>
            </a:endParaRPr>
          </a:p>
          <a:p>
            <a:pPr marL="685800" lvl="1" indent="-257175">
              <a:lnSpc>
                <a:spcPct val="115000"/>
              </a:lnSpc>
              <a:spcBef>
                <a:spcPts val="0"/>
              </a:spcBef>
              <a:spcAft>
                <a:spcPts val="0"/>
              </a:spcAft>
              <a:buSzPts val="1800"/>
              <a:buFont typeface="Spectral Light"/>
              <a:buChar char="•"/>
            </a:pPr>
            <a:r>
              <a:rPr lang="en-US" sz="1800" dirty="0">
                <a:latin typeface="Calibri Light" panose="020F0302020204030204" pitchFamily="34" charset="0"/>
                <a:ea typeface="Spectral Light"/>
                <a:cs typeface="Spectral Light"/>
                <a:sym typeface="Spectral Light"/>
              </a:rPr>
              <a:t>91 patients in FY19</a:t>
            </a:r>
            <a:endParaRPr sz="1800" dirty="0">
              <a:latin typeface="Calibri Light" panose="020F0302020204030204" pitchFamily="34" charset="0"/>
              <a:ea typeface="Spectral Light"/>
              <a:cs typeface="Spectral Light"/>
              <a:sym typeface="Spectral Light"/>
            </a:endParaRPr>
          </a:p>
          <a:p>
            <a:pPr marL="411480" indent="-411480">
              <a:lnSpc>
                <a:spcPct val="115000"/>
              </a:lnSpc>
              <a:spcBef>
                <a:spcPts val="750"/>
              </a:spcBef>
              <a:spcAft>
                <a:spcPts val="0"/>
              </a:spcAft>
              <a:buSzPts val="2220"/>
              <a:buFont typeface="Spectral Light"/>
              <a:buChar char="•"/>
            </a:pPr>
            <a:r>
              <a:rPr lang="en-US" sz="2000" dirty="0">
                <a:latin typeface="Calibri Light" panose="020F0302020204030204" pitchFamily="34" charset="0"/>
                <a:ea typeface="Spectral Light"/>
                <a:cs typeface="Spectral Light"/>
                <a:sym typeface="Spectral Light"/>
              </a:rPr>
              <a:t>Pilot program heavily supported by Gilead, the makers of Truvada for PrEP, and the AIDS Activity Coordinating Office (AACO) who provided multiple in-services to center staff.</a:t>
            </a:r>
            <a:endParaRPr sz="2000" dirty="0">
              <a:latin typeface="Calibri Light" panose="020F0302020204030204" pitchFamily="34" charset="0"/>
              <a:ea typeface="Spectral Light"/>
              <a:cs typeface="Spectral Light"/>
              <a:sym typeface="Spectral Light"/>
            </a:endParaRPr>
          </a:p>
          <a:p>
            <a:pPr marL="411480" indent="-411480">
              <a:lnSpc>
                <a:spcPct val="115000"/>
              </a:lnSpc>
              <a:spcBef>
                <a:spcPts val="750"/>
              </a:spcBef>
              <a:spcAft>
                <a:spcPts val="0"/>
              </a:spcAft>
              <a:buSzPts val="2220"/>
              <a:buFont typeface="Spectral Light"/>
              <a:buChar char="•"/>
            </a:pPr>
            <a:r>
              <a:rPr lang="en-US" sz="2000" dirty="0">
                <a:latin typeface="Calibri Light" panose="020F0302020204030204" pitchFamily="34" charset="0"/>
                <a:ea typeface="Spectral Light"/>
                <a:cs typeface="Spectral Light"/>
                <a:sym typeface="Spectral Light"/>
              </a:rPr>
              <a:t>Prior to PPSP PrEP services, outside referrals were necessary and PrEP discussion was limited.</a:t>
            </a:r>
            <a:endParaRPr sz="2000" dirty="0">
              <a:latin typeface="Calibri Light" panose="020F0302020204030204" pitchFamily="34" charset="0"/>
              <a:ea typeface="Spectral Light"/>
              <a:cs typeface="Spectral Light"/>
              <a:sym typeface="Spectral Light"/>
            </a:endParaRPr>
          </a:p>
          <a:p>
            <a:pPr marL="411480" indent="-411480">
              <a:lnSpc>
                <a:spcPct val="115000"/>
              </a:lnSpc>
              <a:spcBef>
                <a:spcPts val="750"/>
              </a:spcBef>
              <a:spcAft>
                <a:spcPts val="0"/>
              </a:spcAft>
              <a:buSzPts val="2220"/>
              <a:buFont typeface="Spectral Light"/>
              <a:buChar char="•"/>
            </a:pPr>
            <a:r>
              <a:rPr lang="en-US" sz="2000" dirty="0">
                <a:latin typeface="Calibri Light" panose="020F0302020204030204" pitchFamily="34" charset="0"/>
                <a:ea typeface="Spectral Light"/>
                <a:cs typeface="Spectral Light"/>
                <a:sym typeface="Spectral Light"/>
              </a:rPr>
              <a:t>Currently, PrEP services at PPSP are offered on-site with no referral necessary. </a:t>
            </a:r>
            <a:endParaRPr sz="2000" dirty="0">
              <a:latin typeface="Calibri Light" panose="020F0302020204030204" pitchFamily="34" charset="0"/>
              <a:ea typeface="Spectral Light"/>
              <a:cs typeface="Spectral Light"/>
              <a:sym typeface="Spectral Ligh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457200" y="725630"/>
            <a:ext cx="7886700" cy="994275"/>
          </a:xfrm>
          <a:prstGeom prst="rect">
            <a:avLst/>
          </a:prstGeom>
        </p:spPr>
        <p:txBody>
          <a:bodyPr vert="horz" lIns="91440" tIns="45720" rIns="91440" bIns="45720" rtlCol="0" anchor="ctr">
            <a:normAutofit/>
          </a:bodyPr>
          <a:lstStyle/>
          <a:p>
            <a:r>
              <a:rPr lang="en-US" sz="4050" spc="-90" dirty="0">
                <a:solidFill>
                  <a:schemeClr val="tx2"/>
                </a:solidFill>
                <a:sym typeface="Spectral Medium"/>
              </a:rPr>
              <a:t>The PrEP Process</a:t>
            </a:r>
            <a:endParaRPr sz="4050" spc="-90" dirty="0">
              <a:solidFill>
                <a:schemeClr val="tx2"/>
              </a:solidFill>
              <a:sym typeface="Spectral Medium"/>
            </a:endParaRPr>
          </a:p>
        </p:txBody>
      </p:sp>
      <p:sp>
        <p:nvSpPr>
          <p:cNvPr id="104" name="Google Shape;104;p16"/>
          <p:cNvSpPr txBox="1">
            <a:spLocks noGrp="1"/>
          </p:cNvSpPr>
          <p:nvPr>
            <p:ph idx="1"/>
          </p:nvPr>
        </p:nvSpPr>
        <p:spPr>
          <a:xfrm>
            <a:off x="762000" y="1895716"/>
            <a:ext cx="7886700" cy="3263400"/>
          </a:xfrm>
          <a:prstGeom prst="rect">
            <a:avLst/>
          </a:prstGeom>
          <a:noFill/>
          <a:ln>
            <a:noFill/>
          </a:ln>
        </p:spPr>
        <p:txBody>
          <a:bodyPr spcFirstLastPara="1" vert="horz" wrap="square" lIns="68569" tIns="34275" rIns="68569" bIns="34275" rtlCol="0" anchor="t" anchorCtr="0">
            <a:noAutofit/>
          </a:bodyPr>
          <a:lstStyle/>
          <a:p>
            <a:pPr marL="0" indent="0">
              <a:lnSpc>
                <a:spcPct val="115000"/>
              </a:lnSpc>
              <a:spcBef>
                <a:spcPts val="375"/>
              </a:spcBef>
              <a:spcAft>
                <a:spcPts val="0"/>
              </a:spcAft>
              <a:buNone/>
            </a:pPr>
            <a:r>
              <a:rPr lang="en-US" sz="2000" i="1" dirty="0">
                <a:latin typeface="Calibri Light" panose="020F0302020204030204" pitchFamily="34" charset="0"/>
                <a:ea typeface="Spectral Light"/>
                <a:cs typeface="Spectral Light"/>
                <a:sym typeface="Spectral Light"/>
              </a:rPr>
              <a:t>The process for starting PrEP at PPSP is summarized as follows:</a:t>
            </a:r>
            <a:endParaRPr sz="2000" i="1" dirty="0">
              <a:latin typeface="Calibri Light" panose="020F0302020204030204" pitchFamily="34" charset="0"/>
              <a:ea typeface="Spectral Light"/>
              <a:cs typeface="Spectral Light"/>
              <a:sym typeface="Spectral Light"/>
            </a:endParaRPr>
          </a:p>
          <a:p>
            <a:pPr marL="457200" indent="-457200">
              <a:lnSpc>
                <a:spcPct val="115000"/>
              </a:lnSpc>
              <a:spcBef>
                <a:spcPts val="750"/>
              </a:spcBef>
              <a:spcAft>
                <a:spcPts val="0"/>
              </a:spcAft>
              <a:buClr>
                <a:schemeClr val="accent1">
                  <a:lumMod val="50000"/>
                </a:schemeClr>
              </a:buClr>
              <a:buSzPts val="2000"/>
              <a:buFont typeface="+mj-lt"/>
              <a:buAutoNum type="arabicPeriod"/>
            </a:pPr>
            <a:r>
              <a:rPr lang="en-US" sz="2000" dirty="0">
                <a:latin typeface="Calibri Light" panose="020F0302020204030204" pitchFamily="34" charset="0"/>
                <a:ea typeface="Spectral Light"/>
                <a:cs typeface="Spectral Light"/>
                <a:sym typeface="Spectral Light"/>
              </a:rPr>
              <a:t>Patient schedules an appointment or walks in for PrEP services.</a:t>
            </a:r>
            <a:endParaRPr sz="2000" dirty="0">
              <a:latin typeface="Calibri Light" panose="020F0302020204030204" pitchFamily="34" charset="0"/>
              <a:ea typeface="Spectral Light"/>
              <a:cs typeface="Spectral Light"/>
              <a:sym typeface="Spectral Light"/>
            </a:endParaRPr>
          </a:p>
          <a:p>
            <a:pPr marL="411480" indent="-411480">
              <a:lnSpc>
                <a:spcPct val="115000"/>
              </a:lnSpc>
              <a:spcBef>
                <a:spcPts val="750"/>
              </a:spcBef>
              <a:spcAft>
                <a:spcPts val="0"/>
              </a:spcAft>
              <a:buClr>
                <a:schemeClr val="accent1">
                  <a:lumMod val="50000"/>
                </a:schemeClr>
              </a:buClr>
              <a:buSzPts val="2000"/>
              <a:buFont typeface="Spectral"/>
              <a:buAutoNum type="arabicPeriod"/>
            </a:pPr>
            <a:r>
              <a:rPr lang="en-US" sz="2000" dirty="0">
                <a:latin typeface="Calibri Light" panose="020F0302020204030204" pitchFamily="34" charset="0"/>
                <a:ea typeface="Spectral Light"/>
                <a:cs typeface="Spectral Light"/>
                <a:sym typeface="Spectral Light"/>
              </a:rPr>
              <a:t>Initial intake is done by Center Assistant (CA) which includes:</a:t>
            </a:r>
            <a:endParaRPr sz="2000" dirty="0">
              <a:latin typeface="Calibri Light" panose="020F0302020204030204" pitchFamily="34" charset="0"/>
              <a:ea typeface="Spectral Light"/>
              <a:cs typeface="Spectral Light"/>
              <a:sym typeface="Spectral Light"/>
            </a:endParaRPr>
          </a:p>
          <a:p>
            <a:pPr marL="685800" lvl="1" indent="-266700">
              <a:lnSpc>
                <a:spcPct val="115000"/>
              </a:lnSpc>
              <a:spcBef>
                <a:spcPts val="0"/>
              </a:spcBef>
              <a:spcAft>
                <a:spcPts val="0"/>
              </a:spcAft>
              <a:buClr>
                <a:schemeClr val="accent1">
                  <a:lumMod val="50000"/>
                </a:schemeClr>
              </a:buClr>
              <a:buSzPts val="2000"/>
              <a:buFont typeface="Spectral Light"/>
              <a:buAutoNum type="alphaLcPeriod"/>
            </a:pPr>
            <a:r>
              <a:rPr lang="en-US" sz="2000" dirty="0">
                <a:latin typeface="Calibri Light" panose="020F0302020204030204" pitchFamily="34" charset="0"/>
                <a:ea typeface="Spectral Light"/>
                <a:cs typeface="Spectral Light"/>
                <a:sym typeface="Spectral Light"/>
              </a:rPr>
              <a:t>Vitals, </a:t>
            </a:r>
            <a:r>
              <a:rPr lang="en-US" sz="2000" dirty="0" smtClean="0">
                <a:latin typeface="Calibri Light" panose="020F0302020204030204" pitchFamily="34" charset="0"/>
                <a:ea typeface="Spectral Light"/>
                <a:cs typeface="Spectral Light"/>
                <a:sym typeface="Spectral Light"/>
              </a:rPr>
              <a:t>height</a:t>
            </a:r>
            <a:r>
              <a:rPr lang="en-US" sz="2000" dirty="0">
                <a:latin typeface="Calibri Light" panose="020F0302020204030204" pitchFamily="34" charset="0"/>
                <a:ea typeface="Spectral Light"/>
                <a:cs typeface="Spectral Light"/>
                <a:sym typeface="Spectral Light"/>
              </a:rPr>
              <a:t>, and </a:t>
            </a:r>
            <a:r>
              <a:rPr lang="en-US" sz="2000" dirty="0" smtClean="0">
                <a:latin typeface="Calibri Light" panose="020F0302020204030204" pitchFamily="34" charset="0"/>
                <a:ea typeface="Spectral Light"/>
                <a:cs typeface="Spectral Light"/>
                <a:sym typeface="Spectral Light"/>
              </a:rPr>
              <a:t>weight</a:t>
            </a:r>
            <a:endParaRPr sz="2000" dirty="0">
              <a:latin typeface="Calibri Light" panose="020F0302020204030204" pitchFamily="34" charset="0"/>
              <a:ea typeface="Spectral Light"/>
              <a:cs typeface="Spectral Light"/>
              <a:sym typeface="Spectral Light"/>
            </a:endParaRPr>
          </a:p>
          <a:p>
            <a:pPr marL="685800" lvl="1" indent="-266700">
              <a:lnSpc>
                <a:spcPct val="115000"/>
              </a:lnSpc>
              <a:spcBef>
                <a:spcPts val="0"/>
              </a:spcBef>
              <a:spcAft>
                <a:spcPts val="0"/>
              </a:spcAft>
              <a:buClr>
                <a:schemeClr val="accent1">
                  <a:lumMod val="50000"/>
                </a:schemeClr>
              </a:buClr>
              <a:buSzPts val="2000"/>
              <a:buFont typeface="Spectral Light"/>
              <a:buAutoNum type="alphaLcPeriod"/>
            </a:pPr>
            <a:r>
              <a:rPr lang="en-US" sz="2000" dirty="0">
                <a:latin typeface="Calibri Light" panose="020F0302020204030204" pitchFamily="34" charset="0"/>
                <a:ea typeface="Spectral Light"/>
                <a:cs typeface="Spectral Light"/>
                <a:sym typeface="Spectral Light"/>
              </a:rPr>
              <a:t>Allergies and c</a:t>
            </a:r>
            <a:r>
              <a:rPr lang="en-US" sz="2000" dirty="0" smtClean="0">
                <a:latin typeface="Calibri Light" panose="020F0302020204030204" pitchFamily="34" charset="0"/>
                <a:ea typeface="Spectral Light"/>
                <a:cs typeface="Spectral Light"/>
                <a:sym typeface="Spectral Light"/>
              </a:rPr>
              <a:t>urrent </a:t>
            </a:r>
            <a:r>
              <a:rPr lang="en-US" sz="2000" dirty="0">
                <a:latin typeface="Calibri Light" panose="020F0302020204030204" pitchFamily="34" charset="0"/>
                <a:ea typeface="Spectral Light"/>
                <a:cs typeface="Spectral Light"/>
                <a:sym typeface="Spectral Light"/>
              </a:rPr>
              <a:t>m</a:t>
            </a:r>
            <a:r>
              <a:rPr lang="en-US" sz="2000" dirty="0" smtClean="0">
                <a:latin typeface="Calibri Light" panose="020F0302020204030204" pitchFamily="34" charset="0"/>
                <a:ea typeface="Spectral Light"/>
                <a:cs typeface="Spectral Light"/>
                <a:sym typeface="Spectral Light"/>
              </a:rPr>
              <a:t>edications</a:t>
            </a:r>
            <a:endParaRPr sz="2000" dirty="0">
              <a:latin typeface="Calibri Light" panose="020F0302020204030204" pitchFamily="34" charset="0"/>
              <a:ea typeface="Spectral Light"/>
              <a:cs typeface="Spectral Light"/>
              <a:sym typeface="Spectral Light"/>
            </a:endParaRPr>
          </a:p>
          <a:p>
            <a:pPr marL="685800" lvl="1" indent="-266700">
              <a:lnSpc>
                <a:spcPct val="115000"/>
              </a:lnSpc>
              <a:spcBef>
                <a:spcPts val="0"/>
              </a:spcBef>
              <a:spcAft>
                <a:spcPts val="0"/>
              </a:spcAft>
              <a:buClr>
                <a:schemeClr val="accent1">
                  <a:lumMod val="50000"/>
                </a:schemeClr>
              </a:buClr>
              <a:buSzPts val="2000"/>
              <a:buFont typeface="Spectral Light"/>
              <a:buAutoNum type="alphaLcPeriod"/>
            </a:pPr>
            <a:r>
              <a:rPr lang="en-US" sz="2000" dirty="0">
                <a:latin typeface="Calibri Light" panose="020F0302020204030204" pitchFamily="34" charset="0"/>
                <a:ea typeface="Spectral Light"/>
                <a:cs typeface="Spectral Light"/>
                <a:sym typeface="Spectral Light"/>
              </a:rPr>
              <a:t>Review of </a:t>
            </a:r>
            <a:r>
              <a:rPr lang="en-US" sz="2000" dirty="0" smtClean="0">
                <a:latin typeface="Calibri Light" panose="020F0302020204030204" pitchFamily="34" charset="0"/>
                <a:ea typeface="Spectral Light"/>
                <a:cs typeface="Spectral Light"/>
                <a:sym typeface="Spectral Light"/>
              </a:rPr>
              <a:t>systems</a:t>
            </a:r>
            <a:endParaRPr sz="2000" dirty="0">
              <a:latin typeface="Calibri Light" panose="020F0302020204030204" pitchFamily="34" charset="0"/>
              <a:ea typeface="Spectral Light"/>
              <a:cs typeface="Spectral Light"/>
              <a:sym typeface="Spectral Light"/>
            </a:endParaRPr>
          </a:p>
          <a:p>
            <a:pPr marL="685800" lvl="1" indent="-266700">
              <a:lnSpc>
                <a:spcPct val="115000"/>
              </a:lnSpc>
              <a:spcBef>
                <a:spcPts val="0"/>
              </a:spcBef>
              <a:spcAft>
                <a:spcPts val="0"/>
              </a:spcAft>
              <a:buClr>
                <a:schemeClr val="accent1">
                  <a:lumMod val="50000"/>
                </a:schemeClr>
              </a:buClr>
              <a:buSzPts val="2000"/>
              <a:buFont typeface="Spectral Light"/>
              <a:buAutoNum type="alphaLcPeriod"/>
            </a:pPr>
            <a:r>
              <a:rPr lang="en-US" sz="2000" dirty="0">
                <a:latin typeface="Calibri Light" panose="020F0302020204030204" pitchFamily="34" charset="0"/>
                <a:ea typeface="Spectral Light"/>
                <a:cs typeface="Spectral Light"/>
                <a:sym typeface="Spectral Light"/>
              </a:rPr>
              <a:t>Medical and </a:t>
            </a:r>
            <a:r>
              <a:rPr lang="en-US" sz="2000" dirty="0" smtClean="0">
                <a:latin typeface="Calibri Light" panose="020F0302020204030204" pitchFamily="34" charset="0"/>
                <a:ea typeface="Spectral Light"/>
                <a:cs typeface="Spectral Light"/>
                <a:sym typeface="Spectral Light"/>
              </a:rPr>
              <a:t>surgical </a:t>
            </a:r>
            <a:r>
              <a:rPr lang="en-US" sz="2000" dirty="0">
                <a:latin typeface="Calibri Light" panose="020F0302020204030204" pitchFamily="34" charset="0"/>
                <a:ea typeface="Spectral Light"/>
                <a:cs typeface="Spectral Light"/>
                <a:sym typeface="Spectral Light"/>
              </a:rPr>
              <a:t>h</a:t>
            </a:r>
            <a:r>
              <a:rPr lang="en-US" sz="2000" dirty="0" smtClean="0">
                <a:latin typeface="Calibri Light" panose="020F0302020204030204" pitchFamily="34" charset="0"/>
                <a:ea typeface="Spectral Light"/>
                <a:cs typeface="Spectral Light"/>
                <a:sym typeface="Spectral Light"/>
              </a:rPr>
              <a:t>istory</a:t>
            </a:r>
            <a:endParaRPr sz="2000" dirty="0">
              <a:latin typeface="Calibri Light" panose="020F0302020204030204" pitchFamily="34" charset="0"/>
              <a:ea typeface="Spectral Light"/>
              <a:cs typeface="Spectral Light"/>
              <a:sym typeface="Spectral Light"/>
            </a:endParaRPr>
          </a:p>
          <a:p>
            <a:pPr marL="685800" lvl="1" indent="-266700">
              <a:lnSpc>
                <a:spcPct val="115000"/>
              </a:lnSpc>
              <a:spcBef>
                <a:spcPts val="0"/>
              </a:spcBef>
              <a:spcAft>
                <a:spcPts val="0"/>
              </a:spcAft>
              <a:buClr>
                <a:schemeClr val="accent1">
                  <a:lumMod val="50000"/>
                </a:schemeClr>
              </a:buClr>
              <a:buSzPts val="2000"/>
              <a:buFont typeface="Spectral"/>
              <a:buAutoNum type="alphaLcPeriod"/>
            </a:pPr>
            <a:r>
              <a:rPr lang="en-US" sz="2000" dirty="0">
                <a:latin typeface="Calibri Light" panose="020F0302020204030204" pitchFamily="34" charset="0"/>
                <a:ea typeface="Spectral"/>
                <a:cs typeface="Spectral"/>
                <a:sym typeface="Spectral"/>
              </a:rPr>
              <a:t>Sexual </a:t>
            </a:r>
            <a:r>
              <a:rPr lang="en-US" sz="2000" dirty="0" smtClean="0">
                <a:latin typeface="Calibri Light" panose="020F0302020204030204" pitchFamily="34" charset="0"/>
                <a:ea typeface="Spectral"/>
                <a:cs typeface="Spectral"/>
                <a:sym typeface="Spectral"/>
              </a:rPr>
              <a:t>history</a:t>
            </a:r>
            <a:endParaRPr sz="2000" dirty="0">
              <a:latin typeface="Calibri Light" panose="020F0302020204030204" pitchFamily="34" charset="0"/>
              <a:ea typeface="Spectral"/>
              <a:cs typeface="Spectral"/>
              <a:sym typeface="Spectral"/>
            </a:endParaRPr>
          </a:p>
          <a:p>
            <a:pPr marL="685800" lvl="1" indent="-266700">
              <a:lnSpc>
                <a:spcPct val="115000"/>
              </a:lnSpc>
              <a:spcBef>
                <a:spcPts val="0"/>
              </a:spcBef>
              <a:spcAft>
                <a:spcPts val="0"/>
              </a:spcAft>
              <a:buClr>
                <a:schemeClr val="accent1">
                  <a:lumMod val="50000"/>
                </a:schemeClr>
              </a:buClr>
              <a:buSzPts val="2000"/>
              <a:buFont typeface="Spectral Light"/>
              <a:buAutoNum type="alphaLcPeriod"/>
            </a:pPr>
            <a:r>
              <a:rPr lang="en-US" sz="2000" dirty="0">
                <a:latin typeface="Calibri Light" panose="020F0302020204030204" pitchFamily="34" charset="0"/>
                <a:ea typeface="Spectral Light"/>
                <a:cs typeface="Spectral Light"/>
                <a:sym typeface="Spectral Light"/>
              </a:rPr>
              <a:t>Baseline </a:t>
            </a:r>
            <a:r>
              <a:rPr lang="en-US" sz="2000" dirty="0" smtClean="0">
                <a:latin typeface="Calibri Light" panose="020F0302020204030204" pitchFamily="34" charset="0"/>
                <a:ea typeface="Spectral Light"/>
                <a:cs typeface="Spectral Light"/>
                <a:sym typeface="Spectral Light"/>
              </a:rPr>
              <a:t>labs</a:t>
            </a:r>
            <a:endParaRPr sz="2000" dirty="0">
              <a:latin typeface="Calibri Light" panose="020F0302020204030204" pitchFamily="34" charset="0"/>
              <a:ea typeface="Spectral Light"/>
              <a:cs typeface="Spectral Light"/>
              <a:sym typeface="Spectral Light"/>
            </a:endParaRPr>
          </a:p>
          <a:p>
            <a:pPr marL="1028700" lvl="2" indent="-266700">
              <a:lnSpc>
                <a:spcPct val="115000"/>
              </a:lnSpc>
              <a:spcBef>
                <a:spcPts val="0"/>
              </a:spcBef>
              <a:spcAft>
                <a:spcPts val="0"/>
              </a:spcAft>
              <a:buClr>
                <a:schemeClr val="accent1">
                  <a:lumMod val="50000"/>
                </a:schemeClr>
              </a:buClr>
              <a:buSzPct val="105000"/>
              <a:buFont typeface="Spectral Light"/>
              <a:buChar char="●"/>
            </a:pPr>
            <a:r>
              <a:rPr lang="en-US" sz="1800" dirty="0">
                <a:latin typeface="Calibri Light" panose="020F0302020204030204" pitchFamily="34" charset="0"/>
                <a:ea typeface="Spectral Light"/>
                <a:cs typeface="Spectral Light"/>
                <a:sym typeface="Spectral Light"/>
              </a:rPr>
              <a:t>HIV (4th generation), RPR, Hep B, Hep C as needed, Creatinine, all-site Gonorrhea and Chlamydia, and urine pregnancy test as indicated. </a:t>
            </a:r>
            <a:endParaRPr sz="1800" dirty="0">
              <a:latin typeface="Calibri Light" panose="020F0302020204030204" pitchFamily="34" charset="0"/>
              <a:ea typeface="Spectral Light"/>
              <a:cs typeface="Spectral Light"/>
              <a:sym typeface="Spectral Light"/>
            </a:endParaRPr>
          </a:p>
          <a:p>
            <a:pPr marL="0" indent="0">
              <a:lnSpc>
                <a:spcPct val="115000"/>
              </a:lnSpc>
              <a:spcBef>
                <a:spcPts val="375"/>
              </a:spcBef>
              <a:spcAft>
                <a:spcPts val="0"/>
              </a:spcAft>
              <a:buNone/>
            </a:pPr>
            <a:endParaRPr sz="2000" dirty="0">
              <a:latin typeface="Spectral Light"/>
              <a:ea typeface="Spectral Light"/>
              <a:cs typeface="Spectral Light"/>
              <a:sym typeface="Spectral Ligh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96A0B-27F5-4F0B-B178-0BC24046323D}"/>
              </a:ext>
            </a:extLst>
          </p:cNvPr>
          <p:cNvSpPr>
            <a:spLocks noGrp="1"/>
          </p:cNvSpPr>
          <p:nvPr>
            <p:ph type="title"/>
          </p:nvPr>
        </p:nvSpPr>
        <p:spPr/>
        <p:txBody>
          <a:bodyPr>
            <a:normAutofit/>
          </a:bodyPr>
          <a:lstStyle/>
          <a:p>
            <a:r>
              <a:rPr lang="en-US" sz="2400" dirty="0"/>
              <a:t>Pre-Exposure Prophylaxis (PrEP)</a:t>
            </a:r>
          </a:p>
        </p:txBody>
      </p:sp>
      <p:pic>
        <p:nvPicPr>
          <p:cNvPr id="4" name="Picture 3" descr="2 pills. 1 of the 2 pills cracked in half.">
            <a:extLst>
              <a:ext uri="{FF2B5EF4-FFF2-40B4-BE49-F238E27FC236}">
                <a16:creationId xmlns:a16="http://schemas.microsoft.com/office/drawing/2014/main" id="{DCBDE27F-FA33-4DF1-882F-FA22AB04CB17}"/>
              </a:ext>
              <a:ext uri="{C183D7F6-B498-43B3-948B-1728B52AA6E4}">
                <adec:decorative xmlns="" xmlns:adec="http://schemas.microsoft.com/office/drawing/2017/decorative" val="1"/>
              </a:ext>
            </a:extLst>
          </p:cNvPr>
          <p:cNvPicPr>
            <a:picLocks noChangeAspect="1"/>
          </p:cNvPicPr>
          <p:nvPr/>
        </p:nvPicPr>
        <p:blipFill>
          <a:blip r:embed="rId3"/>
          <a:stretch>
            <a:fillRect/>
          </a:stretch>
        </p:blipFill>
        <p:spPr>
          <a:xfrm>
            <a:off x="374698" y="1557867"/>
            <a:ext cx="2673302" cy="2755875"/>
          </a:xfrm>
          <a:prstGeom prst="rect">
            <a:avLst/>
          </a:prstGeom>
        </p:spPr>
      </p:pic>
      <p:sp>
        <p:nvSpPr>
          <p:cNvPr id="3" name="Content Placeholder 2">
            <a:extLst>
              <a:ext uri="{FF2B5EF4-FFF2-40B4-BE49-F238E27FC236}">
                <a16:creationId xmlns:a16="http://schemas.microsoft.com/office/drawing/2014/main" id="{6BD16FE7-406C-4DCD-B558-257FE1C6B546}"/>
              </a:ext>
            </a:extLst>
          </p:cNvPr>
          <p:cNvSpPr>
            <a:spLocks noGrp="1"/>
          </p:cNvSpPr>
          <p:nvPr>
            <p:ph idx="1"/>
          </p:nvPr>
        </p:nvSpPr>
        <p:spPr>
          <a:xfrm>
            <a:off x="3025727" y="1770818"/>
            <a:ext cx="5947664" cy="3029782"/>
          </a:xfrm>
        </p:spPr>
        <p:txBody>
          <a:bodyPr>
            <a:normAutofit/>
          </a:bodyPr>
          <a:lstStyle/>
          <a:p>
            <a:pPr marL="0" indent="0" algn="ctr">
              <a:spcBef>
                <a:spcPts val="225"/>
              </a:spcBef>
              <a:spcAft>
                <a:spcPts val="225"/>
              </a:spcAft>
              <a:buNone/>
            </a:pPr>
            <a:r>
              <a:rPr lang="en-US" sz="2800" dirty="0"/>
              <a:t>Pre-exposure prophylaxis (PrEP) </a:t>
            </a:r>
            <a:br>
              <a:rPr lang="en-US" sz="2800" dirty="0"/>
            </a:br>
            <a:r>
              <a:rPr lang="en-US" sz="2800" dirty="0"/>
              <a:t>is a once-a-day pill </a:t>
            </a:r>
            <a:br>
              <a:rPr lang="en-US" sz="2800" dirty="0"/>
            </a:br>
            <a:r>
              <a:rPr lang="en-US" sz="2800" dirty="0"/>
              <a:t>(brand name Truvada) demonstrated to reduce the risk of HIV infection </a:t>
            </a:r>
            <a:r>
              <a:rPr lang="en-US" sz="2800" b="1" dirty="0">
                <a:solidFill>
                  <a:schemeClr val="tx1"/>
                </a:solidFill>
              </a:rPr>
              <a:t>up to 92% </a:t>
            </a:r>
            <a:r>
              <a:rPr lang="en-US" sz="2800" dirty="0"/>
              <a:t>when taken as directed.</a:t>
            </a:r>
            <a:endParaRPr lang="en-US" sz="2800" baseline="30000" dirty="0"/>
          </a:p>
        </p:txBody>
      </p:sp>
      <p:sp>
        <p:nvSpPr>
          <p:cNvPr id="6" name="TextBox 5"/>
          <p:cNvSpPr txBox="1"/>
          <p:nvPr/>
        </p:nvSpPr>
        <p:spPr>
          <a:xfrm>
            <a:off x="5893356" y="5614240"/>
            <a:ext cx="3102308"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25" b="0" i="0" u="none" strike="noStrike" kern="1200" cap="none" spc="0" normalizeH="0" baseline="0" noProof="0" dirty="0">
                <a:ln>
                  <a:noFill/>
                </a:ln>
                <a:solidFill>
                  <a:srgbClr val="102B62"/>
                </a:solidFill>
                <a:effectLst/>
                <a:uLnTx/>
                <a:uFillTx/>
                <a:latin typeface="Arial"/>
                <a:ea typeface="+mn-ea"/>
                <a:cs typeface="+mn-cs"/>
              </a:rPr>
              <a:t>Source: Centers for Disease Control and Prevention (CDC). Preexposure Prophylaxis for the Prevention of HIV Infection in the United States - 2014: A Clinical Practice Guideline.</a:t>
            </a:r>
          </a:p>
        </p:txBody>
      </p:sp>
    </p:spTree>
    <p:extLst>
      <p:ext uri="{BB962C8B-B14F-4D97-AF65-F5344CB8AC3E}">
        <p14:creationId xmlns:p14="http://schemas.microsoft.com/office/powerpoint/2010/main" val="38025223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685800" y="682125"/>
            <a:ext cx="7886700" cy="994275"/>
          </a:xfrm>
          <a:prstGeom prst="rect">
            <a:avLst/>
          </a:prstGeom>
        </p:spPr>
        <p:txBody>
          <a:bodyPr vert="horz" lIns="91440" tIns="45720" rIns="91440" bIns="45720" rtlCol="0" anchor="ctr">
            <a:normAutofit/>
          </a:bodyPr>
          <a:lstStyle/>
          <a:p>
            <a:r>
              <a:rPr lang="en-US" sz="4050" spc="-90" dirty="0">
                <a:solidFill>
                  <a:schemeClr val="tx2"/>
                </a:solidFill>
                <a:sym typeface="Spectral Medium"/>
              </a:rPr>
              <a:t>The </a:t>
            </a:r>
            <a:r>
              <a:rPr lang="en-US" sz="4050" spc="-90" dirty="0" err="1">
                <a:solidFill>
                  <a:schemeClr val="tx2"/>
                </a:solidFill>
                <a:sym typeface="Spectral Medium"/>
              </a:rPr>
              <a:t>PrEP</a:t>
            </a:r>
            <a:r>
              <a:rPr lang="en-US" sz="4050" spc="-90" dirty="0">
                <a:solidFill>
                  <a:schemeClr val="tx2"/>
                </a:solidFill>
                <a:sym typeface="Spectral Medium"/>
              </a:rPr>
              <a:t> Process (Cont’d)</a:t>
            </a:r>
            <a:endParaRPr sz="4050" spc="-90" dirty="0">
              <a:solidFill>
                <a:schemeClr val="tx2"/>
              </a:solidFill>
              <a:sym typeface="Spectral Medium"/>
            </a:endParaRPr>
          </a:p>
        </p:txBody>
      </p:sp>
      <p:sp>
        <p:nvSpPr>
          <p:cNvPr id="2" name="Content Placeholder 1"/>
          <p:cNvSpPr>
            <a:spLocks noGrp="1"/>
          </p:cNvSpPr>
          <p:nvPr>
            <p:ph idx="1"/>
          </p:nvPr>
        </p:nvSpPr>
        <p:spPr/>
        <p:txBody>
          <a:bodyPr>
            <a:normAutofit/>
          </a:bodyPr>
          <a:lstStyle/>
          <a:p>
            <a:pPr marL="342900" marR="0" lvl="0" indent="-342900">
              <a:lnSpc>
                <a:spcPct val="107000"/>
              </a:lnSpc>
              <a:spcBef>
                <a:spcPts val="0"/>
              </a:spcBef>
              <a:spcAft>
                <a:spcPts val="0"/>
              </a:spcAft>
              <a:buClr>
                <a:schemeClr val="accent1">
                  <a:lumMod val="50000"/>
                </a:schemeClr>
              </a:buClr>
              <a:buFont typeface="+mj-lt"/>
              <a:buAutoNum type="arabicPeriod" startAt="3"/>
            </a:pPr>
            <a:r>
              <a:rPr lang="en-US" sz="1800" dirty="0">
                <a:solidFill>
                  <a:schemeClr val="bg2">
                    <a:lumMod val="10000"/>
                  </a:schemeClr>
                </a:solidFill>
                <a:latin typeface="Calibri Light" panose="020F0302020204030204" pitchFamily="34" charset="0"/>
                <a:ea typeface="Calibri" panose="020F0502020204030204" pitchFamily="34" charset="0"/>
                <a:cs typeface="Calibri Light" panose="020F0302020204030204" pitchFamily="34" charset="0"/>
              </a:rPr>
              <a:t>After CA intake is completed, patient is then evaluated by clinician (MD, NP, PA).</a:t>
            </a:r>
          </a:p>
          <a:p>
            <a:pPr marL="742950" marR="0" lvl="1" indent="-285750">
              <a:lnSpc>
                <a:spcPct val="107000"/>
              </a:lnSpc>
              <a:spcBef>
                <a:spcPts val="0"/>
              </a:spcBef>
              <a:spcAft>
                <a:spcPts val="0"/>
              </a:spcAft>
              <a:buClr>
                <a:schemeClr val="accent1">
                  <a:lumMod val="50000"/>
                </a:schemeClr>
              </a:buClr>
              <a:buFont typeface="+mj-lt"/>
              <a:buAutoNum type="alphaLcPeriod"/>
            </a:pPr>
            <a:r>
              <a:rPr lang="en-US" sz="1800" dirty="0">
                <a:solidFill>
                  <a:schemeClr val="bg2">
                    <a:lumMod val="10000"/>
                  </a:schemeClr>
                </a:solidFill>
                <a:latin typeface="Calibri Light" panose="020F0302020204030204" pitchFamily="34" charset="0"/>
                <a:ea typeface="Calibri" panose="020F0502020204030204" pitchFamily="34" charset="0"/>
                <a:cs typeface="Calibri Light" panose="020F0302020204030204" pitchFamily="34" charset="0"/>
              </a:rPr>
              <a:t>Clinician evaluates patient to determine if </a:t>
            </a:r>
            <a:r>
              <a:rPr lang="en-US" sz="1800" dirty="0" err="1">
                <a:solidFill>
                  <a:schemeClr val="bg2">
                    <a:lumMod val="10000"/>
                  </a:schemeClr>
                </a:solidFill>
                <a:latin typeface="Calibri Light" panose="020F0302020204030204" pitchFamily="34" charset="0"/>
                <a:ea typeface="Calibri" panose="020F0502020204030204" pitchFamily="34" charset="0"/>
                <a:cs typeface="Calibri Light" panose="020F0302020204030204" pitchFamily="34" charset="0"/>
              </a:rPr>
              <a:t>PrEP</a:t>
            </a:r>
            <a:r>
              <a:rPr lang="en-US" sz="1800" dirty="0">
                <a:solidFill>
                  <a:schemeClr val="bg2">
                    <a:lumMod val="10000"/>
                  </a:schemeClr>
                </a:solidFill>
                <a:latin typeface="Calibri Light" panose="020F0302020204030204" pitchFamily="34" charset="0"/>
                <a:ea typeface="Calibri" panose="020F0502020204030204" pitchFamily="34" charset="0"/>
                <a:cs typeface="Calibri Light" panose="020F0302020204030204" pitchFamily="34" charset="0"/>
              </a:rPr>
              <a:t> is appropriate and if any medical contraindications or precautions exist. </a:t>
            </a:r>
          </a:p>
          <a:p>
            <a:pPr marL="742950" marR="0" lvl="1" indent="-285750">
              <a:lnSpc>
                <a:spcPct val="107000"/>
              </a:lnSpc>
              <a:spcBef>
                <a:spcPts val="0"/>
              </a:spcBef>
              <a:spcAft>
                <a:spcPts val="0"/>
              </a:spcAft>
              <a:buClr>
                <a:schemeClr val="accent1">
                  <a:lumMod val="50000"/>
                </a:schemeClr>
              </a:buClr>
              <a:buFont typeface="+mj-lt"/>
              <a:buAutoNum type="alphaLcPeriod"/>
            </a:pPr>
            <a:r>
              <a:rPr lang="en-US" sz="1800" dirty="0">
                <a:solidFill>
                  <a:schemeClr val="bg2">
                    <a:lumMod val="10000"/>
                  </a:schemeClr>
                </a:solidFill>
                <a:latin typeface="Calibri Light" panose="020F0302020204030204" pitchFamily="34" charset="0"/>
                <a:ea typeface="Calibri" panose="020F0502020204030204" pitchFamily="34" charset="0"/>
                <a:cs typeface="Calibri Light" panose="020F0302020204030204" pitchFamily="34" charset="0"/>
              </a:rPr>
              <a:t>Counseling on: </a:t>
            </a:r>
          </a:p>
          <a:p>
            <a:pPr marL="1143000" marR="0" lvl="2" indent="-228600">
              <a:lnSpc>
                <a:spcPct val="107000"/>
              </a:lnSpc>
              <a:spcBef>
                <a:spcPts val="0"/>
              </a:spcBef>
              <a:spcAft>
                <a:spcPts val="0"/>
              </a:spcAft>
              <a:buClr>
                <a:schemeClr val="accent1">
                  <a:lumMod val="50000"/>
                </a:schemeClr>
              </a:buClr>
              <a:buFont typeface="+mj-lt"/>
              <a:buAutoNum type="romanLcPeriod"/>
            </a:pPr>
            <a:r>
              <a:rPr lang="en-US" sz="1800" dirty="0">
                <a:solidFill>
                  <a:schemeClr val="bg2">
                    <a:lumMod val="10000"/>
                  </a:schemeClr>
                </a:solidFill>
                <a:latin typeface="Calibri Light" panose="020F0302020204030204" pitchFamily="34" charset="0"/>
                <a:ea typeface="Calibri" panose="020F0502020204030204" pitchFamily="34" charset="0"/>
                <a:cs typeface="Calibri Light" panose="020F0302020204030204" pitchFamily="34" charset="0"/>
              </a:rPr>
              <a:t>Benefits, risks, and side effects of </a:t>
            </a:r>
            <a:r>
              <a:rPr lang="en-US" sz="1800" dirty="0" err="1">
                <a:solidFill>
                  <a:schemeClr val="bg2">
                    <a:lumMod val="10000"/>
                  </a:schemeClr>
                </a:solidFill>
                <a:latin typeface="Calibri Light" panose="020F0302020204030204" pitchFamily="34" charset="0"/>
                <a:ea typeface="Calibri" panose="020F0502020204030204" pitchFamily="34" charset="0"/>
                <a:cs typeface="Calibri Light" panose="020F0302020204030204" pitchFamily="34" charset="0"/>
              </a:rPr>
              <a:t>PrEP.</a:t>
            </a:r>
            <a:endParaRPr lang="en-US" sz="1800" dirty="0">
              <a:solidFill>
                <a:schemeClr val="bg2">
                  <a:lumMod val="10000"/>
                </a:schemeClr>
              </a:solidFill>
              <a:latin typeface="Calibri Light" panose="020F0302020204030204" pitchFamily="34" charset="0"/>
              <a:ea typeface="Calibri" panose="020F0502020204030204" pitchFamily="34" charset="0"/>
              <a:cs typeface="Calibri Light" panose="020F0302020204030204" pitchFamily="34" charset="0"/>
            </a:endParaRPr>
          </a:p>
          <a:p>
            <a:pPr marL="1143000" marR="0" lvl="2" indent="-228600">
              <a:lnSpc>
                <a:spcPct val="107000"/>
              </a:lnSpc>
              <a:spcBef>
                <a:spcPts val="0"/>
              </a:spcBef>
              <a:spcAft>
                <a:spcPts val="0"/>
              </a:spcAft>
              <a:buClr>
                <a:schemeClr val="accent1">
                  <a:lumMod val="50000"/>
                </a:schemeClr>
              </a:buClr>
              <a:buFont typeface="+mj-lt"/>
              <a:buAutoNum type="romanLcPeriod"/>
            </a:pPr>
            <a:r>
              <a:rPr lang="en-US" sz="1800" dirty="0">
                <a:solidFill>
                  <a:schemeClr val="bg2">
                    <a:lumMod val="10000"/>
                  </a:schemeClr>
                </a:solidFill>
                <a:latin typeface="Calibri Light" panose="020F0302020204030204" pitchFamily="34" charset="0"/>
                <a:ea typeface="Calibri" panose="020F0502020204030204" pitchFamily="34" charset="0"/>
                <a:cs typeface="Calibri Light" panose="020F0302020204030204" pitchFamily="34" charset="0"/>
              </a:rPr>
              <a:t>Importance of strict medication adherence</a:t>
            </a:r>
          </a:p>
          <a:p>
            <a:pPr marL="1143000" marR="0" lvl="2" indent="-228600">
              <a:lnSpc>
                <a:spcPct val="107000"/>
              </a:lnSpc>
              <a:spcBef>
                <a:spcPts val="0"/>
              </a:spcBef>
              <a:spcAft>
                <a:spcPts val="0"/>
              </a:spcAft>
              <a:buClr>
                <a:schemeClr val="accent1">
                  <a:lumMod val="50000"/>
                </a:schemeClr>
              </a:buClr>
              <a:buFont typeface="+mj-lt"/>
              <a:buAutoNum type="romanLcPeriod"/>
            </a:pPr>
            <a:r>
              <a:rPr lang="en-US" sz="1800" dirty="0">
                <a:solidFill>
                  <a:schemeClr val="bg2">
                    <a:lumMod val="10000"/>
                  </a:schemeClr>
                </a:solidFill>
                <a:latin typeface="Calibri Light" panose="020F0302020204030204" pitchFamily="34" charset="0"/>
                <a:ea typeface="Calibri" panose="020F0502020204030204" pitchFamily="34" charset="0"/>
                <a:cs typeface="Calibri Light" panose="020F0302020204030204" pitchFamily="34" charset="0"/>
              </a:rPr>
              <a:t>Continued safer sex practices, and</a:t>
            </a:r>
          </a:p>
          <a:p>
            <a:pPr marL="1143000" marR="0" lvl="2" indent="-228600">
              <a:lnSpc>
                <a:spcPct val="107000"/>
              </a:lnSpc>
              <a:spcBef>
                <a:spcPts val="0"/>
              </a:spcBef>
              <a:spcAft>
                <a:spcPts val="0"/>
              </a:spcAft>
              <a:buClr>
                <a:schemeClr val="accent1">
                  <a:lumMod val="50000"/>
                </a:schemeClr>
              </a:buClr>
              <a:buFont typeface="+mj-lt"/>
              <a:buAutoNum type="romanLcPeriod"/>
            </a:pPr>
            <a:r>
              <a:rPr lang="en-US" sz="1800" dirty="0">
                <a:solidFill>
                  <a:schemeClr val="bg2">
                    <a:lumMod val="10000"/>
                  </a:schemeClr>
                </a:solidFill>
                <a:latin typeface="Calibri Light" panose="020F0302020204030204" pitchFamily="34" charset="0"/>
                <a:ea typeface="Calibri" panose="020F0502020204030204" pitchFamily="34" charset="0"/>
                <a:cs typeface="Calibri Light" panose="020F0302020204030204" pitchFamily="34" charset="0"/>
              </a:rPr>
              <a:t>Maintaining quarterly follow-up appointments for HIV re-screening.</a:t>
            </a:r>
          </a:p>
          <a:p>
            <a:pPr marL="742950" marR="0" lvl="1" indent="-285750">
              <a:lnSpc>
                <a:spcPct val="107000"/>
              </a:lnSpc>
              <a:spcBef>
                <a:spcPts val="0"/>
              </a:spcBef>
              <a:spcAft>
                <a:spcPts val="0"/>
              </a:spcAft>
              <a:buClr>
                <a:schemeClr val="accent1">
                  <a:lumMod val="50000"/>
                </a:schemeClr>
              </a:buClr>
              <a:buFont typeface="+mj-lt"/>
              <a:buAutoNum type="alphaLcPeriod"/>
            </a:pPr>
            <a:r>
              <a:rPr lang="en-US" sz="1800" dirty="0">
                <a:solidFill>
                  <a:schemeClr val="bg2">
                    <a:lumMod val="10000"/>
                  </a:schemeClr>
                </a:solidFill>
                <a:latin typeface="Calibri Light" panose="020F0302020204030204" pitchFamily="34" charset="0"/>
                <a:ea typeface="Calibri" panose="020F0502020204030204" pitchFamily="34" charset="0"/>
                <a:cs typeface="Calibri Light" panose="020F0302020204030204" pitchFamily="34" charset="0"/>
              </a:rPr>
              <a:t>Determination of insurance coverage and/or need for financial assistance.</a:t>
            </a:r>
          </a:p>
          <a:p>
            <a:pPr marL="742950" marR="0" lvl="1" indent="-285750">
              <a:lnSpc>
                <a:spcPct val="107000"/>
              </a:lnSpc>
              <a:spcBef>
                <a:spcPts val="0"/>
              </a:spcBef>
              <a:spcAft>
                <a:spcPts val="0"/>
              </a:spcAft>
              <a:buClr>
                <a:schemeClr val="accent1">
                  <a:lumMod val="50000"/>
                </a:schemeClr>
              </a:buClr>
              <a:buFont typeface="+mj-lt"/>
              <a:buAutoNum type="alphaLcPeriod"/>
            </a:pPr>
            <a:r>
              <a:rPr lang="en-US" sz="1800" dirty="0" err="1">
                <a:solidFill>
                  <a:schemeClr val="bg2">
                    <a:lumMod val="10000"/>
                  </a:schemeClr>
                </a:solidFill>
                <a:latin typeface="Calibri Light" panose="020F0302020204030204" pitchFamily="34" charset="0"/>
                <a:ea typeface="Calibri" panose="020F0502020204030204" pitchFamily="34" charset="0"/>
                <a:cs typeface="Calibri Light" panose="020F0302020204030204" pitchFamily="34" charset="0"/>
              </a:rPr>
              <a:t>PrEP</a:t>
            </a:r>
            <a:r>
              <a:rPr lang="en-US" sz="1800" dirty="0">
                <a:solidFill>
                  <a:schemeClr val="bg2">
                    <a:lumMod val="10000"/>
                  </a:schemeClr>
                </a:solidFill>
                <a:latin typeface="Calibri Light" panose="020F0302020204030204" pitchFamily="34" charset="0"/>
                <a:ea typeface="Calibri" panose="020F0502020204030204" pitchFamily="34" charset="0"/>
                <a:cs typeface="Calibri Light" panose="020F0302020204030204" pitchFamily="34" charset="0"/>
              </a:rPr>
              <a:t> is then electronically prescribed (90 day supply only) if labs WNL.</a:t>
            </a:r>
          </a:p>
          <a:p>
            <a:pPr marL="342900" marR="0" lvl="0" indent="-342900">
              <a:lnSpc>
                <a:spcPct val="107000"/>
              </a:lnSpc>
              <a:spcBef>
                <a:spcPts val="0"/>
              </a:spcBef>
              <a:spcAft>
                <a:spcPts val="800"/>
              </a:spcAft>
              <a:buClr>
                <a:schemeClr val="accent1">
                  <a:lumMod val="50000"/>
                </a:schemeClr>
              </a:buClr>
              <a:buFont typeface="+mj-lt"/>
              <a:buAutoNum type="arabicPeriod" startAt="3"/>
            </a:pPr>
            <a:r>
              <a:rPr lang="en-US" sz="1800" dirty="0">
                <a:solidFill>
                  <a:schemeClr val="bg2">
                    <a:lumMod val="10000"/>
                  </a:schemeClr>
                </a:solidFill>
                <a:latin typeface="Calibri Light" panose="020F0302020204030204" pitchFamily="34" charset="0"/>
                <a:ea typeface="Calibri" panose="020F0502020204030204" pitchFamily="34" charset="0"/>
                <a:cs typeface="Calibri Light" panose="020F0302020204030204" pitchFamily="34" charset="0"/>
              </a:rPr>
              <a:t>Patient returns quarterly (every 3 months) for repeat labs and evaluation for risks and signs/symptoms of possible HIV infection.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7" name="Google Shape;117;p18"/>
          <p:cNvSpPr txBox="1">
            <a:spLocks noGrp="1"/>
          </p:cNvSpPr>
          <p:nvPr>
            <p:ph type="title"/>
          </p:nvPr>
        </p:nvSpPr>
        <p:spPr>
          <a:xfrm>
            <a:off x="628650" y="854705"/>
            <a:ext cx="7886700" cy="994275"/>
          </a:xfrm>
          <a:prstGeom prst="rect">
            <a:avLst/>
          </a:prstGeom>
        </p:spPr>
        <p:txBody>
          <a:bodyPr vert="horz" lIns="91440" tIns="45720" rIns="91440" bIns="45720" rtlCol="0" anchor="ctr">
            <a:normAutofit/>
          </a:bodyPr>
          <a:lstStyle/>
          <a:p>
            <a:r>
              <a:rPr lang="en-US" sz="4050" spc="-90" dirty="0">
                <a:solidFill>
                  <a:schemeClr val="tx2"/>
                </a:solidFill>
                <a:sym typeface="Spectral Medium"/>
              </a:rPr>
              <a:t>The PrEP Process – Utilizing the EMR </a:t>
            </a:r>
            <a:endParaRPr sz="4050" spc="-90" dirty="0">
              <a:solidFill>
                <a:schemeClr val="tx2"/>
              </a:solidFill>
              <a:sym typeface="Spectral Medium"/>
            </a:endParaRPr>
          </a:p>
        </p:txBody>
      </p:sp>
      <p:sp>
        <p:nvSpPr>
          <p:cNvPr id="115" name="Google Shape;115;p18"/>
          <p:cNvSpPr txBox="1">
            <a:spLocks noGrp="1"/>
          </p:cNvSpPr>
          <p:nvPr>
            <p:ph idx="1"/>
          </p:nvPr>
        </p:nvSpPr>
        <p:spPr>
          <a:xfrm>
            <a:off x="628650" y="1797300"/>
            <a:ext cx="7886700" cy="3263400"/>
          </a:xfrm>
          <a:prstGeom prst="rect">
            <a:avLst/>
          </a:prstGeom>
          <a:noFill/>
          <a:ln>
            <a:noFill/>
          </a:ln>
        </p:spPr>
        <p:txBody>
          <a:bodyPr spcFirstLastPara="1" vert="horz" wrap="square" lIns="68569" tIns="34275" rIns="68569" bIns="34275" rtlCol="0" anchor="t" anchorCtr="0">
            <a:noAutofit/>
          </a:bodyPr>
          <a:lstStyle/>
          <a:p>
            <a:pPr marL="0" indent="0">
              <a:lnSpc>
                <a:spcPct val="115000"/>
              </a:lnSpc>
              <a:spcBef>
                <a:spcPts val="375"/>
              </a:spcBef>
              <a:spcAft>
                <a:spcPts val="0"/>
              </a:spcAft>
              <a:buNone/>
            </a:pPr>
            <a:r>
              <a:rPr lang="en-US" sz="2000" dirty="0">
                <a:latin typeface="Calibri Light" panose="020F0302020204030204" pitchFamily="34" charset="0"/>
                <a:ea typeface="Spectral Light"/>
                <a:cs typeface="Spectral Light"/>
                <a:sym typeface="Spectral Light"/>
              </a:rPr>
              <a:t>The sexual history as obtained by the CA and verified by the Clinician is crucial to identifying patients who may benefit from PrEP.</a:t>
            </a:r>
            <a:endParaRPr sz="2000" dirty="0">
              <a:latin typeface="Calibri Light" panose="020F0302020204030204" pitchFamily="34" charset="0"/>
              <a:ea typeface="Spectral Light"/>
              <a:cs typeface="Spectral Light"/>
              <a:sym typeface="Spectral Light"/>
            </a:endParaRPr>
          </a:p>
          <a:p>
            <a:pPr marL="0" indent="0">
              <a:lnSpc>
                <a:spcPct val="115000"/>
              </a:lnSpc>
              <a:spcBef>
                <a:spcPts val="375"/>
              </a:spcBef>
              <a:spcAft>
                <a:spcPts val="0"/>
              </a:spcAft>
              <a:buNone/>
            </a:pPr>
            <a:endParaRPr sz="2000" dirty="0">
              <a:latin typeface="Spectral Light"/>
              <a:ea typeface="Spectral Light"/>
              <a:cs typeface="Spectral Light"/>
              <a:sym typeface="Spectral Light"/>
            </a:endParaRPr>
          </a:p>
          <a:p>
            <a:pPr marL="0" indent="0">
              <a:lnSpc>
                <a:spcPct val="115000"/>
              </a:lnSpc>
              <a:spcBef>
                <a:spcPts val="375"/>
              </a:spcBef>
              <a:spcAft>
                <a:spcPts val="0"/>
              </a:spcAft>
              <a:buNone/>
            </a:pPr>
            <a:endParaRPr sz="2000" dirty="0">
              <a:latin typeface="Spectral Light"/>
              <a:ea typeface="Spectral Light"/>
              <a:cs typeface="Spectral Light"/>
              <a:sym typeface="Spectral Light"/>
            </a:endParaRPr>
          </a:p>
        </p:txBody>
      </p:sp>
      <p:pic>
        <p:nvPicPr>
          <p:cNvPr id="116" name="Google Shape;116;p18" descr="Screenshot of Sexual History patient information input fields"/>
          <p:cNvPicPr preferRelativeResize="0"/>
          <p:nvPr/>
        </p:nvPicPr>
        <p:blipFill>
          <a:blip r:embed="rId3">
            <a:alphaModFix/>
          </a:blip>
          <a:stretch>
            <a:fillRect/>
          </a:stretch>
        </p:blipFill>
        <p:spPr>
          <a:xfrm>
            <a:off x="1295400" y="2770554"/>
            <a:ext cx="6708741" cy="3232741"/>
          </a:xfrm>
          <a:prstGeom prst="rect">
            <a:avLst/>
          </a:prstGeom>
          <a:noFill/>
          <a:ln>
            <a:noFill/>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90" dirty="0">
                <a:solidFill>
                  <a:schemeClr val="tx2"/>
                </a:solidFill>
                <a:sym typeface="Spectral Medium"/>
              </a:rPr>
              <a:t>The </a:t>
            </a:r>
            <a:r>
              <a:rPr lang="en-US" spc="-90" dirty="0" err="1">
                <a:solidFill>
                  <a:schemeClr val="tx2"/>
                </a:solidFill>
                <a:sym typeface="Spectral Medium"/>
              </a:rPr>
              <a:t>PrEP</a:t>
            </a:r>
            <a:r>
              <a:rPr lang="en-US" spc="-90" dirty="0">
                <a:solidFill>
                  <a:schemeClr val="tx2"/>
                </a:solidFill>
                <a:sym typeface="Spectral Medium"/>
              </a:rPr>
              <a:t> Process– Utilizing the EMR (Cont’d)</a:t>
            </a:r>
            <a:endParaRPr lang="en-US" dirty="0"/>
          </a:p>
        </p:txBody>
      </p:sp>
      <p:sp>
        <p:nvSpPr>
          <p:cNvPr id="3" name="Content Placeholder 2"/>
          <p:cNvSpPr>
            <a:spLocks noGrp="1"/>
          </p:cNvSpPr>
          <p:nvPr>
            <p:ph idx="1"/>
          </p:nvPr>
        </p:nvSpPr>
        <p:spPr/>
        <p:txBody>
          <a:bodyPr>
            <a:normAutofit/>
          </a:bodyPr>
          <a:lstStyle/>
          <a:p>
            <a:r>
              <a:rPr lang="en-US" sz="2000" dirty="0">
                <a:latin typeface="Calibri Light" panose="020F0302020204030204" pitchFamily="34" charset="0"/>
                <a:ea typeface="Spectral Light"/>
                <a:cs typeface="Spectral Light"/>
                <a:sym typeface="Spectral Light"/>
              </a:rPr>
              <a:t>As such, even patients who did not initially present for </a:t>
            </a:r>
            <a:r>
              <a:rPr lang="en-US" sz="2000" dirty="0" err="1">
                <a:latin typeface="Calibri Light" panose="020F0302020204030204" pitchFamily="34" charset="0"/>
                <a:ea typeface="Spectral Light"/>
                <a:cs typeface="Spectral Light"/>
                <a:sym typeface="Spectral Light"/>
              </a:rPr>
              <a:t>PrEP</a:t>
            </a:r>
            <a:r>
              <a:rPr lang="en-US" sz="2000" dirty="0">
                <a:latin typeface="Calibri Light" panose="020F0302020204030204" pitchFamily="34" charset="0"/>
                <a:ea typeface="Spectral Light"/>
                <a:cs typeface="Spectral Light"/>
                <a:sym typeface="Spectral Light"/>
              </a:rPr>
              <a:t> are offered. If accepted, labs are drawn and patient to return within 7 days for counseling and to initiate </a:t>
            </a:r>
            <a:r>
              <a:rPr lang="en-US" sz="2000" dirty="0" err="1">
                <a:latin typeface="Calibri Light" panose="020F0302020204030204" pitchFamily="34" charset="0"/>
                <a:ea typeface="Spectral Light"/>
                <a:cs typeface="Spectral Light"/>
                <a:sym typeface="Spectral Light"/>
              </a:rPr>
              <a:t>PrEP.</a:t>
            </a:r>
            <a:endParaRPr lang="en-US" sz="1800" dirty="0"/>
          </a:p>
        </p:txBody>
      </p:sp>
      <p:pic>
        <p:nvPicPr>
          <p:cNvPr id="4" name="Picture 3" descr="Screenshot of Sexual History patient information input fields nPEP/PrEP discussion indicated op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88" y="2667000"/>
            <a:ext cx="7803942" cy="3550059"/>
          </a:xfrm>
          <a:prstGeom prst="rect">
            <a:avLst/>
          </a:prstGeom>
        </p:spPr>
      </p:pic>
    </p:spTree>
    <p:extLst>
      <p:ext uri="{BB962C8B-B14F-4D97-AF65-F5344CB8AC3E}">
        <p14:creationId xmlns:p14="http://schemas.microsoft.com/office/powerpoint/2010/main" val="24281030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90" dirty="0">
                <a:solidFill>
                  <a:schemeClr val="tx2"/>
                </a:solidFill>
                <a:sym typeface="Spectral Medium"/>
              </a:rPr>
              <a:t>Integrating Gender-Affirming Care and </a:t>
            </a:r>
            <a:r>
              <a:rPr lang="en-US" spc="-90" dirty="0" err="1">
                <a:solidFill>
                  <a:schemeClr val="tx2"/>
                </a:solidFill>
                <a:sym typeface="Spectral Medium"/>
              </a:rPr>
              <a:t>PrEP</a:t>
            </a:r>
            <a:endParaRPr lang="en-US" dirty="0"/>
          </a:p>
        </p:txBody>
      </p:sp>
      <p:sp>
        <p:nvSpPr>
          <p:cNvPr id="3" name="Content Placeholder 2"/>
          <p:cNvSpPr>
            <a:spLocks noGrp="1"/>
          </p:cNvSpPr>
          <p:nvPr>
            <p:ph idx="1"/>
          </p:nvPr>
        </p:nvSpPr>
        <p:spPr/>
        <p:txBody>
          <a:bodyPr>
            <a:normAutofit fontScale="92500" lnSpcReduction="20000"/>
          </a:bodyPr>
          <a:lstStyle/>
          <a:p>
            <a:pPr marL="420624" lvl="0" indent="-411480" defTabSz="914400">
              <a:lnSpc>
                <a:spcPct val="115000"/>
              </a:lnSpc>
              <a:spcBef>
                <a:spcPts val="0"/>
              </a:spcBef>
              <a:spcAft>
                <a:spcPts val="0"/>
              </a:spcAft>
              <a:buClr>
                <a:srgbClr val="4A66AC"/>
              </a:buClr>
              <a:buSzPts val="2200"/>
              <a:buFont typeface="Spectral Light"/>
              <a:buChar char="•"/>
            </a:pPr>
            <a:r>
              <a:rPr lang="en-US" sz="1950" dirty="0">
                <a:solidFill>
                  <a:prstClr val="black">
                    <a:lumMod val="75000"/>
                    <a:lumOff val="25000"/>
                  </a:prstClr>
                </a:solidFill>
                <a:latin typeface="Calibri Light" panose="020F0302020204030204" pitchFamily="34" charset="0"/>
                <a:ea typeface="Spectral Light"/>
                <a:cs typeface="Spectral Light"/>
                <a:sym typeface="Spectral Light"/>
              </a:rPr>
              <a:t>PPSP began offering Gender-Affirming (GA) care in 2017.</a:t>
            </a:r>
          </a:p>
          <a:p>
            <a:pPr marL="914400" lvl="1" indent="-279400" defTabSz="914400">
              <a:lnSpc>
                <a:spcPct val="115000"/>
              </a:lnSpc>
              <a:spcBef>
                <a:spcPts val="0"/>
              </a:spcBef>
              <a:spcAft>
                <a:spcPts val="0"/>
              </a:spcAft>
              <a:buClr>
                <a:srgbClr val="000000"/>
              </a:buClr>
              <a:buSzPts val="800"/>
              <a:buFont typeface="Spectral Light"/>
              <a:buChar char="●"/>
            </a:pPr>
            <a:r>
              <a:rPr lang="en-US" sz="1950" dirty="0">
                <a:solidFill>
                  <a:prstClr val="black">
                    <a:lumMod val="75000"/>
                    <a:lumOff val="25000"/>
                  </a:prstClr>
                </a:solidFill>
                <a:latin typeface="Calibri Light" panose="020F0302020204030204" pitchFamily="34" charset="0"/>
                <a:ea typeface="Spectral Light"/>
                <a:cs typeface="Spectral Light"/>
                <a:sym typeface="Spectral Light"/>
              </a:rPr>
              <a:t>494 patients in FY19</a:t>
            </a:r>
          </a:p>
          <a:p>
            <a:pPr marL="411480" lvl="0" indent="-411480" defTabSz="914400">
              <a:lnSpc>
                <a:spcPct val="115000"/>
              </a:lnSpc>
              <a:spcBef>
                <a:spcPts val="1000"/>
              </a:spcBef>
              <a:spcAft>
                <a:spcPts val="0"/>
              </a:spcAft>
              <a:buClr>
                <a:srgbClr val="4A66AC"/>
              </a:buClr>
              <a:buSzPts val="2200"/>
              <a:buFont typeface="Spectral Light"/>
              <a:buChar char="•"/>
            </a:pPr>
            <a:r>
              <a:rPr lang="en-US" sz="1950" i="1" dirty="0" err="1">
                <a:solidFill>
                  <a:prstClr val="black">
                    <a:lumMod val="75000"/>
                    <a:lumOff val="25000"/>
                  </a:prstClr>
                </a:solidFill>
                <a:latin typeface="Calibri Light" panose="020F0302020204030204" pitchFamily="34" charset="0"/>
                <a:ea typeface="Spectral Light"/>
                <a:cs typeface="Spectral Light"/>
                <a:sym typeface="Spectral Light"/>
              </a:rPr>
              <a:t>PrEP</a:t>
            </a:r>
            <a:r>
              <a:rPr lang="en-US" sz="1950" i="1" dirty="0">
                <a:solidFill>
                  <a:prstClr val="black">
                    <a:lumMod val="75000"/>
                    <a:lumOff val="25000"/>
                  </a:prstClr>
                </a:solidFill>
                <a:latin typeface="Calibri Light" panose="020F0302020204030204" pitchFamily="34" charset="0"/>
                <a:ea typeface="Spectral Light"/>
                <a:cs typeface="Spectral Light"/>
                <a:sym typeface="Spectral Light"/>
              </a:rPr>
              <a:t> integration timeline:</a:t>
            </a:r>
          </a:p>
          <a:p>
            <a:pPr marL="914400" lvl="1" indent="-368300" defTabSz="914400">
              <a:lnSpc>
                <a:spcPct val="115000"/>
              </a:lnSpc>
              <a:spcBef>
                <a:spcPts val="0"/>
              </a:spcBef>
              <a:spcAft>
                <a:spcPts val="0"/>
              </a:spcAft>
              <a:buClr>
                <a:schemeClr val="bg2">
                  <a:lumMod val="10000"/>
                </a:schemeClr>
              </a:buClr>
              <a:buSzPct val="100000"/>
              <a:buFont typeface="Spectral"/>
              <a:buAutoNum type="arabicPeriod"/>
            </a:pPr>
            <a:r>
              <a:rPr lang="en-US" sz="1950" dirty="0">
                <a:solidFill>
                  <a:prstClr val="black">
                    <a:lumMod val="75000"/>
                    <a:lumOff val="25000"/>
                  </a:prstClr>
                </a:solidFill>
                <a:latin typeface="Calibri Light" panose="020F0302020204030204" pitchFamily="34" charset="0"/>
                <a:ea typeface="Spectral Light"/>
                <a:cs typeface="Spectral Light"/>
                <a:sym typeface="Spectral Light"/>
              </a:rPr>
              <a:t>Pre-</a:t>
            </a:r>
            <a:r>
              <a:rPr lang="en-US" sz="1950" dirty="0" err="1">
                <a:solidFill>
                  <a:prstClr val="black">
                    <a:lumMod val="75000"/>
                    <a:lumOff val="25000"/>
                  </a:prstClr>
                </a:solidFill>
                <a:latin typeface="Calibri Light" panose="020F0302020204030204" pitchFamily="34" charset="0"/>
                <a:ea typeface="Spectral Light"/>
                <a:cs typeface="Spectral Light"/>
                <a:sym typeface="Spectral Light"/>
              </a:rPr>
              <a:t>PrEP</a:t>
            </a:r>
            <a:r>
              <a:rPr lang="en-US" sz="1950" dirty="0">
                <a:solidFill>
                  <a:prstClr val="black">
                    <a:lumMod val="75000"/>
                    <a:lumOff val="25000"/>
                  </a:prstClr>
                </a:solidFill>
                <a:latin typeface="Calibri Light" panose="020F0302020204030204" pitchFamily="34" charset="0"/>
                <a:ea typeface="Spectral Light"/>
                <a:cs typeface="Spectral Light"/>
                <a:sym typeface="Spectral Light"/>
              </a:rPr>
              <a:t>: Standard HIV/STI risk assessment and counseling. </a:t>
            </a:r>
            <a:r>
              <a:rPr lang="en-US" sz="1950" dirty="0" err="1">
                <a:solidFill>
                  <a:prstClr val="black">
                    <a:lumMod val="75000"/>
                    <a:lumOff val="25000"/>
                  </a:prstClr>
                </a:solidFill>
                <a:latin typeface="Calibri Light" panose="020F0302020204030204" pitchFamily="34" charset="0"/>
                <a:ea typeface="Spectral Light"/>
                <a:cs typeface="Spectral Light"/>
                <a:sym typeface="Spectral Light"/>
              </a:rPr>
              <a:t>PrEP</a:t>
            </a:r>
            <a:r>
              <a:rPr lang="en-US" sz="1950" dirty="0">
                <a:solidFill>
                  <a:prstClr val="black">
                    <a:lumMod val="75000"/>
                    <a:lumOff val="25000"/>
                  </a:prstClr>
                </a:solidFill>
                <a:latin typeface="Calibri Light" panose="020F0302020204030204" pitchFamily="34" charset="0"/>
                <a:ea typeface="Spectral Light"/>
                <a:cs typeface="Spectral Light"/>
                <a:sym typeface="Spectral Light"/>
              </a:rPr>
              <a:t> referral as needed.</a:t>
            </a:r>
          </a:p>
          <a:p>
            <a:pPr marL="914400" lvl="1" indent="-368300" defTabSz="914400">
              <a:lnSpc>
                <a:spcPct val="115000"/>
              </a:lnSpc>
              <a:spcBef>
                <a:spcPts val="0"/>
              </a:spcBef>
              <a:spcAft>
                <a:spcPts val="0"/>
              </a:spcAft>
              <a:buClr>
                <a:schemeClr val="bg2">
                  <a:lumMod val="10000"/>
                </a:schemeClr>
              </a:buClr>
              <a:buSzPct val="100000"/>
              <a:buFont typeface="Spectral"/>
              <a:buAutoNum type="arabicPeriod"/>
            </a:pPr>
            <a:r>
              <a:rPr lang="en-US" sz="1950" dirty="0">
                <a:solidFill>
                  <a:prstClr val="black">
                    <a:lumMod val="75000"/>
                    <a:lumOff val="25000"/>
                  </a:prstClr>
                </a:solidFill>
                <a:latin typeface="Calibri Light" panose="020F0302020204030204" pitchFamily="34" charset="0"/>
                <a:ea typeface="Spectral Light"/>
                <a:cs typeface="Spectral Light"/>
                <a:sym typeface="Spectral Light"/>
              </a:rPr>
              <a:t>Post-</a:t>
            </a:r>
            <a:r>
              <a:rPr lang="en-US" sz="1950" dirty="0" err="1">
                <a:solidFill>
                  <a:prstClr val="black">
                    <a:lumMod val="75000"/>
                    <a:lumOff val="25000"/>
                  </a:prstClr>
                </a:solidFill>
                <a:latin typeface="Calibri Light" panose="020F0302020204030204" pitchFamily="34" charset="0"/>
                <a:ea typeface="Spectral Light"/>
                <a:cs typeface="Spectral Light"/>
                <a:sym typeface="Spectral Light"/>
              </a:rPr>
              <a:t>PrEP</a:t>
            </a:r>
            <a:r>
              <a:rPr lang="en-US" sz="1950" dirty="0">
                <a:solidFill>
                  <a:prstClr val="black">
                    <a:lumMod val="75000"/>
                    <a:lumOff val="25000"/>
                  </a:prstClr>
                </a:solidFill>
                <a:latin typeface="Calibri Light" panose="020F0302020204030204" pitchFamily="34" charset="0"/>
                <a:ea typeface="Spectral Light"/>
                <a:cs typeface="Spectral Light"/>
                <a:sym typeface="Spectral Light"/>
              </a:rPr>
              <a:t>: Transfeminine individuals, POC, and sex workers primarily offered.</a:t>
            </a:r>
          </a:p>
          <a:p>
            <a:pPr marL="914400" lvl="1" indent="-368300" defTabSz="914400">
              <a:lnSpc>
                <a:spcPct val="115000"/>
              </a:lnSpc>
              <a:spcBef>
                <a:spcPts val="0"/>
              </a:spcBef>
              <a:spcAft>
                <a:spcPts val="0"/>
              </a:spcAft>
              <a:buClr>
                <a:schemeClr val="bg2">
                  <a:lumMod val="10000"/>
                </a:schemeClr>
              </a:buClr>
              <a:buSzPct val="100000"/>
              <a:buFont typeface="Spectral"/>
              <a:buAutoNum type="arabicPeriod"/>
            </a:pPr>
            <a:r>
              <a:rPr lang="en-US" sz="1950" dirty="0">
                <a:solidFill>
                  <a:prstClr val="black">
                    <a:lumMod val="75000"/>
                    <a:lumOff val="25000"/>
                  </a:prstClr>
                </a:solidFill>
                <a:latin typeface="Calibri Light" panose="020F0302020204030204" pitchFamily="34" charset="0"/>
                <a:ea typeface="Spectral Light"/>
                <a:cs typeface="Spectral Light"/>
                <a:sym typeface="Spectral Light"/>
              </a:rPr>
              <a:t>EMR upgrade to sexual history questionnaire - more inclusive language allowing for better risk assessment.</a:t>
            </a:r>
          </a:p>
          <a:p>
            <a:pPr marL="914400" lvl="1" indent="-368300" defTabSz="914400">
              <a:lnSpc>
                <a:spcPct val="115000"/>
              </a:lnSpc>
              <a:spcBef>
                <a:spcPts val="0"/>
              </a:spcBef>
              <a:spcAft>
                <a:spcPts val="0"/>
              </a:spcAft>
              <a:buClr>
                <a:schemeClr val="bg2">
                  <a:lumMod val="10000"/>
                </a:schemeClr>
              </a:buClr>
              <a:buSzPct val="100000"/>
              <a:buFont typeface="Spectral"/>
              <a:buAutoNum type="arabicPeriod"/>
            </a:pPr>
            <a:r>
              <a:rPr lang="en-US" sz="1950" dirty="0">
                <a:solidFill>
                  <a:prstClr val="black">
                    <a:lumMod val="75000"/>
                    <a:lumOff val="25000"/>
                  </a:prstClr>
                </a:solidFill>
                <a:latin typeface="Calibri Light" panose="020F0302020204030204" pitchFamily="34" charset="0"/>
                <a:ea typeface="Spectral Light"/>
                <a:cs typeface="Spectral Light"/>
                <a:sym typeface="Spectral Light"/>
              </a:rPr>
              <a:t>More generalized inclusion criteria for offering </a:t>
            </a:r>
            <a:r>
              <a:rPr lang="en-US" sz="1950" dirty="0" err="1">
                <a:solidFill>
                  <a:prstClr val="black">
                    <a:lumMod val="75000"/>
                    <a:lumOff val="25000"/>
                  </a:prstClr>
                </a:solidFill>
                <a:latin typeface="Calibri Light" panose="020F0302020204030204" pitchFamily="34" charset="0"/>
                <a:ea typeface="Spectral Light"/>
                <a:cs typeface="Spectral Light"/>
                <a:sym typeface="Spectral Light"/>
              </a:rPr>
              <a:t>PrEP</a:t>
            </a:r>
            <a:r>
              <a:rPr lang="en-US" sz="1950" dirty="0">
                <a:solidFill>
                  <a:prstClr val="black">
                    <a:lumMod val="75000"/>
                    <a:lumOff val="25000"/>
                  </a:prstClr>
                </a:solidFill>
                <a:latin typeface="Calibri Light" panose="020F0302020204030204" pitchFamily="34" charset="0"/>
                <a:ea typeface="Spectral Light"/>
                <a:cs typeface="Spectral Light"/>
                <a:sym typeface="Spectral Light"/>
              </a:rPr>
              <a:t> - most patients offered.</a:t>
            </a:r>
          </a:p>
          <a:p>
            <a:pPr marL="411480" lvl="0" indent="-411480" defTabSz="914400">
              <a:lnSpc>
                <a:spcPct val="115000"/>
              </a:lnSpc>
              <a:spcBef>
                <a:spcPts val="1000"/>
              </a:spcBef>
              <a:spcAft>
                <a:spcPts val="0"/>
              </a:spcAft>
              <a:buClr>
                <a:srgbClr val="4A66AC"/>
              </a:buClr>
              <a:buSzPts val="2200"/>
              <a:buFont typeface="Spectral Light"/>
              <a:buChar char="•"/>
            </a:pPr>
            <a:r>
              <a:rPr lang="en-US" sz="1950" dirty="0">
                <a:solidFill>
                  <a:prstClr val="black">
                    <a:lumMod val="75000"/>
                    <a:lumOff val="25000"/>
                  </a:prstClr>
                </a:solidFill>
                <a:latin typeface="Calibri Light" panose="020F0302020204030204" pitchFamily="34" charset="0"/>
                <a:ea typeface="Spectral Light"/>
                <a:cs typeface="Spectral Light"/>
                <a:sym typeface="Spectral Light"/>
              </a:rPr>
              <a:t>RTC within 7 days of labs/GA visit for counseling to initiate </a:t>
            </a:r>
            <a:r>
              <a:rPr lang="en-US" sz="1950" dirty="0" err="1">
                <a:solidFill>
                  <a:prstClr val="black">
                    <a:lumMod val="75000"/>
                    <a:lumOff val="25000"/>
                  </a:prstClr>
                </a:solidFill>
                <a:latin typeface="Calibri Light" panose="020F0302020204030204" pitchFamily="34" charset="0"/>
                <a:ea typeface="Spectral Light"/>
                <a:cs typeface="Spectral Light"/>
                <a:sym typeface="Spectral Light"/>
              </a:rPr>
              <a:t>PrEP</a:t>
            </a:r>
            <a:r>
              <a:rPr lang="en-US" sz="1950" dirty="0">
                <a:solidFill>
                  <a:prstClr val="black">
                    <a:lumMod val="75000"/>
                    <a:lumOff val="25000"/>
                  </a:prstClr>
                </a:solidFill>
                <a:latin typeface="Calibri Light" panose="020F0302020204030204" pitchFamily="34" charset="0"/>
                <a:ea typeface="Spectral Light"/>
                <a:cs typeface="Spectral Light"/>
                <a:sym typeface="Spectral Light"/>
              </a:rPr>
              <a:t> due to time </a:t>
            </a:r>
            <a:r>
              <a:rPr lang="en-US" sz="1950">
                <a:solidFill>
                  <a:prstClr val="black">
                    <a:lumMod val="75000"/>
                    <a:lumOff val="25000"/>
                  </a:prstClr>
                </a:solidFill>
                <a:latin typeface="Calibri Light" panose="020F0302020204030204" pitchFamily="34" charset="0"/>
                <a:ea typeface="Spectral Light"/>
                <a:cs typeface="Spectral Light"/>
                <a:sym typeface="Spectral Light"/>
              </a:rPr>
              <a:t>constraints</a:t>
            </a:r>
            <a:r>
              <a:rPr lang="en-US" sz="1950" smtClean="0">
                <a:solidFill>
                  <a:prstClr val="black">
                    <a:lumMod val="75000"/>
                    <a:lumOff val="25000"/>
                  </a:prstClr>
                </a:solidFill>
                <a:latin typeface="Calibri Light" panose="020F0302020204030204" pitchFamily="34" charset="0"/>
                <a:ea typeface="Spectral Light"/>
                <a:cs typeface="Spectral Light"/>
                <a:sym typeface="Spectral Light"/>
              </a:rPr>
              <a:t>.</a:t>
            </a:r>
            <a:endParaRPr lang="en-US" sz="1950" dirty="0">
              <a:solidFill>
                <a:prstClr val="black">
                  <a:lumMod val="75000"/>
                  <a:lumOff val="25000"/>
                </a:prstClr>
              </a:solidFill>
              <a:latin typeface="Calibri Light" panose="020F0302020204030204" pitchFamily="34" charset="0"/>
              <a:ea typeface="Spectral Light"/>
              <a:cs typeface="Spectral Light"/>
              <a:sym typeface="Spectral Light"/>
            </a:endParaRPr>
          </a:p>
        </p:txBody>
      </p:sp>
    </p:spTree>
    <p:extLst>
      <p:ext uri="{BB962C8B-B14F-4D97-AF65-F5344CB8AC3E}">
        <p14:creationId xmlns:p14="http://schemas.microsoft.com/office/powerpoint/2010/main" val="26632446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6"/>
        <p:cNvGrpSpPr/>
        <p:nvPr/>
      </p:nvGrpSpPr>
      <p:grpSpPr>
        <a:xfrm>
          <a:off x="0" y="0"/>
          <a:ext cx="0" cy="0"/>
          <a:chOff x="0" y="0"/>
          <a:chExt cx="0" cy="0"/>
        </a:xfrm>
      </p:grpSpPr>
      <p:sp>
        <p:nvSpPr>
          <p:cNvPr id="4" name="Title 3"/>
          <p:cNvSpPr>
            <a:spLocks noGrp="1"/>
          </p:cNvSpPr>
          <p:nvPr>
            <p:ph type="title"/>
          </p:nvPr>
        </p:nvSpPr>
        <p:spPr/>
        <p:txBody>
          <a:bodyPr anchor="b"/>
          <a:lstStyle/>
          <a:p>
            <a:r>
              <a:rPr lang="en-US" spc="-50" dirty="0">
                <a:solidFill>
                  <a:schemeClr val="tx1">
                    <a:lumMod val="85000"/>
                    <a:lumOff val="15000"/>
                  </a:schemeClr>
                </a:solidFill>
                <a:sym typeface="Spectral Medium"/>
              </a:rPr>
              <a:t>Challenges and Opportunities</a:t>
            </a:r>
            <a:endParaRPr lang="en-US" dirty="0"/>
          </a:p>
        </p:txBody>
      </p:sp>
      <p:sp>
        <p:nvSpPr>
          <p:cNvPr id="2" name="Content Placeholder 1"/>
          <p:cNvSpPr>
            <a:spLocks noGrp="1"/>
          </p:cNvSpPr>
          <p:nvPr>
            <p:ph sz="half" idx="1"/>
          </p:nvPr>
        </p:nvSpPr>
        <p:spPr>
          <a:xfrm>
            <a:off x="1828800" y="1845734"/>
            <a:ext cx="2209801" cy="4023360"/>
          </a:xfrm>
        </p:spPr>
        <p:txBody>
          <a:bodyPr>
            <a:noAutofit/>
          </a:bodyPr>
          <a:lstStyle/>
          <a:p>
            <a:pPr fontAlgn="t"/>
            <a:r>
              <a:rPr lang="en-US" sz="1600" b="1" dirty="0"/>
              <a:t>Challenge #1: </a:t>
            </a:r>
            <a:endParaRPr lang="en-US" sz="1600" dirty="0"/>
          </a:p>
          <a:p>
            <a:pPr fontAlgn="t"/>
            <a:r>
              <a:rPr lang="en-US" sz="1600" i="1" dirty="0"/>
              <a:t>Education and Training</a:t>
            </a:r>
            <a:endParaRPr lang="en-US" sz="1600" dirty="0"/>
          </a:p>
          <a:p>
            <a:pPr fontAlgn="t"/>
            <a:endParaRPr lang="en-US" sz="1600" b="1" dirty="0" smtClean="0"/>
          </a:p>
          <a:p>
            <a:pPr fontAlgn="t"/>
            <a:endParaRPr lang="en-US" sz="1600" b="1" dirty="0" smtClean="0"/>
          </a:p>
          <a:p>
            <a:pPr fontAlgn="t"/>
            <a:endParaRPr lang="en-US" sz="1600" b="1" dirty="0" smtClean="0"/>
          </a:p>
          <a:p>
            <a:pPr fontAlgn="t"/>
            <a:endParaRPr lang="en-US" sz="1600" b="1" dirty="0"/>
          </a:p>
          <a:p>
            <a:pPr fontAlgn="t"/>
            <a:r>
              <a:rPr lang="en-US" sz="1600" b="1" dirty="0" smtClean="0"/>
              <a:t>Challenge </a:t>
            </a:r>
            <a:r>
              <a:rPr lang="en-US" sz="1600" b="1" dirty="0"/>
              <a:t>#2: </a:t>
            </a:r>
            <a:endParaRPr lang="en-US" sz="1600" dirty="0"/>
          </a:p>
          <a:p>
            <a:pPr fontAlgn="t"/>
            <a:r>
              <a:rPr lang="en-US" sz="1600" i="1" dirty="0"/>
              <a:t>Time</a:t>
            </a:r>
            <a:endParaRPr lang="en-US" sz="1600" dirty="0"/>
          </a:p>
          <a:p>
            <a:pPr fontAlgn="t"/>
            <a:endParaRPr lang="en-US" sz="1600" b="1" dirty="0" smtClean="0"/>
          </a:p>
          <a:p>
            <a:pPr fontAlgn="t"/>
            <a:r>
              <a:rPr lang="en-US" sz="1600" b="1" dirty="0" smtClean="0"/>
              <a:t>Challenge </a:t>
            </a:r>
            <a:r>
              <a:rPr lang="en-US" sz="1600" b="1" dirty="0"/>
              <a:t>#3:</a:t>
            </a:r>
            <a:endParaRPr lang="en-US" sz="1600" dirty="0"/>
          </a:p>
          <a:p>
            <a:pPr fontAlgn="t"/>
            <a:r>
              <a:rPr lang="en-US" sz="1600" i="1" dirty="0"/>
              <a:t>Interest</a:t>
            </a:r>
            <a:endParaRPr lang="en-US" sz="1600" dirty="0"/>
          </a:p>
          <a:p>
            <a:pPr marL="0" indent="0">
              <a:buNone/>
            </a:pPr>
            <a:endParaRPr lang="en-US" sz="1600" dirty="0"/>
          </a:p>
        </p:txBody>
      </p:sp>
      <p:sp>
        <p:nvSpPr>
          <p:cNvPr id="3" name="Content Placeholder 2"/>
          <p:cNvSpPr>
            <a:spLocks noGrp="1"/>
          </p:cNvSpPr>
          <p:nvPr>
            <p:ph sz="half" idx="2"/>
          </p:nvPr>
        </p:nvSpPr>
        <p:spPr>
          <a:xfrm>
            <a:off x="4114801" y="1845734"/>
            <a:ext cx="3703320" cy="4326466"/>
          </a:xfrm>
        </p:spPr>
        <p:txBody>
          <a:bodyPr>
            <a:normAutofit fontScale="92500" lnSpcReduction="20000"/>
          </a:bodyPr>
          <a:lstStyle/>
          <a:p>
            <a:pPr fontAlgn="t"/>
            <a:r>
              <a:rPr lang="en-US" b="1" dirty="0"/>
              <a:t>Opportunities to overcome challenge #1: </a:t>
            </a:r>
            <a:endParaRPr lang="en-US" dirty="0"/>
          </a:p>
          <a:p>
            <a:pPr marL="223838" indent="-115888" fontAlgn="t">
              <a:buFont typeface="Arial" panose="020B0604020202020204" pitchFamily="34" charset="0"/>
              <a:buChar char="•"/>
            </a:pPr>
            <a:r>
              <a:rPr lang="en-US" dirty="0"/>
              <a:t>Gilead presentations (pre- and post-initiation)</a:t>
            </a:r>
          </a:p>
          <a:p>
            <a:pPr marL="223838" indent="-115888" fontAlgn="t">
              <a:buFont typeface="Arial" panose="020B0604020202020204" pitchFamily="34" charset="0"/>
              <a:buChar char="•"/>
            </a:pPr>
            <a:r>
              <a:rPr lang="en-US" dirty="0"/>
              <a:t>Support from AIDS Activities Coordinating Office </a:t>
            </a:r>
          </a:p>
          <a:p>
            <a:pPr marL="223838" indent="-115888" fontAlgn="t">
              <a:buFont typeface="Arial" panose="020B0604020202020204" pitchFamily="34" charset="0"/>
              <a:buChar char="•"/>
            </a:pPr>
            <a:r>
              <a:rPr lang="en-US" dirty="0"/>
              <a:t>Clinician phone conferences</a:t>
            </a:r>
          </a:p>
          <a:p>
            <a:pPr marL="223838" indent="-115888" fontAlgn="t">
              <a:buFont typeface="Arial" panose="020B0604020202020204" pitchFamily="34" charset="0"/>
              <a:buChar char="•"/>
            </a:pPr>
            <a:r>
              <a:rPr lang="en-US" dirty="0"/>
              <a:t>Pilot lead</a:t>
            </a:r>
          </a:p>
          <a:p>
            <a:pPr marL="223838" indent="-115888" fontAlgn="t">
              <a:buFont typeface="Arial" panose="020B0604020202020204" pitchFamily="34" charset="0"/>
              <a:buChar char="•"/>
            </a:pPr>
            <a:r>
              <a:rPr lang="en-US" dirty="0"/>
              <a:t>PPFA Medical Standards and Guidelines</a:t>
            </a:r>
          </a:p>
          <a:p>
            <a:pPr marL="223838" indent="-115888" fontAlgn="t">
              <a:buFont typeface="Arial" panose="020B0604020202020204" pitchFamily="34" charset="0"/>
              <a:buChar char="•"/>
            </a:pPr>
            <a:r>
              <a:rPr lang="en-US" dirty="0"/>
              <a:t>“Cheat sheets”</a:t>
            </a:r>
          </a:p>
          <a:p>
            <a:pPr fontAlgn="t"/>
            <a:r>
              <a:rPr lang="en-US" b="1" dirty="0"/>
              <a:t>Opportunities to overcome challenge #2:</a:t>
            </a:r>
            <a:endParaRPr lang="en-US" dirty="0"/>
          </a:p>
          <a:p>
            <a:pPr marL="223838" indent="-115888" fontAlgn="t">
              <a:buFont typeface="Arial" panose="020B0604020202020204" pitchFamily="34" charset="0"/>
              <a:buChar char="•"/>
            </a:pPr>
            <a:r>
              <a:rPr lang="en-US" dirty="0"/>
              <a:t>Initial labs and separate counseling appointments</a:t>
            </a:r>
          </a:p>
          <a:p>
            <a:pPr marL="223838" indent="-115888" fontAlgn="t">
              <a:buFont typeface="Arial" panose="020B0604020202020204" pitchFamily="34" charset="0"/>
              <a:buChar char="•"/>
            </a:pPr>
            <a:r>
              <a:rPr lang="en-US" dirty="0"/>
              <a:t>Sexual history questionnaire as a “heads up”</a:t>
            </a:r>
          </a:p>
          <a:p>
            <a:pPr fontAlgn="t"/>
            <a:r>
              <a:rPr lang="en-US" b="1" dirty="0"/>
              <a:t>Opportunities to overcome challenge #3:</a:t>
            </a:r>
          </a:p>
          <a:p>
            <a:pPr marL="223838" indent="-115888" fontAlgn="t">
              <a:buFont typeface="Arial" panose="020B0604020202020204" pitchFamily="34" charset="0"/>
              <a:buChar char="•"/>
            </a:pPr>
            <a:r>
              <a:rPr lang="en-US" dirty="0"/>
              <a:t>Accurate communication of risk</a:t>
            </a:r>
          </a:p>
          <a:p>
            <a:pPr marL="223838" indent="-115888" fontAlgn="t">
              <a:buFont typeface="Arial" panose="020B0604020202020204" pitchFamily="34" charset="0"/>
              <a:buChar char="•"/>
            </a:pPr>
            <a:r>
              <a:rPr lang="en-US" dirty="0" err="1"/>
              <a:t>Destigmatization</a:t>
            </a:r>
            <a:endParaRPr lang="en-US" dirty="0"/>
          </a:p>
          <a:p>
            <a:pPr marL="223838" indent="-115888" fontAlgn="t">
              <a:buFont typeface="Arial" panose="020B0604020202020204" pitchFamily="34" charset="0"/>
              <a:buChar char="•"/>
            </a:pPr>
            <a:r>
              <a:rPr lang="en-US" dirty="0"/>
              <a:t>Ease of initiation</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90" dirty="0">
                <a:solidFill>
                  <a:schemeClr val="tx2"/>
                </a:solidFill>
                <a:sym typeface="Spectral SemiBold"/>
              </a:rPr>
              <a:t>Lessons Learned…</a:t>
            </a:r>
            <a:endParaRPr lang="en-US" dirty="0"/>
          </a:p>
        </p:txBody>
      </p:sp>
      <p:sp>
        <p:nvSpPr>
          <p:cNvPr id="3" name="Content Placeholder 2"/>
          <p:cNvSpPr>
            <a:spLocks noGrp="1"/>
          </p:cNvSpPr>
          <p:nvPr>
            <p:ph idx="1"/>
          </p:nvPr>
        </p:nvSpPr>
        <p:spPr/>
        <p:txBody>
          <a:bodyPr>
            <a:normAutofit fontScale="92500" lnSpcReduction="10000"/>
          </a:bodyPr>
          <a:lstStyle/>
          <a:p>
            <a:pPr marL="411480" lvl="1" indent="-411480">
              <a:lnSpc>
                <a:spcPct val="115000"/>
              </a:lnSpc>
              <a:spcBef>
                <a:spcPts val="0"/>
              </a:spcBef>
              <a:spcAft>
                <a:spcPts val="0"/>
              </a:spcAft>
              <a:buSzPts val="2400"/>
              <a:buFont typeface="Spectral"/>
              <a:buChar char="•"/>
            </a:pPr>
            <a:r>
              <a:rPr lang="en-US" sz="2000" b="1" dirty="0">
                <a:latin typeface="Calibri Light" panose="020F0302020204030204" pitchFamily="34" charset="0"/>
                <a:ea typeface="Spectral"/>
                <a:cs typeface="Spectral"/>
                <a:sym typeface="Spectral"/>
              </a:rPr>
              <a:t>External support</a:t>
            </a:r>
          </a:p>
          <a:p>
            <a:pPr marL="857250" lvl="2" indent="-171450">
              <a:lnSpc>
                <a:spcPct val="115000"/>
              </a:lnSpc>
              <a:spcBef>
                <a:spcPts val="0"/>
              </a:spcBef>
              <a:spcAft>
                <a:spcPts val="0"/>
              </a:spcAft>
              <a:buSzPts val="1800"/>
              <a:buFont typeface="Spectral Light"/>
              <a:buChar char="•"/>
            </a:pPr>
            <a:r>
              <a:rPr lang="en-US" sz="1800" dirty="0">
                <a:latin typeface="Calibri Light" panose="020F0302020204030204" pitchFamily="34" charset="0"/>
                <a:ea typeface="Spectral Light"/>
                <a:cs typeface="Spectral Light"/>
                <a:sym typeface="Spectral Light"/>
              </a:rPr>
              <a:t>Gilead is an invaluable resource for information, financial assistance for patients, and other issues</a:t>
            </a:r>
          </a:p>
          <a:p>
            <a:pPr marL="857250" lvl="2" indent="-171450">
              <a:lnSpc>
                <a:spcPct val="115000"/>
              </a:lnSpc>
              <a:spcBef>
                <a:spcPts val="0"/>
              </a:spcBef>
              <a:spcAft>
                <a:spcPts val="0"/>
              </a:spcAft>
              <a:buSzPts val="1800"/>
              <a:buFont typeface="Spectral Light"/>
              <a:buChar char="•"/>
            </a:pPr>
            <a:r>
              <a:rPr lang="en-US" sz="1800" dirty="0">
                <a:latin typeface="Calibri Light" panose="020F0302020204030204" pitchFamily="34" charset="0"/>
                <a:ea typeface="Spectral Light"/>
                <a:cs typeface="Spectral Light"/>
                <a:sym typeface="Spectral Light"/>
              </a:rPr>
              <a:t>AIDS Activities Coordinating Office (AACO) of Philadelphia </a:t>
            </a:r>
            <a:r>
              <a:rPr lang="en-US" sz="1800" dirty="0" err="1">
                <a:latin typeface="Calibri Light" panose="020F0302020204030204" pitchFamily="34" charset="0"/>
                <a:ea typeface="Spectral Light"/>
                <a:cs typeface="Spectral Light"/>
                <a:sym typeface="Spectral Light"/>
              </a:rPr>
              <a:t>Dept</a:t>
            </a:r>
            <a:r>
              <a:rPr lang="en-US" sz="1800" dirty="0">
                <a:latin typeface="Calibri Light" panose="020F0302020204030204" pitchFamily="34" charset="0"/>
                <a:ea typeface="Spectral Light"/>
                <a:cs typeface="Spectral Light"/>
                <a:sym typeface="Spectral Light"/>
              </a:rPr>
              <a:t> of Public Health and Erika Aaron, CRNP were fantastic navigators and experts pre- and post-initiation</a:t>
            </a:r>
          </a:p>
          <a:p>
            <a:pPr marL="411480" lvl="1" indent="-411480">
              <a:lnSpc>
                <a:spcPct val="115000"/>
              </a:lnSpc>
              <a:spcBef>
                <a:spcPts val="0"/>
              </a:spcBef>
              <a:spcAft>
                <a:spcPts val="0"/>
              </a:spcAft>
              <a:buSzPct val="120000"/>
              <a:buFont typeface="Spectral"/>
              <a:buChar char="•"/>
            </a:pPr>
            <a:r>
              <a:rPr lang="en-US" sz="2000" b="1" dirty="0">
                <a:latin typeface="Calibri Light" panose="020F0302020204030204" pitchFamily="34" charset="0"/>
                <a:ea typeface="Spectral"/>
                <a:cs typeface="Spectral"/>
                <a:sym typeface="Spectral"/>
              </a:rPr>
              <a:t>Ease of initiation is crucial to success</a:t>
            </a:r>
          </a:p>
          <a:p>
            <a:pPr marL="857250" lvl="2" indent="-171450">
              <a:lnSpc>
                <a:spcPct val="115000"/>
              </a:lnSpc>
              <a:spcBef>
                <a:spcPts val="0"/>
              </a:spcBef>
              <a:spcAft>
                <a:spcPts val="0"/>
              </a:spcAft>
              <a:buSzPts val="1800"/>
              <a:buFont typeface="Spectral Light"/>
              <a:buChar char="•"/>
            </a:pPr>
            <a:r>
              <a:rPr lang="en-US" sz="1800" dirty="0">
                <a:latin typeface="Calibri Light" panose="020F0302020204030204" pitchFamily="34" charset="0"/>
                <a:ea typeface="Spectral Light"/>
                <a:cs typeface="Spectral Light"/>
                <a:sym typeface="Spectral Light"/>
              </a:rPr>
              <a:t>E-prescribing</a:t>
            </a:r>
          </a:p>
          <a:p>
            <a:pPr marL="857250" lvl="2" indent="-171450">
              <a:lnSpc>
                <a:spcPct val="115000"/>
              </a:lnSpc>
              <a:spcBef>
                <a:spcPts val="0"/>
              </a:spcBef>
              <a:spcAft>
                <a:spcPts val="0"/>
              </a:spcAft>
              <a:buSzPts val="1800"/>
              <a:buFont typeface="Spectral Light"/>
              <a:buChar char="•"/>
            </a:pPr>
            <a:r>
              <a:rPr lang="en-US" sz="1800" dirty="0">
                <a:latin typeface="Calibri Light" panose="020F0302020204030204" pitchFamily="34" charset="0"/>
                <a:ea typeface="Spectral Light"/>
                <a:cs typeface="Spectral Light"/>
                <a:sym typeface="Spectral Light"/>
              </a:rPr>
              <a:t>Separate appointments and pending labs may prove to be a potential barrier</a:t>
            </a:r>
          </a:p>
          <a:p>
            <a:pPr marL="857250" lvl="2" indent="-171450">
              <a:lnSpc>
                <a:spcPct val="115000"/>
              </a:lnSpc>
              <a:spcBef>
                <a:spcPts val="0"/>
              </a:spcBef>
              <a:spcAft>
                <a:spcPts val="0"/>
              </a:spcAft>
              <a:buSzPts val="1800"/>
              <a:buFont typeface="Spectral Light"/>
              <a:buChar char="•"/>
            </a:pPr>
            <a:r>
              <a:rPr lang="en-US" sz="1800" dirty="0">
                <a:latin typeface="Calibri Light" panose="020F0302020204030204" pitchFamily="34" charset="0"/>
                <a:ea typeface="Spectral Light"/>
                <a:cs typeface="Spectral Light"/>
                <a:sym typeface="Spectral Light"/>
              </a:rPr>
              <a:t>Appointment availability</a:t>
            </a:r>
          </a:p>
          <a:p>
            <a:pPr marL="411480" lvl="1" indent="-411480">
              <a:lnSpc>
                <a:spcPct val="115000"/>
              </a:lnSpc>
              <a:spcBef>
                <a:spcPts val="0"/>
              </a:spcBef>
              <a:spcAft>
                <a:spcPts val="0"/>
              </a:spcAft>
              <a:buSzPct val="120000"/>
              <a:buFont typeface="Spectral"/>
              <a:buChar char="•"/>
            </a:pPr>
            <a:r>
              <a:rPr lang="en-US" sz="2000" b="1" dirty="0">
                <a:latin typeface="Calibri Light" panose="020F0302020204030204" pitchFamily="34" charset="0"/>
                <a:ea typeface="Spectral"/>
                <a:cs typeface="Spectral"/>
                <a:sym typeface="Spectral"/>
              </a:rPr>
              <a:t>Stigma is a very real barrier to uptake in some patients</a:t>
            </a:r>
          </a:p>
          <a:p>
            <a:pPr marL="411480" lvl="1" indent="-411480">
              <a:lnSpc>
                <a:spcPct val="115000"/>
              </a:lnSpc>
              <a:spcBef>
                <a:spcPts val="0"/>
              </a:spcBef>
              <a:spcAft>
                <a:spcPts val="0"/>
              </a:spcAft>
              <a:buSzPct val="120000"/>
              <a:buFont typeface="Spectral"/>
              <a:buChar char="•"/>
            </a:pPr>
            <a:r>
              <a:rPr lang="en-US" sz="2000" b="1" dirty="0">
                <a:latin typeface="Calibri Light" panose="020F0302020204030204" pitchFamily="34" charset="0"/>
                <a:ea typeface="Spectral"/>
                <a:cs typeface="Spectral"/>
                <a:sym typeface="Spectral"/>
              </a:rPr>
              <a:t>Education is key</a:t>
            </a:r>
          </a:p>
          <a:p>
            <a:pPr marL="411480" lvl="1" indent="-411480">
              <a:lnSpc>
                <a:spcPct val="115000"/>
              </a:lnSpc>
              <a:spcBef>
                <a:spcPts val="0"/>
              </a:spcBef>
              <a:spcAft>
                <a:spcPts val="0"/>
              </a:spcAft>
              <a:buSzPct val="120000"/>
              <a:buFont typeface="Spectral"/>
              <a:buChar char="•"/>
            </a:pPr>
            <a:r>
              <a:rPr lang="en-US" sz="2000" b="1" dirty="0">
                <a:latin typeface="Calibri Light" panose="020F0302020204030204" pitchFamily="34" charset="0"/>
                <a:ea typeface="Spectral"/>
                <a:cs typeface="Spectral"/>
                <a:sym typeface="Spectral"/>
              </a:rPr>
              <a:t>Metrics are necessary to evaluate impact</a:t>
            </a:r>
          </a:p>
          <a:p>
            <a:endParaRPr lang="en-US" dirty="0"/>
          </a:p>
        </p:txBody>
      </p:sp>
    </p:spTree>
    <p:extLst>
      <p:ext uri="{BB962C8B-B14F-4D97-AF65-F5344CB8AC3E}">
        <p14:creationId xmlns:p14="http://schemas.microsoft.com/office/powerpoint/2010/main" val="9079114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ym typeface="Spectral SemiBold"/>
              </a:rPr>
              <a:t>For More Information...</a:t>
            </a:r>
            <a:endParaRPr lang="en-US" dirty="0"/>
          </a:p>
        </p:txBody>
      </p:sp>
      <p:sp>
        <p:nvSpPr>
          <p:cNvPr id="3" name="Content Placeholder 2"/>
          <p:cNvSpPr>
            <a:spLocks noGrp="1"/>
          </p:cNvSpPr>
          <p:nvPr>
            <p:ph idx="1"/>
          </p:nvPr>
        </p:nvSpPr>
        <p:spPr>
          <a:xfrm>
            <a:off x="914400" y="2148840"/>
            <a:ext cx="7543800" cy="4023360"/>
          </a:xfrm>
        </p:spPr>
        <p:txBody>
          <a:bodyPr>
            <a:normAutofit/>
          </a:bodyPr>
          <a:lstStyle/>
          <a:p>
            <a:r>
              <a:rPr lang="en-US" sz="1800" dirty="0">
                <a:sym typeface="Spectral Light"/>
              </a:rPr>
              <a:t>Michelle </a:t>
            </a:r>
            <a:r>
              <a:rPr lang="en-US" sz="1800" dirty="0" err="1">
                <a:sym typeface="Spectral Light"/>
              </a:rPr>
              <a:t>Ama</a:t>
            </a:r>
            <a:r>
              <a:rPr lang="en-US" sz="1800" dirty="0">
                <a:sym typeface="Spectral Light"/>
              </a:rPr>
              <a:t> </a:t>
            </a:r>
            <a:r>
              <a:rPr lang="en-US" sz="1800" dirty="0" err="1">
                <a:sym typeface="Spectral Light"/>
              </a:rPr>
              <a:t>Dankwah</a:t>
            </a:r>
            <a:r>
              <a:rPr lang="en-US" sz="1800" dirty="0">
                <a:sym typeface="Spectral Light"/>
              </a:rPr>
              <a:t>, </a:t>
            </a:r>
            <a:r>
              <a:rPr lang="en-US" sz="1800" dirty="0" smtClean="0">
                <a:sym typeface="Spectral Light"/>
              </a:rPr>
              <a:t>CRNP</a:t>
            </a:r>
          </a:p>
          <a:p>
            <a:r>
              <a:rPr lang="en-US" sz="1800" dirty="0" smtClean="0">
                <a:sym typeface="Spectral Light"/>
              </a:rPr>
              <a:t>Email address:  </a:t>
            </a:r>
            <a:r>
              <a:rPr lang="en-US" sz="1800" dirty="0" smtClean="0">
                <a:sym typeface="Spectral Light"/>
                <a:hlinkClick r:id="rId2"/>
              </a:rPr>
              <a:t>michelle.dankwah@ppsp.org</a:t>
            </a:r>
            <a:endParaRPr lang="en-US" sz="1800" dirty="0">
              <a:sym typeface="Spectral Light"/>
            </a:endParaRPr>
          </a:p>
          <a:p>
            <a:r>
              <a:rPr lang="en-US" sz="1800" dirty="0">
                <a:sym typeface="Spectral Light"/>
              </a:rPr>
              <a:t>215-351-5560</a:t>
            </a:r>
          </a:p>
          <a:p>
            <a:endParaRPr lang="en-US" sz="1800" dirty="0">
              <a:sym typeface="Spectral Light"/>
            </a:endParaRPr>
          </a:p>
          <a:p>
            <a:r>
              <a:rPr lang="en-US" sz="1800" dirty="0">
                <a:sym typeface="Spectral Light"/>
              </a:rPr>
              <a:t>You may also visit </a:t>
            </a:r>
            <a:r>
              <a:rPr lang="en-US" sz="1800" dirty="0" smtClean="0">
                <a:sym typeface="Spectral Light"/>
                <a:hlinkClick r:id="rId3"/>
              </a:rPr>
              <a:t>PPSP</a:t>
            </a:r>
            <a:r>
              <a:rPr lang="en-US" sz="1800" dirty="0" smtClean="0">
                <a:sym typeface="Spectral Light"/>
              </a:rPr>
              <a:t> at: </a:t>
            </a:r>
            <a:r>
              <a:rPr lang="en-US" sz="1800" dirty="0">
                <a:sym typeface="Spectral Light"/>
              </a:rPr>
              <a:t/>
            </a:r>
            <a:br>
              <a:rPr lang="en-US" sz="1800" dirty="0">
                <a:sym typeface="Spectral Light"/>
              </a:rPr>
            </a:br>
            <a:r>
              <a:rPr lang="en-US" sz="1800" dirty="0">
                <a:sym typeface="Spectral Light"/>
              </a:rPr>
              <a:t>https://</a:t>
            </a:r>
            <a:r>
              <a:rPr lang="en-US" sz="1800" dirty="0" smtClean="0">
                <a:sym typeface="Spectral Light"/>
              </a:rPr>
              <a:t>www.plannedparenthood.org/planned-parenthood-southeastern-pennsylvania</a:t>
            </a:r>
          </a:p>
          <a:p>
            <a:endParaRPr lang="en-US" sz="1800" dirty="0">
              <a:sym typeface="Spectral Light"/>
            </a:endParaRPr>
          </a:p>
        </p:txBody>
      </p:sp>
    </p:spTree>
    <p:extLst>
      <p:ext uri="{BB962C8B-B14F-4D97-AF65-F5344CB8AC3E}">
        <p14:creationId xmlns:p14="http://schemas.microsoft.com/office/powerpoint/2010/main" val="22592688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7C9E4-FA54-4B71-BAE2-519150572C57}"/>
              </a:ext>
            </a:extLst>
          </p:cNvPr>
          <p:cNvSpPr>
            <a:spLocks noGrp="1"/>
          </p:cNvSpPr>
          <p:nvPr>
            <p:ph type="title"/>
          </p:nvPr>
        </p:nvSpPr>
        <p:spPr>
          <a:xfrm>
            <a:off x="394855" y="2258291"/>
            <a:ext cx="8229600" cy="857250"/>
          </a:xfrm>
        </p:spPr>
        <p:txBody>
          <a:bodyPr>
            <a:normAutofit/>
          </a:bodyPr>
          <a:lstStyle/>
          <a:p>
            <a:pPr algn="ctr"/>
            <a:r>
              <a:rPr lang="en-US" sz="3600" dirty="0">
                <a:latin typeface="Calibri Light" panose="020F0302020204030204" pitchFamily="34" charset="0"/>
              </a:rPr>
              <a:t>QUESTIONS?</a:t>
            </a:r>
          </a:p>
        </p:txBody>
      </p:sp>
    </p:spTree>
    <p:extLst>
      <p:ext uri="{BB962C8B-B14F-4D97-AF65-F5344CB8AC3E}">
        <p14:creationId xmlns:p14="http://schemas.microsoft.com/office/powerpoint/2010/main" val="10725934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0B12A-486C-4C7F-B86D-00AAE0DC7F2C}"/>
              </a:ext>
            </a:extLst>
          </p:cNvPr>
          <p:cNvSpPr>
            <a:spLocks noGrp="1"/>
          </p:cNvSpPr>
          <p:nvPr>
            <p:ph type="title"/>
          </p:nvPr>
        </p:nvSpPr>
        <p:spPr/>
        <p:txBody>
          <a:bodyPr>
            <a:normAutofit/>
          </a:bodyPr>
          <a:lstStyle/>
          <a:p>
            <a:r>
              <a:rPr lang="en-US" sz="2400" dirty="0"/>
              <a:t>Family Planning Services and PrEP</a:t>
            </a:r>
          </a:p>
        </p:txBody>
      </p:sp>
      <p:sp>
        <p:nvSpPr>
          <p:cNvPr id="3" name="Content Placeholder 2">
            <a:extLst>
              <a:ext uri="{FF2B5EF4-FFF2-40B4-BE49-F238E27FC236}">
                <a16:creationId xmlns:a16="http://schemas.microsoft.com/office/drawing/2014/main" id="{74F14A9A-1A1E-47A3-B34A-9709C66A92FD}"/>
              </a:ext>
            </a:extLst>
          </p:cNvPr>
          <p:cNvSpPr>
            <a:spLocks noGrp="1"/>
          </p:cNvSpPr>
          <p:nvPr>
            <p:ph idx="1"/>
          </p:nvPr>
        </p:nvSpPr>
        <p:spPr>
          <a:xfrm>
            <a:off x="384072" y="1170255"/>
            <a:ext cx="8229600" cy="2432774"/>
          </a:xfrm>
        </p:spPr>
        <p:txBody>
          <a:bodyPr>
            <a:noAutofit/>
          </a:bodyPr>
          <a:lstStyle/>
          <a:p>
            <a:r>
              <a:rPr lang="en-US" sz="1800" dirty="0"/>
              <a:t>Title X family planning sites are a primary source of care for many women, serving approximately </a:t>
            </a:r>
            <a:r>
              <a:rPr lang="en-US" sz="1800" b="1" dirty="0"/>
              <a:t>3.5 million women</a:t>
            </a:r>
            <a:r>
              <a:rPr lang="en-US" sz="1800" dirty="0"/>
              <a:t> annually.</a:t>
            </a:r>
            <a:r>
              <a:rPr lang="en-US" sz="1050" dirty="0"/>
              <a:t/>
            </a:r>
            <a:br>
              <a:rPr lang="en-US" sz="1050" dirty="0"/>
            </a:br>
            <a:endParaRPr lang="en-US" sz="1050" dirty="0"/>
          </a:p>
          <a:p>
            <a:r>
              <a:rPr lang="en-US" sz="1800" b="1" dirty="0"/>
              <a:t>40% of women access reproductive health care only</a:t>
            </a:r>
            <a:r>
              <a:rPr lang="en-US" sz="1800" dirty="0"/>
              <a:t>, making family planning clinics a logical and efficient location for offering PrEP to women.</a:t>
            </a:r>
            <a:r>
              <a:rPr lang="en-US" sz="1050" dirty="0"/>
              <a:t/>
            </a:r>
            <a:br>
              <a:rPr lang="en-US" sz="1050" dirty="0"/>
            </a:br>
            <a:endParaRPr lang="en-US" sz="1050" dirty="0"/>
          </a:p>
          <a:p>
            <a:r>
              <a:rPr lang="en-US" sz="1800" b="1" dirty="0"/>
              <a:t>Family planning providers are exceptionally qualified</a:t>
            </a:r>
            <a:r>
              <a:rPr lang="en-US" sz="1800" dirty="0"/>
              <a:t> to provide HIV prevention services to women while incorporating clients’ health goals into individual health care decisions.</a:t>
            </a:r>
          </a:p>
          <a:p>
            <a:pPr lvl="1"/>
            <a:r>
              <a:rPr lang="en-US" sz="1600" dirty="0"/>
              <a:t>Women also consider </a:t>
            </a:r>
            <a:r>
              <a:rPr lang="en-US" sz="1600" b="1" dirty="0"/>
              <a:t>family planning clinics a preferred source</a:t>
            </a:r>
            <a:r>
              <a:rPr lang="en-US" sz="1600" dirty="0"/>
              <a:t> for information about PrEP and access to </a:t>
            </a:r>
            <a:r>
              <a:rPr lang="en-US" sz="1600" dirty="0" err="1"/>
              <a:t>PrEP</a:t>
            </a:r>
            <a:r>
              <a:rPr lang="en-US" sz="1600" dirty="0"/>
              <a:t> services.</a:t>
            </a:r>
          </a:p>
        </p:txBody>
      </p:sp>
      <p:sp>
        <p:nvSpPr>
          <p:cNvPr id="10" name="TextBox 9">
            <a:extLst>
              <a:ext uri="{C183D7F6-B498-43B3-948B-1728B52AA6E4}">
                <adec:decorative xmlns="" xmlns:adec="http://schemas.microsoft.com/office/drawing/2017/decorative" val="1"/>
              </a:ext>
            </a:extLst>
          </p:cNvPr>
          <p:cNvSpPr txBox="1"/>
          <p:nvPr/>
        </p:nvSpPr>
        <p:spPr>
          <a:xfrm>
            <a:off x="5715000" y="5614225"/>
            <a:ext cx="3278378" cy="4385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5" b="0" i="0" u="none" strike="noStrike" kern="1200" cap="none" spc="0" normalizeH="0" baseline="0" noProof="0" dirty="0">
                <a:ln>
                  <a:noFill/>
                </a:ln>
                <a:solidFill>
                  <a:srgbClr val="102B62"/>
                </a:solidFill>
                <a:effectLst/>
                <a:uLnTx/>
                <a:uFillTx/>
                <a:latin typeface="Arial"/>
                <a:ea typeface="+mn-ea"/>
                <a:cs typeface="+mn-cs"/>
              </a:rPr>
              <a:t>Sources: Auerbach, J. D., et al. (2015). Knowledge, attitudes, and likelihood of pre-exposure prophylaxis (PrEP) use among US women at risk of acquiring HIV. AIDS patient care and STDs, 29(2), 102-110.; Sales, J. M., et al. (2019). Patient recommendations for PrEP information dissemination at family planning clinics in Atlanta, Georgia. </a:t>
            </a:r>
            <a:r>
              <a:rPr kumimoji="0" lang="en-US" sz="375" b="0" i="1" u="none" strike="noStrike" kern="1200" cap="none" spc="0" normalizeH="0" baseline="0" noProof="0" dirty="0">
                <a:ln>
                  <a:noFill/>
                </a:ln>
                <a:solidFill>
                  <a:srgbClr val="102B62"/>
                </a:solidFill>
                <a:effectLst/>
                <a:uLnTx/>
                <a:uFillTx/>
                <a:latin typeface="Arial"/>
                <a:ea typeface="+mn-ea"/>
                <a:cs typeface="+mn-cs"/>
              </a:rPr>
              <a:t>Contraception</a:t>
            </a:r>
            <a:r>
              <a:rPr kumimoji="0" lang="en-US" sz="375" b="0" i="0" u="none" strike="noStrike" kern="1200" cap="none" spc="0" normalizeH="0" baseline="0" noProof="0" dirty="0">
                <a:ln>
                  <a:noFill/>
                </a:ln>
                <a:solidFill>
                  <a:srgbClr val="102B62"/>
                </a:solidFill>
                <a:effectLst/>
                <a:uLnTx/>
                <a:uFillTx/>
                <a:latin typeface="Arial"/>
                <a:ea typeface="+mn-ea"/>
                <a:cs typeface="+mn-cs"/>
              </a:rPr>
              <a:t>.; Seidman, D., &amp; Weber, S. (2016). Integrating preexposure prophylaxis for human immunodeficiency virus prevention into women's health care in the United States. Obstetrics &amp; Gynecology, 128(1), 37-43.</a:t>
            </a:r>
            <a:br>
              <a:rPr kumimoji="0" lang="en-US" sz="375" b="0" i="0" u="none" strike="noStrike" kern="1200" cap="none" spc="0" normalizeH="0" baseline="0" noProof="0" dirty="0">
                <a:ln>
                  <a:noFill/>
                </a:ln>
                <a:solidFill>
                  <a:srgbClr val="102B62"/>
                </a:solidFill>
                <a:effectLst/>
                <a:uLnTx/>
                <a:uFillTx/>
                <a:latin typeface="Arial"/>
                <a:ea typeface="+mn-ea"/>
                <a:cs typeface="+mn-cs"/>
              </a:rPr>
            </a:br>
            <a:endParaRPr kumimoji="0" lang="en-US" sz="375" b="0" i="0" u="none" strike="noStrike" kern="1200" cap="none" spc="0" normalizeH="0" baseline="0" noProof="0" dirty="0">
              <a:ln>
                <a:noFill/>
              </a:ln>
              <a:solidFill>
                <a:srgbClr val="102B62"/>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75" b="0" i="0" u="none" strike="noStrike" kern="1200" cap="none" spc="0" normalizeH="0" baseline="0" noProof="0" dirty="0">
              <a:ln>
                <a:noFill/>
              </a:ln>
              <a:solidFill>
                <a:srgbClr val="102B62"/>
              </a:solidFill>
              <a:effectLst/>
              <a:uLnTx/>
              <a:uFillTx/>
              <a:latin typeface="Arial"/>
              <a:ea typeface="+mn-ea"/>
              <a:cs typeface="+mn-cs"/>
            </a:endParaRPr>
          </a:p>
        </p:txBody>
      </p:sp>
      <p:pic>
        <p:nvPicPr>
          <p:cNvPr id="7" name="Picture 6" descr="Potraits of docto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126" y="4242434"/>
            <a:ext cx="8049748" cy="1371791"/>
          </a:xfrm>
          <a:prstGeom prst="rect">
            <a:avLst/>
          </a:prstGeom>
        </p:spPr>
      </p:pic>
    </p:spTree>
    <p:extLst>
      <p:ext uri="{BB962C8B-B14F-4D97-AF65-F5344CB8AC3E}">
        <p14:creationId xmlns:p14="http://schemas.microsoft.com/office/powerpoint/2010/main" val="2699466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441327E0-22CC-4DD9-8CFD-D51E8DE478AF}"/>
              </a:ext>
            </a:extLst>
          </p:cNvPr>
          <p:cNvSpPr txBox="1">
            <a:spLocks noGrp="1"/>
          </p:cNvSpPr>
          <p:nvPr>
            <p:ph type="title"/>
          </p:nvPr>
        </p:nvSpPr>
        <p:spPr>
          <a:prstGeom prst="rect">
            <a:avLst/>
          </a:prstGeom>
        </p:spPr>
        <p:txBody>
          <a:bodyPr vert="horz" lIns="91440" tIns="45720" rIns="91440" bIns="45720" rtlCol="0" anchor="ctr">
            <a:normAutofit/>
          </a:bodyPr>
          <a:lstStyle>
            <a:lvl1pPr algn="l" defTabSz="914378" rtl="0" eaLnBrk="1" latinLnBrk="0" hangingPunct="1">
              <a:spcBef>
                <a:spcPct val="0"/>
              </a:spcBef>
              <a:buNone/>
              <a:defRPr sz="2100" b="1" kern="1200" baseline="0">
                <a:solidFill>
                  <a:srgbClr val="102B62"/>
                </a:solidFill>
                <a:latin typeface="+mj-lt"/>
                <a:ea typeface="+mj-ea"/>
                <a:cs typeface="+mj-cs"/>
              </a:defRPr>
            </a:lvl1pPr>
          </a:lstStyle>
          <a:p>
            <a:r>
              <a:rPr lang="en-US" sz="2800" dirty="0">
                <a:sym typeface="Nunito"/>
              </a:rPr>
              <a:t>PrEP Implementation Challenges in a Family Planning Environment</a:t>
            </a:r>
            <a:endParaRPr lang="en-US" sz="2800" dirty="0"/>
          </a:p>
        </p:txBody>
      </p:sp>
      <p:pic>
        <p:nvPicPr>
          <p:cNvPr id="10" name="Content Placeholder 9" descr="Women face barriers to PrEP awareness and access.&#10;Those Barriers are: &#10;1. Lack of knowledge about PrEP&#10;2. HIV stigma&#10;3. Perceptions of HIV risk&#10;4. Discomfort discussing sexual activity with provider&#10;5. Medical mistrust&#10;6. Cost of PrEP"/>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03454" y="1320800"/>
            <a:ext cx="5321808" cy="4333229"/>
          </a:xfrm>
        </p:spPr>
      </p:pic>
      <p:pic>
        <p:nvPicPr>
          <p:cNvPr id="14" name="Content Placeholder 13" descr="Family planning providers and care systems also face barriers to offering PrEP.&#10;Those Barriers are: &#10;1. Lack of time during patient visits&#10;2. Cost concerns&#10;3. Lack of provider education"/>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811012" y="1295400"/>
            <a:ext cx="2990088" cy="3415150"/>
          </a:xfrm>
        </p:spPr>
      </p:pic>
      <p:sp>
        <p:nvSpPr>
          <p:cNvPr id="9" name="Text Placeholder 8"/>
          <p:cNvSpPr>
            <a:spLocks noGrp="1"/>
          </p:cNvSpPr>
          <p:nvPr>
            <p:ph type="body" sz="quarter" idx="10"/>
          </p:nvPr>
        </p:nvSpPr>
        <p:spPr>
          <a:xfrm>
            <a:off x="5575330" y="4706579"/>
            <a:ext cx="3313938" cy="951932"/>
          </a:xfrm>
        </p:spPr>
        <p:txBody>
          <a:bodyPr>
            <a:noAutofit/>
          </a:bodyPr>
          <a:lstStyle/>
          <a:p>
            <a:r>
              <a:rPr lang="en-US" sz="800" dirty="0"/>
              <a:t>Sources: </a:t>
            </a:r>
            <a:r>
              <a:rPr lang="en-US" sz="800" dirty="0" err="1"/>
              <a:t>Auerbach</a:t>
            </a:r>
            <a:r>
              <a:rPr lang="en-US" sz="800" dirty="0"/>
              <a:t>, J. D., et al. (2015). Knowledge, attitudes, and likelihood of pre-exposure prophylaxis (</a:t>
            </a:r>
            <a:r>
              <a:rPr lang="en-US" sz="800" dirty="0" err="1"/>
              <a:t>PrEP</a:t>
            </a:r>
            <a:r>
              <a:rPr lang="en-US" sz="800" dirty="0"/>
              <a:t>) use among US women at risk of acquiring HIV. AIDS patient care and STDs, 29(2), 102-110.; Seidman, D., et al. (2016). United States family planning providers' knowledge of and attitudes towards </a:t>
            </a:r>
            <a:r>
              <a:rPr lang="en-US" sz="800" dirty="0" err="1"/>
              <a:t>preexposure</a:t>
            </a:r>
            <a:r>
              <a:rPr lang="en-US" sz="800" dirty="0"/>
              <a:t> prophylaxis for HIV prevention: a national survey. </a:t>
            </a:r>
            <a:r>
              <a:rPr lang="en-US" sz="800" i="1" dirty="0"/>
              <a:t>Contraception</a:t>
            </a:r>
            <a:r>
              <a:rPr lang="en-US" sz="800" dirty="0"/>
              <a:t>, </a:t>
            </a:r>
            <a:r>
              <a:rPr lang="en-US" sz="800" i="1" dirty="0"/>
              <a:t>93</a:t>
            </a:r>
            <a:r>
              <a:rPr lang="en-US" sz="800" dirty="0"/>
              <a:t>(5), 463-469.; </a:t>
            </a:r>
            <a:r>
              <a:rPr lang="en-US" sz="800" dirty="0" err="1"/>
              <a:t>Sheth</a:t>
            </a:r>
            <a:r>
              <a:rPr lang="en-US" sz="800" dirty="0"/>
              <a:t>, A. N., Rolle, C. P., &amp; Gandhi, M. (2016). HIV pre-exposure prophylaxis for women. </a:t>
            </a:r>
            <a:r>
              <a:rPr lang="en-US" sz="800" i="1" dirty="0"/>
              <a:t>Journal of virus eradication</a:t>
            </a:r>
            <a:r>
              <a:rPr lang="en-US" sz="800" dirty="0"/>
              <a:t>, </a:t>
            </a:r>
            <a:r>
              <a:rPr lang="en-US" sz="800" i="1" dirty="0"/>
              <a:t>2</a:t>
            </a:r>
            <a:r>
              <a:rPr lang="en-US" sz="800" dirty="0"/>
              <a:t>(3), 149</a:t>
            </a:r>
            <a:r>
              <a:rPr lang="en-US" sz="800" dirty="0" smtClean="0"/>
              <a:t>.</a:t>
            </a:r>
            <a:endParaRPr lang="en-US" sz="800" dirty="0"/>
          </a:p>
        </p:txBody>
      </p:sp>
    </p:spTree>
    <p:extLst>
      <p:ext uri="{BB962C8B-B14F-4D97-AF65-F5344CB8AC3E}">
        <p14:creationId xmlns:p14="http://schemas.microsoft.com/office/powerpoint/2010/main" val="655999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77ABB-4BDF-4AAF-ABFD-4E1AC2CA9302}"/>
              </a:ext>
            </a:extLst>
          </p:cNvPr>
          <p:cNvSpPr>
            <a:spLocks noGrp="1"/>
          </p:cNvSpPr>
          <p:nvPr>
            <p:ph type="title"/>
          </p:nvPr>
        </p:nvSpPr>
        <p:spPr>
          <a:xfrm>
            <a:off x="457200" y="727452"/>
            <a:ext cx="8229600" cy="1346200"/>
          </a:xfrm>
        </p:spPr>
        <p:txBody>
          <a:bodyPr>
            <a:normAutofit fontScale="90000"/>
          </a:bodyPr>
          <a:lstStyle/>
          <a:p>
            <a:pPr algn="ctr"/>
            <a:r>
              <a:rPr lang="en-US" sz="2800" dirty="0"/>
              <a:t>Innovative service models for PrEP delivery </a:t>
            </a:r>
            <a:br>
              <a:rPr lang="en-US" sz="2800" dirty="0"/>
            </a:br>
            <a:r>
              <a:rPr lang="en-US" sz="2800" dirty="0"/>
              <a:t>can help reduce implementation challenges and </a:t>
            </a:r>
            <a:br>
              <a:rPr lang="en-US" sz="2800" dirty="0"/>
            </a:br>
            <a:r>
              <a:rPr lang="en-US" sz="2800" dirty="0"/>
              <a:t>increase access to PrEP for our clients!</a:t>
            </a:r>
          </a:p>
        </p:txBody>
      </p:sp>
      <p:pic>
        <p:nvPicPr>
          <p:cNvPr id="4" name="Picture 3" descr="Logo: OneWorld Community Health Centers, Inc. Pharmacy-based PrEP services at OneWorld Community Health Centers. Logo: Telehealth services for PrEP at the Louisiana Department of Health. Logo: Planned Parenthood Care. No matter what. PrEP and gender-affirming care services at Planned Parenthood Southeastern Pennsylvan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09800"/>
            <a:ext cx="9144000" cy="2985353"/>
          </a:xfrm>
          <a:prstGeom prst="rect">
            <a:avLst/>
          </a:prstGeom>
        </p:spPr>
      </p:pic>
    </p:spTree>
    <p:extLst>
      <p:ext uri="{BB962C8B-B14F-4D97-AF65-F5344CB8AC3E}">
        <p14:creationId xmlns:p14="http://schemas.microsoft.com/office/powerpoint/2010/main" val="1032091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97A0E-EA36-4419-B635-A7B3B329BF36}"/>
              </a:ext>
            </a:extLst>
          </p:cNvPr>
          <p:cNvSpPr>
            <a:spLocks noGrp="1"/>
          </p:cNvSpPr>
          <p:nvPr>
            <p:ph type="title"/>
          </p:nvPr>
        </p:nvSpPr>
        <p:spPr/>
        <p:txBody>
          <a:bodyPr>
            <a:normAutofit/>
          </a:bodyPr>
          <a:lstStyle/>
          <a:p>
            <a:r>
              <a:rPr lang="en-US" sz="2800" dirty="0" smtClean="0"/>
              <a:t>OPA </a:t>
            </a:r>
            <a:r>
              <a:rPr lang="en-US" sz="2800" dirty="0" err="1" smtClean="0"/>
              <a:t>PrEP</a:t>
            </a:r>
            <a:r>
              <a:rPr lang="en-US" sz="2800" dirty="0" smtClean="0"/>
              <a:t> Training Webinar Series</a:t>
            </a:r>
            <a:endParaRPr lang="en-US" sz="2800" dirty="0"/>
          </a:p>
        </p:txBody>
      </p:sp>
      <p:sp>
        <p:nvSpPr>
          <p:cNvPr id="3" name="Content Placeholder 2"/>
          <p:cNvSpPr>
            <a:spLocks noGrp="1"/>
          </p:cNvSpPr>
          <p:nvPr>
            <p:ph idx="1"/>
          </p:nvPr>
        </p:nvSpPr>
        <p:spPr/>
        <p:txBody>
          <a:bodyPr>
            <a:normAutofit/>
          </a:bodyPr>
          <a:lstStyle/>
          <a:p>
            <a:pPr lvl="0"/>
            <a:r>
              <a:rPr lang="en-US" sz="2000" dirty="0"/>
              <a:t>National Kick-Off Webinar: </a:t>
            </a:r>
            <a:r>
              <a:rPr lang="en-US" sz="2000" dirty="0" err="1"/>
              <a:t>PrEP</a:t>
            </a:r>
            <a:r>
              <a:rPr lang="en-US" sz="2000" dirty="0"/>
              <a:t> for HIV Prevention in Family Planning Settings, April 4, 2019, 3 pm EST</a:t>
            </a:r>
          </a:p>
          <a:p>
            <a:pPr lvl="0"/>
            <a:r>
              <a:rPr lang="en-US" sz="2000" dirty="0"/>
              <a:t>#1: Prescribing </a:t>
            </a:r>
            <a:r>
              <a:rPr lang="en-US" sz="2000" dirty="0" err="1"/>
              <a:t>PrEP</a:t>
            </a:r>
            <a:r>
              <a:rPr lang="en-US" sz="2000" dirty="0"/>
              <a:t> in Family Planning Sites, May 20, 2019, 12 pm EST</a:t>
            </a:r>
          </a:p>
          <a:p>
            <a:pPr lvl="0"/>
            <a:r>
              <a:rPr lang="en-US" sz="2000" dirty="0"/>
              <a:t>#2: Financing </a:t>
            </a:r>
            <a:r>
              <a:rPr lang="en-US" sz="2000" dirty="0" err="1"/>
              <a:t>PrEP</a:t>
            </a:r>
            <a:r>
              <a:rPr lang="en-US" sz="2000" dirty="0"/>
              <a:t> Services in Family Planning Sites, June 6, 2019, 3 pm EST</a:t>
            </a:r>
          </a:p>
          <a:p>
            <a:pPr lvl="0"/>
            <a:r>
              <a:rPr lang="en-US" sz="2000" dirty="0"/>
              <a:t>#3: Innovative Models for </a:t>
            </a:r>
            <a:r>
              <a:rPr lang="en-US" sz="2000" dirty="0" err="1"/>
              <a:t>PrEP</a:t>
            </a:r>
            <a:r>
              <a:rPr lang="en-US" sz="2000" dirty="0"/>
              <a:t> Services in Family Planning Sites, July 24, 2019, 3 pm EST</a:t>
            </a:r>
          </a:p>
          <a:p>
            <a:pPr lvl="0"/>
            <a:r>
              <a:rPr lang="en-US" sz="2000" dirty="0"/>
              <a:t>#4: Ready to Offer </a:t>
            </a:r>
            <a:r>
              <a:rPr lang="en-US" sz="2000" dirty="0" err="1"/>
              <a:t>PrEP</a:t>
            </a:r>
            <a:r>
              <a:rPr lang="en-US" sz="2000" dirty="0"/>
              <a:t>? Implementing </a:t>
            </a:r>
            <a:r>
              <a:rPr lang="en-US" sz="2000" dirty="0" err="1"/>
              <a:t>PrEP</a:t>
            </a:r>
            <a:r>
              <a:rPr lang="en-US" sz="2000" dirty="0"/>
              <a:t> Services in Family Planning Sites, August 2019 (TBD)</a:t>
            </a:r>
          </a:p>
          <a:p>
            <a:pPr marL="0" lvl="0" indent="0">
              <a:spcBef>
                <a:spcPts val="1200"/>
              </a:spcBef>
              <a:buNone/>
            </a:pPr>
            <a:r>
              <a:rPr lang="en-US" sz="2000" b="1" dirty="0"/>
              <a:t>Note: Recordings and slides for past webinars are available at fpntc.org.</a:t>
            </a:r>
          </a:p>
        </p:txBody>
      </p:sp>
    </p:spTree>
    <p:extLst>
      <p:ext uri="{BB962C8B-B14F-4D97-AF65-F5344CB8AC3E}">
        <p14:creationId xmlns:p14="http://schemas.microsoft.com/office/powerpoint/2010/main" val="2956286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492375"/>
            <a:ext cx="9144000" cy="1470025"/>
          </a:xfrm>
        </p:spPr>
        <p:txBody>
          <a:bodyPr>
            <a:normAutofit fontScale="90000"/>
          </a:bodyPr>
          <a:lstStyle/>
          <a:p>
            <a:r>
              <a:rPr lang="en-US" b="1" dirty="0"/>
              <a:t>Engaging Clinical Pharmacists in </a:t>
            </a:r>
            <a:br>
              <a:rPr lang="en-US" b="1" dirty="0"/>
            </a:br>
            <a:r>
              <a:rPr lang="en-US" b="1" dirty="0"/>
              <a:t>PrEP Services at </a:t>
            </a:r>
            <a:br>
              <a:rPr lang="en-US" b="1" dirty="0"/>
            </a:br>
            <a:r>
              <a:rPr lang="en-US" b="1" dirty="0"/>
              <a:t>OneWorld Community Health </a:t>
            </a:r>
            <a:r>
              <a:rPr lang="en-US" b="1" dirty="0" smtClean="0"/>
              <a:t>Centers</a:t>
            </a:r>
            <a:br>
              <a:rPr lang="en-US" b="1" dirty="0" smtClean="0"/>
            </a:br>
            <a:r>
              <a:rPr lang="en-US" b="1" dirty="0"/>
              <a:t/>
            </a:r>
            <a:br>
              <a:rPr lang="en-US" b="1" dirty="0"/>
            </a:br>
            <a:r>
              <a:rPr lang="en-US" sz="2400" dirty="0"/>
              <a:t>Jessica </a:t>
            </a:r>
            <a:r>
              <a:rPr lang="en-US" sz="2400" dirty="0" err="1"/>
              <a:t>Downes</a:t>
            </a:r>
            <a:r>
              <a:rPr lang="en-US" sz="2400" dirty="0"/>
              <a:t>, </a:t>
            </a:r>
            <a:r>
              <a:rPr lang="en-US" sz="2400" dirty="0" err="1"/>
              <a:t>PharmD</a:t>
            </a:r>
            <a:r>
              <a:rPr lang="en-US" sz="2400" dirty="0"/>
              <a:t>, BCACP</a:t>
            </a:r>
            <a:br>
              <a:rPr lang="en-US" sz="2400" dirty="0"/>
            </a:br>
            <a:r>
              <a:rPr lang="en-US" sz="2400" dirty="0"/>
              <a:t>Clinical Pharmacist</a:t>
            </a:r>
            <a:br>
              <a:rPr lang="en-US" sz="2400" dirty="0"/>
            </a:br>
            <a:r>
              <a:rPr lang="en-US" sz="2400" dirty="0"/>
              <a:t>____________________________________________</a:t>
            </a:r>
            <a:br>
              <a:rPr lang="en-US" sz="2400" dirty="0"/>
            </a:br>
            <a:r>
              <a:rPr lang="en-US" sz="2400" dirty="0"/>
              <a:t/>
            </a:r>
            <a:br>
              <a:rPr lang="en-US" sz="2400" dirty="0"/>
            </a:br>
            <a:r>
              <a:rPr lang="en-US" sz="2200" dirty="0">
                <a:latin typeface="Noto Sans"/>
              </a:rPr>
              <a:t>Our vision is to be an innovative leader in health care, </a:t>
            </a:r>
            <a:r>
              <a:rPr lang="en-US" sz="2200" dirty="0" smtClean="0">
                <a:latin typeface="Noto Sans"/>
              </a:rPr>
              <a:t/>
            </a:r>
            <a:br>
              <a:rPr lang="en-US" sz="2200" dirty="0" smtClean="0">
                <a:latin typeface="Noto Sans"/>
              </a:rPr>
            </a:br>
            <a:r>
              <a:rPr lang="en-US" sz="2200" dirty="0" smtClean="0">
                <a:latin typeface="Noto Sans"/>
              </a:rPr>
              <a:t>empowering </a:t>
            </a:r>
            <a:r>
              <a:rPr lang="en-US" sz="2200" dirty="0">
                <a:latin typeface="Noto Sans"/>
              </a:rPr>
              <a:t>individuals and creating healthier communities</a:t>
            </a:r>
            <a:r>
              <a:rPr lang="en-US" sz="2200" dirty="0" smtClean="0">
                <a:latin typeface="Noto Sans"/>
              </a:rPr>
              <a:t>.</a:t>
            </a:r>
            <a:endParaRPr lang="en-US" sz="2200" dirty="0"/>
          </a:p>
        </p:txBody>
      </p:sp>
    </p:spTree>
    <p:extLst>
      <p:ext uri="{BB962C8B-B14F-4D97-AF65-F5344CB8AC3E}">
        <p14:creationId xmlns:p14="http://schemas.microsoft.com/office/powerpoint/2010/main" val="11428048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ASH Slide Master">
  <a:themeElements>
    <a:clrScheme name="ASPR1">
      <a:dk1>
        <a:srgbClr val="102B62"/>
      </a:dk1>
      <a:lt1>
        <a:sysClr val="window" lastClr="FFFFFF"/>
      </a:lt1>
      <a:dk2>
        <a:srgbClr val="1F497D"/>
      </a:dk2>
      <a:lt2>
        <a:srgbClr val="EEECE1"/>
      </a:lt2>
      <a:accent1>
        <a:srgbClr val="5482E1"/>
      </a:accent1>
      <a:accent2>
        <a:srgbClr val="C9C9C9"/>
      </a:accent2>
      <a:accent3>
        <a:srgbClr val="00BCB8"/>
      </a:accent3>
      <a:accent4>
        <a:srgbClr val="C15853"/>
      </a:accent4>
      <a:accent5>
        <a:srgbClr val="BACCF3"/>
      </a:accent5>
      <a:accent6>
        <a:srgbClr val="B7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ASH Slide Master" id="{0CAD0F80-0E72-45DA-8258-90A72DB5A2E3}" vid="{C7B34E3C-A108-409F-9C5A-4793B4CB7870}"/>
    </a:ext>
  </a:extLst>
</a:theme>
</file>

<file path=ppt/theme/theme3.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4.xml><?xml version="1.0" encoding="utf-8"?>
<a:theme xmlns:a="http://schemas.openxmlformats.org/drawingml/2006/main" name="2_OASH Slide Master">
  <a:themeElements>
    <a:clrScheme name="ASPR1">
      <a:dk1>
        <a:srgbClr val="102B62"/>
      </a:dk1>
      <a:lt1>
        <a:sysClr val="window" lastClr="FFFFFF"/>
      </a:lt1>
      <a:dk2>
        <a:srgbClr val="1F497D"/>
      </a:dk2>
      <a:lt2>
        <a:srgbClr val="EEECE1"/>
      </a:lt2>
      <a:accent1>
        <a:srgbClr val="5482E1"/>
      </a:accent1>
      <a:accent2>
        <a:srgbClr val="C9C9C9"/>
      </a:accent2>
      <a:accent3>
        <a:srgbClr val="00BCB8"/>
      </a:accent3>
      <a:accent4>
        <a:srgbClr val="C15853"/>
      </a:accent4>
      <a:accent5>
        <a:srgbClr val="BACCF3"/>
      </a:accent5>
      <a:accent6>
        <a:srgbClr val="B7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ASH Slide Master" id="{0CAD0F80-0E72-45DA-8258-90A72DB5A2E3}" vid="{C7B34E3C-A108-409F-9C5A-4793B4CB7870}"/>
    </a:ext>
  </a:extLst>
</a:theme>
</file>

<file path=ppt/theme/theme5.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A9758CA2FA3B46B679318932C94AA8" ma:contentTypeVersion="8" ma:contentTypeDescription="Create a new document." ma:contentTypeScope="" ma:versionID="6ec11a145f069d7c49767aa49c466c67">
  <xsd:schema xmlns:xsd="http://www.w3.org/2001/XMLSchema" xmlns:xs="http://www.w3.org/2001/XMLSchema" xmlns:p="http://schemas.microsoft.com/office/2006/metadata/properties" xmlns:ns2="c98300f9-3bcd-4306-ba92-f63b56bd2dca" xmlns:ns3="3aec71d1-2d59-4bab-b338-749310350822" targetNamespace="http://schemas.microsoft.com/office/2006/metadata/properties" ma:root="true" ma:fieldsID="b3d7a7b9315a99c64a1f4695d992b06e" ns2:_="" ns3:_="">
    <xsd:import namespace="c98300f9-3bcd-4306-ba92-f63b56bd2dca"/>
    <xsd:import namespace="3aec71d1-2d59-4bab-b338-74931035082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8300f9-3bcd-4306-ba92-f63b56bd2dc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aec71d1-2d59-4bab-b338-749310350822"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Complete Contract 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E9539C0-E134-4B0F-8BA8-F5B119E43B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8300f9-3bcd-4306-ba92-f63b56bd2dca"/>
    <ds:schemaRef ds:uri="3aec71d1-2d59-4bab-b338-7493103508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B8D18B3-DBB8-4903-A705-2A6AEC9A010A}">
  <ds:schemaRefs>
    <ds:schemaRef ds:uri="http://schemas.microsoft.com/sharepoint/v3/contenttype/forms"/>
  </ds:schemaRefs>
</ds:datastoreItem>
</file>

<file path=customXml/itemProps3.xml><?xml version="1.0" encoding="utf-8"?>
<ds:datastoreItem xmlns:ds="http://schemas.openxmlformats.org/officeDocument/2006/customXml" ds:itemID="{2B3A3C8F-B7B5-4AEA-B6F5-2FDAB6F5DD1E}">
  <ds:schemaRefs>
    <ds:schemaRef ds:uri="c98300f9-3bcd-4306-ba92-f63b56bd2dca"/>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3aec71d1-2d59-4bab-b338-749310350822"/>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901</TotalTime>
  <Words>9008</Words>
  <Application>Microsoft Office PowerPoint</Application>
  <PresentationFormat>On-screen Show (4:3)</PresentationFormat>
  <Paragraphs>599</Paragraphs>
  <Slides>47</Slides>
  <Notes>44</Notes>
  <HiddenSlides>0</HiddenSlides>
  <MMClips>0</MMClips>
  <ScaleCrop>false</ScaleCrop>
  <HeadingPairs>
    <vt:vector size="6" baseType="variant">
      <vt:variant>
        <vt:lpstr>Fonts Used</vt:lpstr>
      </vt:variant>
      <vt:variant>
        <vt:i4>15</vt:i4>
      </vt:variant>
      <vt:variant>
        <vt:lpstr>Theme</vt:lpstr>
      </vt:variant>
      <vt:variant>
        <vt:i4>5</vt:i4>
      </vt:variant>
      <vt:variant>
        <vt:lpstr>Slide Titles</vt:lpstr>
      </vt:variant>
      <vt:variant>
        <vt:i4>47</vt:i4>
      </vt:variant>
    </vt:vector>
  </HeadingPairs>
  <TitlesOfParts>
    <vt:vector size="67" baseType="lpstr">
      <vt:lpstr>Arial</vt:lpstr>
      <vt:lpstr>Calibri</vt:lpstr>
      <vt:lpstr>Calibri Light</vt:lpstr>
      <vt:lpstr>Courier New</vt:lpstr>
      <vt:lpstr>Noto Sans</vt:lpstr>
      <vt:lpstr>Nunito</vt:lpstr>
      <vt:lpstr>Spectral</vt:lpstr>
      <vt:lpstr>Spectral ExtraLight</vt:lpstr>
      <vt:lpstr>Spectral Light</vt:lpstr>
      <vt:lpstr>Spectral Medium</vt:lpstr>
      <vt:lpstr>Spectral SemiBold</vt:lpstr>
      <vt:lpstr>Symbol</vt:lpstr>
      <vt:lpstr>Tahoma</vt:lpstr>
      <vt:lpstr>Times New Roman</vt:lpstr>
      <vt:lpstr>Wingdings</vt:lpstr>
      <vt:lpstr>Office Theme</vt:lpstr>
      <vt:lpstr>1_OASH Slide Master</vt:lpstr>
      <vt:lpstr>Metropolitan</vt:lpstr>
      <vt:lpstr>2_OASH Slide Master</vt:lpstr>
      <vt:lpstr>Retrospect</vt:lpstr>
      <vt:lpstr>HHS Office of Population Affairs  Innovative Models for PrEP Programs in  Family Planning Sites  July 24, 2019 3:00 pm ET </vt:lpstr>
      <vt:lpstr>Welcome!</vt:lpstr>
      <vt:lpstr>Today’s Speakers</vt:lpstr>
      <vt:lpstr>Pre-Exposure Prophylaxis (PrEP)</vt:lpstr>
      <vt:lpstr>Family Planning Services and PrEP</vt:lpstr>
      <vt:lpstr>PrEP Implementation Challenges in a Family Planning Environment</vt:lpstr>
      <vt:lpstr>Innovative service models for PrEP delivery  can help reduce implementation challenges and  increase access to PrEP for our clients!</vt:lpstr>
      <vt:lpstr>OPA PrEP Training Webinar Series</vt:lpstr>
      <vt:lpstr>Engaging Clinical Pharmacists in  PrEP Services at  OneWorld Community Health Centers  Jessica Downes, PharmD, BCACP Clinical Pharmacist ____________________________________________  Our vision is to be an innovative leader in health care,  empowering individuals and creating healthier communities.</vt:lpstr>
      <vt:lpstr>OneWorld Community Health Centers</vt:lpstr>
      <vt:lpstr>PrEP at OneWorld CHC</vt:lpstr>
      <vt:lpstr>Benefits of OneWorld’s PrEP Program</vt:lpstr>
      <vt:lpstr>Challenges and Opportunities #1</vt:lpstr>
      <vt:lpstr>Challenges and Opportunities #2</vt:lpstr>
      <vt:lpstr>Challenges and Opportunities #3</vt:lpstr>
      <vt:lpstr>Lessons Learned</vt:lpstr>
      <vt:lpstr>Contact Us!</vt:lpstr>
      <vt:lpstr>Louisiana Department of Health,  Office of Public Health,  Bureau of Family Health TelePrEP Services</vt:lpstr>
      <vt:lpstr>Title X in Louisiana</vt:lpstr>
      <vt:lpstr>Reproductive Health Program in Louisiana</vt:lpstr>
      <vt:lpstr>Bringing TelePrEP to the Reproductive Health Program</vt:lpstr>
      <vt:lpstr>Louisiana RHP</vt:lpstr>
      <vt:lpstr>PrEP Information/Enroll in Program</vt:lpstr>
      <vt:lpstr>How to Obtain TelePrEP Services</vt:lpstr>
      <vt:lpstr>TelePrEP Program Eligibility Requirements</vt:lpstr>
      <vt:lpstr>TelePrEP Navigator Role</vt:lpstr>
      <vt:lpstr>TelePrEP Services (slide 1 of 3)</vt:lpstr>
      <vt:lpstr>TelePrEP Services (slide 2 of 3)</vt:lpstr>
      <vt:lpstr>TelePrEP Services  (slide 3 of 3)</vt:lpstr>
      <vt:lpstr>Benefits of the TelePrEP Program</vt:lpstr>
      <vt:lpstr>Referrals to TelePrEP</vt:lpstr>
      <vt:lpstr>Public Awareness Campaign Facebook/Instagram</vt:lpstr>
      <vt:lpstr>Challenges and Opportunities in the TelePrEP Program</vt:lpstr>
      <vt:lpstr>Lessons Learned from the TelePrEP Program</vt:lpstr>
      <vt:lpstr>Thank you!</vt:lpstr>
      <vt:lpstr>PrEP in the Context of Gender Affirming Care </vt:lpstr>
      <vt:lpstr>Planned Parenthood Southeastern Pennsylvania (PPSP)</vt:lpstr>
      <vt:lpstr>PrEP at PPSP</vt:lpstr>
      <vt:lpstr>The PrEP Process</vt:lpstr>
      <vt:lpstr>The PrEP Process (Cont’d)</vt:lpstr>
      <vt:lpstr>The PrEP Process – Utilizing the EMR </vt:lpstr>
      <vt:lpstr>The PrEP Process– Utilizing the EMR (Cont’d)</vt:lpstr>
      <vt:lpstr>Integrating Gender-Affirming Care and PrEP</vt:lpstr>
      <vt:lpstr>Challenges and Opportunities</vt:lpstr>
      <vt:lpstr>Lessons Learned…</vt:lpstr>
      <vt:lpstr>For More Information...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Innovative Models for PrEP Services in Family Planning</dc:title>
  <dc:creator>Nikita Malcolm</dc:creator>
  <cp:keywords>family planning,PrEP,Title X</cp:keywords>
  <cp:lastModifiedBy>Mary McCrimmon</cp:lastModifiedBy>
  <cp:revision>129</cp:revision>
  <dcterms:created xsi:type="dcterms:W3CDTF">2019-07-19T13:51:21Z</dcterms:created>
  <dcterms:modified xsi:type="dcterms:W3CDTF">2019-07-31T17:21:49Z</dcterms:modified>
</cp:coreProperties>
</file>