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2.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9" r:id="rId2"/>
  </p:sldMasterIdLst>
  <p:notesMasterIdLst>
    <p:notesMasterId r:id="rId61"/>
  </p:notesMasterIdLst>
  <p:sldIdLst>
    <p:sldId id="258" r:id="rId3"/>
    <p:sldId id="334" r:id="rId4"/>
    <p:sldId id="303" r:id="rId5"/>
    <p:sldId id="306" r:id="rId6"/>
    <p:sldId id="310" r:id="rId7"/>
    <p:sldId id="339" r:id="rId8"/>
    <p:sldId id="307" r:id="rId9"/>
    <p:sldId id="349" r:id="rId10"/>
    <p:sldId id="309" r:id="rId11"/>
    <p:sldId id="308" r:id="rId12"/>
    <p:sldId id="367" r:id="rId13"/>
    <p:sldId id="336" r:id="rId14"/>
    <p:sldId id="268" r:id="rId15"/>
    <p:sldId id="274" r:id="rId16"/>
    <p:sldId id="271" r:id="rId17"/>
    <p:sldId id="269" r:id="rId18"/>
    <p:sldId id="337" r:id="rId19"/>
    <p:sldId id="315" r:id="rId20"/>
    <p:sldId id="314" r:id="rId21"/>
    <p:sldId id="338" r:id="rId22"/>
    <p:sldId id="270" r:id="rId23"/>
    <p:sldId id="272" r:id="rId24"/>
    <p:sldId id="278" r:id="rId25"/>
    <p:sldId id="279" r:id="rId26"/>
    <p:sldId id="277" r:id="rId27"/>
    <p:sldId id="286" r:id="rId28"/>
    <p:sldId id="287" r:id="rId29"/>
    <p:sldId id="358" r:id="rId30"/>
    <p:sldId id="341" r:id="rId31"/>
    <p:sldId id="289" r:id="rId32"/>
    <p:sldId id="329" r:id="rId33"/>
    <p:sldId id="330" r:id="rId34"/>
    <p:sldId id="333" r:id="rId35"/>
    <p:sldId id="326" r:id="rId36"/>
    <p:sldId id="318" r:id="rId37"/>
    <p:sldId id="319" r:id="rId38"/>
    <p:sldId id="321" r:id="rId39"/>
    <p:sldId id="360" r:id="rId40"/>
    <p:sldId id="352" r:id="rId41"/>
    <p:sldId id="355" r:id="rId42"/>
    <p:sldId id="356" r:id="rId43"/>
    <p:sldId id="353" r:id="rId44"/>
    <p:sldId id="357" r:id="rId45"/>
    <p:sldId id="323" r:id="rId46"/>
    <p:sldId id="324" r:id="rId47"/>
    <p:sldId id="328" r:id="rId48"/>
    <p:sldId id="325" r:id="rId49"/>
    <p:sldId id="361" r:id="rId50"/>
    <p:sldId id="362" r:id="rId51"/>
    <p:sldId id="363" r:id="rId52"/>
    <p:sldId id="364" r:id="rId53"/>
    <p:sldId id="354" r:id="rId54"/>
    <p:sldId id="331" r:id="rId55"/>
    <p:sldId id="332" r:id="rId56"/>
    <p:sldId id="365" r:id="rId57"/>
    <p:sldId id="366" r:id="rId58"/>
    <p:sldId id="300" r:id="rId59"/>
    <p:sldId id="302" r:id="rId6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Kawatu" initials="JK" lastIdx="6" clrIdx="0">
    <p:extLst>
      <p:ext uri="{19B8F6BF-5375-455C-9EA6-DF929625EA0E}">
        <p15:presenceInfo xmlns:p15="http://schemas.microsoft.com/office/powerpoint/2012/main" userId="Jennifer Kawat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4344"/>
    <a:srgbClr val="0E3B5E"/>
    <a:srgbClr val="6A1C67"/>
    <a:srgbClr val="47651E"/>
    <a:srgbClr val="9A5D03"/>
    <a:srgbClr val="9A5E03"/>
    <a:srgbClr val="E1CEF0"/>
    <a:srgbClr val="80227E"/>
    <a:srgbClr val="7F4D03"/>
    <a:srgbClr val="F1CC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4" autoAdjust="0"/>
    <p:restoredTop sz="35539" autoAdjust="0"/>
  </p:normalViewPr>
  <p:slideViewPr>
    <p:cSldViewPr>
      <p:cViewPr varScale="1">
        <p:scale>
          <a:sx n="31" d="100"/>
          <a:sy n="31" d="100"/>
        </p:scale>
        <p:origin x="2381" y="29"/>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21864"/>
    </p:cViewPr>
  </p:sorterViewPr>
  <p:notesViewPr>
    <p:cSldViewPr>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03F4B0-16E8-4080-A366-4BA428688B61}" type="datetimeFigureOut">
              <a:rPr lang="en-US" smtClean="0"/>
              <a:t>5/21/2019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EBB9C9-F34F-4F27-BC7D-6C2128CF457C}" type="slidenum">
              <a:rPr lang="en-US" smtClean="0"/>
              <a:t>‹#›</a:t>
            </a:fld>
            <a:endParaRPr lang="en-US"/>
          </a:p>
        </p:txBody>
      </p:sp>
    </p:spTree>
    <p:extLst>
      <p:ext uri="{BB962C8B-B14F-4D97-AF65-F5344CB8AC3E}">
        <p14:creationId xmlns:p14="http://schemas.microsoft.com/office/powerpoint/2010/main" val="3908302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dc.gov/std/stats17/2017-STD-Surveillance-Report_CDC-clearance-9.10.18.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dc.gov/std/stats17/2017-STD-Surveillance-Report_CDC-clearance-9.10.18.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dc.gov/std/stats/archive/Surv2011.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dc.gov/std/chlamydia/stdfact-chlamydia-detailed.ht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brightfutures.aap.org/materials-and-tools/PerfPrevServ/Pages/default.aspx"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www.uspreventiveservicestaskforce.org/Page/Document/RecommendationStatementFinal/chlamydia-and-gonorrhea-screening" TargetMode="External"/><Relationship Id="rId4" Type="http://schemas.openxmlformats.org/officeDocument/2006/relationships/hyperlink" Target="https://www.cdc.gov/std/tg2015/screening-recs-2015-std-tx-guidelines.pdf"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hhs.gov/opa/sites/default/files/title-x-fpar-2017-national-summary.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hhs.gov/opa/sites/default/files/title-x-fpar-2017-national-summary.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cdc.gov/std/tg2015/default.htm"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uspreventiveservicestaskforce.org/Page/Document/ClinicalSummaryFinal/chlamydia-and-gonorrhea-screening"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1.xml"/><Relationship Id="rId4" Type="http://schemas.openxmlformats.org/officeDocument/2006/relationships/hyperlink" Target="https://www.cdc.gov/mmwr/preview/mmwrhtml/rr6302a1.htm"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cdc.gov/std/tg2015/tg-2015-print.pd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cdph.ca.gov/Programs/CID/DCDC/CDPH%20Document%20Library/Best_Practices_for_Preventing_RepeatCT_Inf.pdf"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cdc.gov/std/ept/legal/default.htm"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stdccn.org/"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fpntc.org/resources/chlamydia-screening-change-package"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dc.gov/std/stats17/2017-STD-Surveillance-Report_CDC-clearance-9.10.18.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depts.washington.edu/uwptc/index.html" TargetMode="External"/><Relationship Id="rId2" Type="http://schemas.openxmlformats.org/officeDocument/2006/relationships/slide" Target="../slides/slide46.xml"/><Relationship Id="rId1" Type="http://schemas.openxmlformats.org/officeDocument/2006/relationships/notesMaster" Target="../notesMasters/notesMaster1.xml"/><Relationship Id="rId4" Type="http://schemas.openxmlformats.org/officeDocument/2006/relationships/hyperlink" Target="mailto:aradford@uw.edu" TargetMode="Externa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c.gov/std/stats17/2017-STD-Surveillance-Report_CDC-clearance-9.10.18.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californiaptc.com/national-quality-improvement-center/"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www.fpntc.org/search?keys=chlamydia+screening+toolkit"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www.fpntc.org/resources/using-normalizing-and-opt-out-language-chlamydia-and-gonorrhea-screening-sample-script" TargetMode="External"/><Relationship Id="rId2" Type="http://schemas.openxmlformats.org/officeDocument/2006/relationships/slide" Target="../slides/slide55.xml"/><Relationship Id="rId1" Type="http://schemas.openxmlformats.org/officeDocument/2006/relationships/notesMaster" Target="../notesMasters/notesMaster1.xml"/><Relationship Id="rId4" Type="http://schemas.openxmlformats.org/officeDocument/2006/relationships/hyperlink" Target="https://www.fpntc.org/resources/using-normalizing-and-opt-out-language-chlamydia-and-gonorrhea-screening-palm-card" TargetMode="Externa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www.fpntc.org/resources/using-normalizing-and-opt-out-language-chlamydia-and-gonorrhea-screening-training"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dc.gov/std/stats17/2017-STD-Surveillance-Report_CDC-clearance-9.10.18.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c.gov/std/stats17/2017-STD-Surveillance-Report_CDC-clearance-9.10.18.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dc.gov/std/stats17/2017-STD-Surveillance-Report_CDC-clearance-9.10.18.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dc.gov/std/stats17/2017-STD-Surveillance-Report_CDC-clearance-9.10.18.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1200"/>
              </a:spcAft>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0DDA3C9-6AE3-4A71-9BB9-18280721ADA9}" type="slidenum">
              <a:rPr lang="en-US" smtClean="0"/>
              <a:t>1</a:t>
            </a:fld>
            <a:endParaRPr lang="en-US"/>
          </a:p>
        </p:txBody>
      </p:sp>
    </p:spTree>
    <p:extLst>
      <p:ext uri="{BB962C8B-B14F-4D97-AF65-F5344CB8AC3E}">
        <p14:creationId xmlns:p14="http://schemas.microsoft.com/office/powerpoint/2010/main" val="375073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Gonorrhea rates are also rising among both men and women but with this reversed trend compared to chlamydia when looking at rates by sex. </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This </a:t>
            </a:r>
            <a:r>
              <a:rPr lang="en-US" sz="1200" kern="1200" dirty="0" smtClean="0">
                <a:solidFill>
                  <a:schemeClr val="tx1"/>
                </a:solidFill>
                <a:effectLst/>
                <a:latin typeface="+mn-lt"/>
                <a:ea typeface="+mn-ea"/>
                <a:cs typeface="+mn-cs"/>
              </a:rPr>
              <a:t>CDC graph </a:t>
            </a:r>
            <a:r>
              <a:rPr lang="en-US" sz="1200" kern="1200" dirty="0" smtClean="0">
                <a:solidFill>
                  <a:schemeClr val="tx1"/>
                </a:solidFill>
                <a:effectLst/>
                <a:latin typeface="+mn-lt"/>
                <a:ea typeface="+mn-ea"/>
                <a:cs typeface="+mn-cs"/>
              </a:rPr>
              <a:t>shows reported </a:t>
            </a:r>
            <a:r>
              <a:rPr lang="en-US" sz="1200" kern="1200" dirty="0" smtClean="0">
                <a:solidFill>
                  <a:schemeClr val="tx1"/>
                </a:solidFill>
                <a:effectLst/>
                <a:latin typeface="+mn-lt"/>
                <a:ea typeface="+mn-ea"/>
                <a:cs typeface="+mn-cs"/>
              </a:rPr>
              <a:t>gonorrhea cases from 2008 through </a:t>
            </a:r>
            <a:r>
              <a:rPr lang="en-US" sz="1200" kern="1200" dirty="0" smtClean="0">
                <a:solidFill>
                  <a:schemeClr val="tx1"/>
                </a:solidFill>
                <a:effectLst/>
                <a:latin typeface="+mn-lt"/>
                <a:ea typeface="+mn-ea"/>
                <a:cs typeface="+mn-cs"/>
              </a:rPr>
              <a:t>2017</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Rates </a:t>
            </a:r>
            <a:r>
              <a:rPr lang="en-US" sz="1200" kern="1200" dirty="0" smtClean="0">
                <a:solidFill>
                  <a:schemeClr val="tx1"/>
                </a:solidFill>
                <a:effectLst/>
                <a:latin typeface="+mn-lt"/>
                <a:ea typeface="+mn-ea"/>
                <a:cs typeface="+mn-cs"/>
              </a:rPr>
              <a:t>of reported cases among men surpass those among women some time in 2012. </a:t>
            </a: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Reported </a:t>
            </a:r>
            <a:r>
              <a:rPr lang="en-US" sz="1200" kern="1200" dirty="0" smtClean="0">
                <a:solidFill>
                  <a:schemeClr val="tx1"/>
                </a:solidFill>
                <a:effectLst/>
                <a:latin typeface="+mn-lt"/>
                <a:ea typeface="+mn-ea"/>
                <a:cs typeface="+mn-cs"/>
              </a:rPr>
              <a:t>cases in males are rising at a steeper rate than females.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Gonorrhea tends to be more symptomatic in men versus women. </a:t>
            </a: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Many </a:t>
            </a:r>
            <a:r>
              <a:rPr lang="en-US" sz="1200" kern="1200" dirty="0" smtClean="0">
                <a:solidFill>
                  <a:schemeClr val="tx1"/>
                </a:solidFill>
                <a:effectLst/>
                <a:latin typeface="+mn-lt"/>
                <a:ea typeface="+mn-ea"/>
                <a:cs typeface="+mn-cs"/>
              </a:rPr>
              <a:t>of these reported cases among men are likely a reflection of diagnostic testing among men with symptoms. </a:t>
            </a: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Gonorrhea </a:t>
            </a:r>
            <a:r>
              <a:rPr lang="en-US" sz="1200" kern="1200" dirty="0" smtClean="0">
                <a:solidFill>
                  <a:schemeClr val="tx1"/>
                </a:solidFill>
                <a:effectLst/>
                <a:latin typeface="+mn-lt"/>
                <a:ea typeface="+mn-ea"/>
                <a:cs typeface="+mn-cs"/>
              </a:rPr>
              <a:t>cases among men also disproportionally represent men who have sex with men.</a:t>
            </a:r>
          </a:p>
          <a:p>
            <a:endParaRPr lang="en-US" dirty="0" smtClean="0"/>
          </a:p>
          <a:p>
            <a:r>
              <a:rPr lang="en-US" dirty="0" smtClean="0"/>
              <a:t>Source: </a:t>
            </a:r>
          </a:p>
          <a:p>
            <a:r>
              <a:rPr lang="en-US" dirty="0" smtClean="0"/>
              <a:t>Centers for Disease Control</a:t>
            </a:r>
            <a:r>
              <a:rPr lang="en-US" baseline="0" dirty="0" smtClean="0"/>
              <a:t> and Prevention. </a:t>
            </a:r>
            <a:r>
              <a:rPr lang="en-US" i="1" baseline="0" dirty="0" smtClean="0"/>
              <a:t>Sexually Transmitted Disease Surveillance 2017</a:t>
            </a:r>
            <a:r>
              <a:rPr lang="en-US" baseline="0" dirty="0" smtClean="0"/>
              <a:t>. Atlanta: U.S. Department of Health and Human Services; 2018.</a:t>
            </a:r>
          </a:p>
          <a:p>
            <a:r>
              <a:rPr lang="en-US" dirty="0" smtClean="0">
                <a:hlinkClick r:id="rId3"/>
              </a:rPr>
              <a:t>https://www.cdc.gov/std/stats17/2017-STD-Surveillance-Report_CDC-clearance-9.10.18.pdf</a:t>
            </a:r>
            <a:r>
              <a:rPr lang="en-US" dirty="0" smtClean="0"/>
              <a:t>.</a:t>
            </a:r>
          </a:p>
          <a:p>
            <a:endParaRPr lang="en-US" dirty="0"/>
          </a:p>
        </p:txBody>
      </p:sp>
      <p:sp>
        <p:nvSpPr>
          <p:cNvPr id="4" name="Slide Number Placeholder 3"/>
          <p:cNvSpPr>
            <a:spLocks noGrp="1"/>
          </p:cNvSpPr>
          <p:nvPr>
            <p:ph type="sldNum" sz="quarter" idx="10"/>
          </p:nvPr>
        </p:nvSpPr>
        <p:spPr/>
        <p:txBody>
          <a:bodyPr/>
          <a:lstStyle/>
          <a:p>
            <a:fld id="{20EBB9C9-F34F-4F27-BC7D-6C2128CF457C}" type="slidenum">
              <a:rPr lang="en-US" smtClean="0"/>
              <a:t>10</a:t>
            </a:fld>
            <a:endParaRPr lang="en-US"/>
          </a:p>
        </p:txBody>
      </p:sp>
    </p:spTree>
    <p:extLst>
      <p:ext uri="{BB962C8B-B14F-4D97-AF65-F5344CB8AC3E}">
        <p14:creationId xmlns:p14="http://schemas.microsoft.com/office/powerpoint/2010/main" val="1418209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And we see the same disparities in rates of gonorrhea among racial ethnic groups as we saw with chlamydia with much higher reported rates among Blacks and African Americans. So while STD rates are surging everywhere, the burden of these infections are disproportionately impacting different communities and populations</a:t>
            </a:r>
            <a:r>
              <a:rPr lang="en-US"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dirty="0" smtClean="0"/>
          </a:p>
          <a:p>
            <a:r>
              <a:rPr lang="en-US" dirty="0" smtClean="0"/>
              <a:t>Source: </a:t>
            </a:r>
          </a:p>
          <a:p>
            <a:r>
              <a:rPr lang="en-US" dirty="0" smtClean="0"/>
              <a:t>Centers for Disease Control</a:t>
            </a:r>
            <a:r>
              <a:rPr lang="en-US" baseline="0" dirty="0" smtClean="0"/>
              <a:t> and Prevention. </a:t>
            </a:r>
            <a:r>
              <a:rPr lang="en-US" i="1" baseline="0" dirty="0" smtClean="0"/>
              <a:t>Sexually Transmitted Disease Surveillance 2017</a:t>
            </a:r>
            <a:r>
              <a:rPr lang="en-US" baseline="0" dirty="0" smtClean="0"/>
              <a:t>. Atlanta: U.S. Department of Health and Human Services; 2018.</a:t>
            </a:r>
          </a:p>
          <a:p>
            <a:r>
              <a:rPr lang="en-US" dirty="0" smtClean="0">
                <a:hlinkClick r:id="rId3"/>
              </a:rPr>
              <a:t>https://www.cdc.gov/std/stats17/2017-STD-Surveillance-Report_CDC-clearance-9.10.18.pdf</a:t>
            </a:r>
            <a:r>
              <a:rPr lang="en-US" dirty="0" smtClean="0"/>
              <a:t>.</a:t>
            </a:r>
          </a:p>
          <a:p>
            <a:endParaRPr lang="en-US" dirty="0"/>
          </a:p>
        </p:txBody>
      </p:sp>
      <p:sp>
        <p:nvSpPr>
          <p:cNvPr id="4" name="Slide Number Placeholder 3"/>
          <p:cNvSpPr>
            <a:spLocks noGrp="1"/>
          </p:cNvSpPr>
          <p:nvPr>
            <p:ph type="sldNum" sz="quarter" idx="10"/>
          </p:nvPr>
        </p:nvSpPr>
        <p:spPr/>
        <p:txBody>
          <a:bodyPr/>
          <a:lstStyle/>
          <a:p>
            <a:fld id="{20EBB9C9-F34F-4F27-BC7D-6C2128CF457C}" type="slidenum">
              <a:rPr lang="en-US" smtClean="0"/>
              <a:t>11</a:t>
            </a:fld>
            <a:endParaRPr lang="en-US"/>
          </a:p>
        </p:txBody>
      </p:sp>
    </p:spTree>
    <p:extLst>
      <p:ext uri="{BB962C8B-B14F-4D97-AF65-F5344CB8AC3E}">
        <p14:creationId xmlns:p14="http://schemas.microsoft.com/office/powerpoint/2010/main" val="2631848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To put things into context, meet Jade. Jade is a 22 year old woman and student at the local technical college in your community. She comes into your clinic as a walk-in for contraception. She's started on Depo Provera using Quick Start and is encouraged to come back at a later date for a full well woman exam and labs.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As </a:t>
            </a:r>
            <a:r>
              <a:rPr lang="en-US" sz="1200" kern="1200" dirty="0" smtClean="0">
                <a:solidFill>
                  <a:schemeClr val="tx1"/>
                </a:solidFill>
                <a:effectLst/>
                <a:latin typeface="+mn-lt"/>
                <a:ea typeface="+mn-ea"/>
                <a:cs typeface="+mn-cs"/>
              </a:rPr>
              <a:t>we go through this talk today, let's think about Jade and many patients like her. And if we're missing opportunities to best serve them.</a:t>
            </a:r>
          </a:p>
        </p:txBody>
      </p:sp>
      <p:sp>
        <p:nvSpPr>
          <p:cNvPr id="4" name="Slide Number Placeholder 3"/>
          <p:cNvSpPr>
            <a:spLocks noGrp="1"/>
          </p:cNvSpPr>
          <p:nvPr>
            <p:ph type="sldNum" sz="quarter" idx="10"/>
          </p:nvPr>
        </p:nvSpPr>
        <p:spPr/>
        <p:txBody>
          <a:bodyPr/>
          <a:lstStyle/>
          <a:p>
            <a:fld id="{20EBB9C9-F34F-4F27-BC7D-6C2128CF457C}" type="slidenum">
              <a:rPr lang="en-US" smtClean="0"/>
              <a:t>12</a:t>
            </a:fld>
            <a:endParaRPr lang="en-US"/>
          </a:p>
        </p:txBody>
      </p:sp>
    </p:spTree>
    <p:extLst>
      <p:ext uri="{BB962C8B-B14F-4D97-AF65-F5344CB8AC3E}">
        <p14:creationId xmlns:p14="http://schemas.microsoft.com/office/powerpoint/2010/main" val="387177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a:noFill/>
        </p:spPr>
        <p:txBody>
          <a:bodyPr/>
          <a:lstStyle/>
          <a:p>
            <a:fld id="{B556A569-4E93-44D4-AD68-C17DF38CB6F3}" type="slidenum">
              <a:rPr lang="en-US">
                <a:solidFill>
                  <a:prstClr val="black"/>
                </a:solidFill>
              </a:rPr>
              <a:pPr/>
              <a:t>13</a:t>
            </a:fld>
            <a:endParaRPr lang="en-US" dirty="0">
              <a:solidFill>
                <a:prstClr val="black"/>
              </a:solidFill>
            </a:endParaRPr>
          </a:p>
        </p:txBody>
      </p:sp>
      <p:sp>
        <p:nvSpPr>
          <p:cNvPr id="250883" name="Rectangle 2"/>
          <p:cNvSpPr>
            <a:spLocks noGrp="1" noRot="1" noChangeAspect="1" noChangeArrowheads="1" noTextEdit="1"/>
          </p:cNvSpPr>
          <p:nvPr>
            <p:ph type="sldImg"/>
          </p:nvPr>
        </p:nvSpPr>
        <p:spPr>
          <a:xfrm>
            <a:off x="1220788" y="708025"/>
            <a:ext cx="4725987" cy="3544888"/>
          </a:xfrm>
          <a:ln/>
        </p:spPr>
      </p:sp>
      <p:sp>
        <p:nvSpPr>
          <p:cNvPr id="250884" name="Rectangle 3"/>
          <p:cNvSpPr>
            <a:spLocks noGrp="1" noChangeArrowheads="1"/>
          </p:cNvSpPr>
          <p:nvPr>
            <p:ph type="body" idx="1"/>
          </p:nvPr>
        </p:nvSpPr>
        <p:spPr>
          <a:noFill/>
          <a:ln/>
        </p:spPr>
        <p:txBody>
          <a:bodyPr>
            <a:normAutofit/>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Back </a:t>
            </a:r>
            <a:r>
              <a:rPr lang="en-US" sz="1200" kern="1200" dirty="0" smtClean="0">
                <a:solidFill>
                  <a:schemeClr val="tx1"/>
                </a:solidFill>
                <a:effectLst/>
                <a:latin typeface="+mn-lt"/>
                <a:ea typeface="+mn-ea"/>
                <a:cs typeface="+mn-cs"/>
              </a:rPr>
              <a:t>to </a:t>
            </a:r>
            <a:r>
              <a:rPr lang="en-US" sz="1200" kern="1200" dirty="0" smtClean="0">
                <a:solidFill>
                  <a:schemeClr val="tx1"/>
                </a:solidFill>
                <a:effectLst/>
                <a:latin typeface="+mn-lt"/>
                <a:ea typeface="+mn-ea"/>
                <a:cs typeface="+mn-cs"/>
              </a:rPr>
              <a:t>chlamydia, why </a:t>
            </a:r>
            <a:r>
              <a:rPr lang="en-US" sz="1200" kern="1200" dirty="0" smtClean="0">
                <a:solidFill>
                  <a:schemeClr val="tx1"/>
                </a:solidFill>
                <a:effectLst/>
                <a:latin typeface="+mn-lt"/>
                <a:ea typeface="+mn-ea"/>
                <a:cs typeface="+mn-cs"/>
              </a:rPr>
              <a:t>does it matter? Why is chlamydia screening important? Chlamydia continues to be the most commonly reported national notifiable disease in the United States by far with 1.7 chlamydia infections reported to CDC in 2017 and climbing each year.</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It is not just the most commonly reported STD but wins the award over any notifiable diseases reported overall. Can you guess what the second most commonly reported notifiable disease is in the nation? Gonorrhea.</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Plus, we know this is an underestimate as a large number of chlamydia and also gonorrhea cases are not reported because most people with these infections do not have symptoms and do not seek testing. Additionally, we should note that the population most commonly served by your Title X networks, adolescents and young adult women aged 15 to 24, have the highest chlamydia rates. Also, chlamydia is an easily and inexpensively curable bacterial infection. If we can identify these infections, we can quickly and effectively treat them.</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But because the vast majority of chlamydia infections are asymptomatic and yet still can silently progress to more severe health outcomes, routine screening is considered the cornerstone in preventing chlamydia related adverse health outcomes and slowing the rising rates of infection.</a:t>
            </a:r>
          </a:p>
          <a:p>
            <a:pPr eaLnBrk="1" hangingPunct="1"/>
            <a:endParaRPr lang="en-US" dirty="0" smtClean="0">
              <a:ea typeface="ＭＳ Ｐゴシック" pitchFamily="34" charset="-128"/>
            </a:endParaRPr>
          </a:p>
        </p:txBody>
      </p:sp>
      <p:sp>
        <p:nvSpPr>
          <p:cNvPr id="2" name="Date Placeholder 1"/>
          <p:cNvSpPr>
            <a:spLocks noGrp="1"/>
          </p:cNvSpPr>
          <p:nvPr>
            <p:ph type="dt" idx="10"/>
          </p:nvPr>
        </p:nvSpPr>
        <p:spPr/>
        <p:txBody>
          <a:bodyPr/>
          <a:lstStyle/>
          <a:p>
            <a:r>
              <a:rPr lang="en-US" smtClean="0"/>
              <a:t>4/26/2017</a:t>
            </a:r>
            <a:endParaRPr lang="en-US" dirty="0"/>
          </a:p>
        </p:txBody>
      </p:sp>
    </p:spTree>
    <p:extLst>
      <p:ext uri="{BB962C8B-B14F-4D97-AF65-F5344CB8AC3E}">
        <p14:creationId xmlns:p14="http://schemas.microsoft.com/office/powerpoint/2010/main" val="2671404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What are the serious adverse health outcomes we are concerned about with chlamydia? Women infected with chlamydia or gonorrhea can develop Pelvic Inflammatory Disease or PID which in turn can lead to reproductive system morbidity such as tubal factor infertility, ectopic pregnancy and chronic pelvic pain. Symptomatic PID occurs in 10 to 15% of females with unrelated chlamydia.</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Tubal scarring from PID can cause infertility in 20% of women. Ectopic pregnancy in 9% and chronic pelvic pain in 18%. And chlamydia and gonorrhea infections are also both known to increase the risk of HIV transmission amongst females and males.</a:t>
            </a:r>
            <a:endParaRPr lang="en-US" dirty="0" smtClean="0">
              <a:ea typeface="ＭＳ Ｐゴシック" charset="-128"/>
              <a:cs typeface="ＭＳ Ｐゴシック" charset="-128"/>
            </a:endParaRPr>
          </a:p>
          <a:p>
            <a:pPr marL="171450" indent="-171450" eaLnBrk="1" hangingPunct="1">
              <a:spcBef>
                <a:spcPct val="0"/>
              </a:spcBef>
              <a:buFont typeface="Arial" panose="020B0604020202020204" pitchFamily="34" charset="0"/>
              <a:buChar char="•"/>
            </a:pPr>
            <a:r>
              <a:rPr lang="en-US" dirty="0" smtClean="0">
                <a:ea typeface="ＭＳ Ｐゴシック" charset="-128"/>
                <a:cs typeface="ＭＳ Ｐゴシック" charset="-128"/>
              </a:rPr>
              <a:t>Women </a:t>
            </a:r>
            <a:r>
              <a:rPr lang="en-US" dirty="0">
                <a:ea typeface="ＭＳ Ｐゴシック" charset="-128"/>
                <a:cs typeface="ＭＳ Ｐゴシック" charset="-128"/>
              </a:rPr>
              <a:t>infected with </a:t>
            </a:r>
            <a:r>
              <a:rPr lang="en-US" i="1" dirty="0">
                <a:ea typeface="ＭＳ Ｐゴシック" charset="-128"/>
                <a:cs typeface="ＭＳ Ｐゴシック" charset="-128"/>
              </a:rPr>
              <a:t>C. trachomatis</a:t>
            </a:r>
            <a:r>
              <a:rPr lang="en-US" dirty="0">
                <a:ea typeface="ＭＳ Ｐゴシック" charset="-128"/>
                <a:cs typeface="ＭＳ Ｐゴシック" charset="-128"/>
              </a:rPr>
              <a:t> or </a:t>
            </a:r>
            <a:r>
              <a:rPr lang="en-US" i="1" dirty="0">
                <a:ea typeface="ＭＳ Ｐゴシック" charset="-128"/>
                <a:cs typeface="ＭＳ Ｐゴシック" charset="-128"/>
              </a:rPr>
              <a:t>N. gonorrhoeae</a:t>
            </a:r>
            <a:r>
              <a:rPr lang="en-US" dirty="0">
                <a:ea typeface="ＭＳ Ｐゴシック" charset="-128"/>
                <a:cs typeface="ＭＳ Ｐゴシック" charset="-128"/>
              </a:rPr>
              <a:t> can develop PID, which, in turn, can lead to reproductive system morbidity such as ectopic pregnancy and tubal factor infertility. </a:t>
            </a:r>
            <a:r>
              <a:rPr lang="en-US" dirty="0" smtClean="0">
                <a:ea typeface="ＭＳ Ｐゴシック" charset="-128"/>
                <a:cs typeface="ＭＳ Ｐゴシック" charset="-128"/>
              </a:rPr>
              <a:t>Symptomatic </a:t>
            </a:r>
            <a:r>
              <a:rPr lang="en-US" dirty="0">
                <a:ea typeface="ＭＳ Ｐゴシック" charset="-128"/>
                <a:cs typeface="ＭＳ Ｐゴシック" charset="-128"/>
              </a:rPr>
              <a:t>PID occurs in 10%–15% of females with untreated </a:t>
            </a:r>
            <a:r>
              <a:rPr lang="en-US" dirty="0" smtClean="0">
                <a:ea typeface="ＭＳ Ｐゴシック" charset="-128"/>
                <a:cs typeface="ＭＳ Ｐゴシック" charset="-128"/>
              </a:rPr>
              <a:t>chlamydia</a:t>
            </a:r>
            <a:r>
              <a:rPr lang="en-US" baseline="30000" dirty="0" smtClean="0">
                <a:ea typeface="ＭＳ Ｐゴシック" charset="-128"/>
                <a:cs typeface="ＭＳ Ｐゴシック" charset="-128"/>
              </a:rPr>
              <a:t>1, 2</a:t>
            </a:r>
            <a:r>
              <a:rPr lang="en-US" dirty="0" smtClean="0">
                <a:ea typeface="ＭＳ Ｐゴシック" charset="-128"/>
                <a:cs typeface="ＭＳ Ｐゴシック" charset="-128"/>
              </a:rPr>
              <a:t>. Among </a:t>
            </a:r>
            <a:r>
              <a:rPr lang="en-US" dirty="0">
                <a:ea typeface="ＭＳ Ｐゴシック" charset="-128"/>
                <a:cs typeface="ＭＳ Ｐゴシック" charset="-128"/>
              </a:rPr>
              <a:t>women with PID, tubal scarring can cause infertility in 20% of women, ectopic pregnancy in 9%, and chronic pelvic pain in </a:t>
            </a:r>
            <a:r>
              <a:rPr lang="en-US" dirty="0" smtClean="0">
                <a:ea typeface="ＭＳ Ｐゴシック" charset="-128"/>
                <a:cs typeface="ＭＳ Ｐゴシック" charset="-128"/>
              </a:rPr>
              <a:t>18%</a:t>
            </a:r>
            <a:r>
              <a:rPr lang="en-US" baseline="30000" dirty="0" smtClean="0">
                <a:ea typeface="ＭＳ Ｐゴシック" charset="-128"/>
                <a:cs typeface="ＭＳ Ｐゴシック" charset="-128"/>
              </a:rPr>
              <a:t>3</a:t>
            </a:r>
            <a:r>
              <a:rPr lang="en-US" baseline="0" dirty="0" smtClean="0">
                <a:ea typeface="ＭＳ Ｐゴシック" charset="-128"/>
                <a:cs typeface="ＭＳ Ｐゴシック" charset="-128"/>
              </a:rPr>
              <a:t>.</a:t>
            </a:r>
            <a:endParaRPr lang="en-US" b="1" u="sng" baseline="30000" dirty="0">
              <a:ea typeface="ＭＳ Ｐゴシック" charset="-128"/>
              <a:cs typeface="ＭＳ Ｐゴシック" charset="-128"/>
            </a:endParaRPr>
          </a:p>
          <a:p>
            <a:pPr marL="171450" indent="-171450" eaLnBrk="1" hangingPunct="1">
              <a:spcBef>
                <a:spcPct val="0"/>
              </a:spcBef>
              <a:buFont typeface="Arial" panose="020B0604020202020204" pitchFamily="34" charset="0"/>
              <a:buChar char="•"/>
            </a:pPr>
            <a:r>
              <a:rPr lang="en-US" dirty="0" smtClean="0">
                <a:ea typeface="ＭＳ Ｐゴシック" charset="-128"/>
                <a:cs typeface="ＭＳ Ｐゴシック" charset="-128"/>
              </a:rPr>
              <a:t>In </a:t>
            </a:r>
            <a:r>
              <a:rPr lang="en-US" dirty="0">
                <a:ea typeface="ＭＳ Ｐゴシック" charset="-128"/>
                <a:cs typeface="ＭＳ Ｐゴシック" charset="-128"/>
              </a:rPr>
              <a:t>women, untreated chlamydia can spread into the uterus or fallopian tubes and cause pelvic inflammatory disease (PID). Symptomatic PID occurs in about 10 to 15 percent of women with untreated </a:t>
            </a:r>
            <a:r>
              <a:rPr lang="en-US" dirty="0" smtClean="0">
                <a:ea typeface="ＭＳ Ｐゴシック" charset="-128"/>
                <a:cs typeface="ＭＳ Ｐゴシック" charset="-128"/>
              </a:rPr>
              <a:t>chlamydia.</a:t>
            </a:r>
            <a:r>
              <a:rPr lang="en-US" u="none" baseline="30000" dirty="0" smtClean="0">
                <a:solidFill>
                  <a:schemeClr val="tx1"/>
                </a:solidFill>
                <a:ea typeface="ＭＳ Ｐゴシック" charset="-128"/>
                <a:cs typeface="ＭＳ Ｐゴシック" charset="-128"/>
              </a:rPr>
              <a:t>2, 3</a:t>
            </a:r>
            <a:r>
              <a:rPr lang="en-US" dirty="0">
                <a:ea typeface="ＭＳ Ｐゴシック" charset="-128"/>
                <a:cs typeface="ＭＳ Ｐゴシック" charset="-128"/>
              </a:rPr>
              <a:t> However, chlamydia can also cause subclinical inflammation of the upper genital tract (“subclinical PID”). Both acute and subclinical PID can cause permanent damage to the fallopian tubes, uterus, and surrounding </a:t>
            </a:r>
            <a:r>
              <a:rPr lang="en-US" dirty="0" smtClean="0">
                <a:ea typeface="ＭＳ Ｐゴシック" charset="-128"/>
                <a:cs typeface="ＭＳ Ｐゴシック" charset="-128"/>
              </a:rPr>
              <a:t>tissues.</a:t>
            </a:r>
            <a:endParaRPr lang="en-US" dirty="0" smtClean="0">
              <a:ea typeface="ＭＳ Ｐゴシック" pitchFamily="34" charset="-128"/>
            </a:endParaRPr>
          </a:p>
          <a:p>
            <a:pPr marL="171450" indent="-171450" eaLnBrk="1" hangingPunct="1">
              <a:spcBef>
                <a:spcPct val="0"/>
              </a:spcBef>
              <a:buFont typeface="Arial" panose="020B0604020202020204" pitchFamily="34" charset="0"/>
              <a:buChar char="•"/>
            </a:pPr>
            <a:r>
              <a:rPr lang="en-US" dirty="0" smtClean="0">
                <a:ea typeface="ＭＳ Ｐゴシック" pitchFamily="34" charset="-128"/>
              </a:rPr>
              <a:t>The vague symptoms associated with chlamydial and gonococcal PID cause 85% of women to delay seeking medical care, thereby increasing the risk of infertility and ectopic pregnancy.</a:t>
            </a:r>
            <a:r>
              <a:rPr lang="en-US" baseline="30000" dirty="0" smtClean="0">
                <a:ea typeface="ＭＳ Ｐゴシック" pitchFamily="34" charset="-128"/>
              </a:rPr>
              <a:t>4, 5</a:t>
            </a:r>
            <a:endParaRPr lang="en-US" dirty="0">
              <a:ea typeface="ＭＳ Ｐゴシック" charset="-128"/>
            </a:endParaRPr>
          </a:p>
          <a:p>
            <a:pPr marL="171450" indent="-171450" eaLnBrk="1" hangingPunct="1">
              <a:spcBef>
                <a:spcPct val="0"/>
              </a:spcBef>
              <a:buFont typeface="Arial" panose="020B0604020202020204" pitchFamily="34" charset="0"/>
              <a:buChar char="•"/>
            </a:pPr>
            <a:r>
              <a:rPr lang="en-US" dirty="0">
                <a:ea typeface="ＭＳ Ｐゴシック" charset="-128"/>
                <a:cs typeface="ＭＳ Ｐゴシック" charset="-128"/>
              </a:rPr>
              <a:t>Untreated chlamydia may increase a person’s chances of acquiring or transmitting HIV—the virus that causes </a:t>
            </a:r>
            <a:r>
              <a:rPr lang="en-US" dirty="0" smtClean="0">
                <a:ea typeface="ＭＳ Ｐゴシック" charset="-128"/>
                <a:cs typeface="ＭＳ Ｐゴシック" charset="-128"/>
              </a:rPr>
              <a:t>AIDS.</a:t>
            </a:r>
            <a:r>
              <a:rPr lang="en-US" baseline="30000" dirty="0" smtClean="0">
                <a:ea typeface="ＭＳ Ｐゴシック" charset="-128"/>
                <a:cs typeface="ＭＳ Ｐゴシック" charset="-128"/>
              </a:rPr>
              <a:t>6</a:t>
            </a:r>
            <a:endParaRPr lang="en-US" dirty="0">
              <a:ea typeface="ＭＳ Ｐゴシック" charset="-128"/>
            </a:endParaRPr>
          </a:p>
          <a:p>
            <a:pPr marL="171450" lvl="0" indent="-171450">
              <a:buFont typeface="Arial" panose="020B0604020202020204" pitchFamily="34" charset="0"/>
              <a:buChar char="•"/>
            </a:pPr>
            <a:r>
              <a:rPr lang="en-US" dirty="0" smtClean="0">
                <a:ea typeface="ＭＳ Ｐゴシック" charset="-128"/>
                <a:cs typeface="ＭＳ Ｐゴシック" charset="-128"/>
              </a:rPr>
              <a:t>About </a:t>
            </a:r>
            <a:r>
              <a:rPr lang="en-US" dirty="0">
                <a:ea typeface="ＭＳ Ｐゴシック" charset="-128"/>
                <a:cs typeface="ＭＳ Ｐゴシック" charset="-128"/>
              </a:rPr>
              <a:t>80%–90% of chlamydial </a:t>
            </a:r>
            <a:r>
              <a:rPr lang="en-US" dirty="0" smtClean="0">
                <a:ea typeface="ＭＳ Ｐゴシック" charset="-128"/>
                <a:cs typeface="ＭＳ Ｐゴシック" charset="-128"/>
              </a:rPr>
              <a:t>infections and </a:t>
            </a:r>
            <a:r>
              <a:rPr lang="en-US" dirty="0">
                <a:ea typeface="ＭＳ Ｐゴシック" charset="-128"/>
                <a:cs typeface="ＭＳ Ｐゴシック" charset="-128"/>
              </a:rPr>
              <a:t>up to 80% of gonococcal </a:t>
            </a:r>
            <a:r>
              <a:rPr lang="en-US" dirty="0" smtClean="0">
                <a:ea typeface="ＭＳ Ｐゴシック" charset="-128"/>
                <a:cs typeface="ＭＳ Ｐゴシック" charset="-128"/>
              </a:rPr>
              <a:t>infections</a:t>
            </a:r>
            <a:r>
              <a:rPr lang="en-US" dirty="0">
                <a:ea typeface="ＭＳ Ｐゴシック" charset="-128"/>
                <a:cs typeface="ＭＳ Ｐゴシック" charset="-128"/>
              </a:rPr>
              <a:t> in women are asymptomatic. These infections are detected primarily through </a:t>
            </a:r>
            <a:r>
              <a:rPr lang="en-US" dirty="0" smtClean="0">
                <a:ea typeface="ＭＳ Ｐゴシック" charset="-128"/>
                <a:cs typeface="ＭＳ Ｐゴシック" charset="-128"/>
              </a:rPr>
              <a:t>screening.</a:t>
            </a:r>
            <a:r>
              <a:rPr lang="en-US" baseline="30000" dirty="0" smtClean="0">
                <a:ea typeface="ＭＳ Ｐゴシック" charset="-128"/>
                <a:cs typeface="ＭＳ Ｐゴシック" charset="-128"/>
              </a:rPr>
              <a:t>7</a:t>
            </a:r>
            <a:r>
              <a:rPr lang="en-US" dirty="0" smtClean="0">
                <a:ea typeface="ＭＳ Ｐゴシック" charset="-128"/>
                <a:cs typeface="ＭＳ Ｐゴシック" charset="-128"/>
              </a:rPr>
              <a:t> </a:t>
            </a:r>
            <a:r>
              <a:rPr lang="en-US" dirty="0">
                <a:ea typeface="ＭＳ Ｐゴシック" charset="-128"/>
                <a:cs typeface="ＭＳ Ｐゴシック" charset="-128"/>
              </a:rPr>
              <a:t>The symptoms associated with PID are vague so 85% of women with PID delay seeking medical care, thereby increasing the risk for infertility and ectopic </a:t>
            </a:r>
            <a:r>
              <a:rPr lang="en-US" dirty="0" smtClean="0">
                <a:ea typeface="ＭＳ Ｐゴシック" charset="-128"/>
                <a:cs typeface="ＭＳ Ｐゴシック" charset="-128"/>
              </a:rPr>
              <a:t>pregnancy.</a:t>
            </a:r>
            <a:r>
              <a:rPr lang="en-US" baseline="30000" dirty="0" smtClean="0">
                <a:ea typeface="ＭＳ Ｐゴシック" charset="-128"/>
                <a:cs typeface="ＭＳ Ｐゴシック" charset="-128"/>
              </a:rPr>
              <a:t>8</a:t>
            </a:r>
            <a:r>
              <a:rPr lang="en-US" dirty="0">
                <a:ea typeface="ＭＳ Ｐゴシック" charset="-128"/>
                <a:cs typeface="ＭＳ Ｐゴシック" charset="-128"/>
              </a:rPr>
              <a:t> Data from a randomized controlled trial of chlamydia screening in a managed care setting suggest that such screening programs can reduce the incidence of PID by as much as 60</a:t>
            </a:r>
            <a:r>
              <a:rPr lang="en-US" dirty="0" smtClean="0">
                <a:ea typeface="ＭＳ Ｐゴシック" charset="-128"/>
                <a:cs typeface="ＭＳ Ｐゴシック" charset="-128"/>
              </a:rPr>
              <a:t>%.</a:t>
            </a:r>
            <a:r>
              <a:rPr lang="en-US" baseline="30000" dirty="0" smtClean="0">
                <a:ea typeface="ＭＳ Ｐゴシック" charset="-128"/>
                <a:cs typeface="ＭＳ Ｐゴシック" charset="-128"/>
              </a:rPr>
              <a:t>9</a:t>
            </a:r>
            <a:endParaRPr lang="en-US" baseline="30000" dirty="0">
              <a:ea typeface="ＭＳ Ｐゴシック" charset="-128"/>
            </a:endParaRPr>
          </a:p>
          <a:p>
            <a:pPr lvl="0"/>
            <a:endParaRPr lang="en-US" dirty="0">
              <a:ea typeface="ＭＳ Ｐゴシック" charset="-128"/>
            </a:endParaRPr>
          </a:p>
          <a:p>
            <a:r>
              <a:rPr lang="en-US" dirty="0" smtClean="0">
                <a:ea typeface="ＭＳ Ｐゴシック" pitchFamily="34" charset="-128"/>
              </a:rPr>
              <a:t>End Notes:</a:t>
            </a:r>
          </a:p>
          <a:p>
            <a:endParaRPr lang="en-US" dirty="0" smtClean="0">
              <a:ea typeface="ＭＳ Ｐゴシック" pitchFamily="34" charset="-128"/>
            </a:endParaRPr>
          </a:p>
          <a:p>
            <a:r>
              <a:rPr lang="en-US" baseline="30000" dirty="0" smtClean="0">
                <a:ea typeface="ＭＳ Ｐゴシック" charset="-128"/>
                <a:cs typeface="ＭＳ Ｐゴシック" charset="-128"/>
              </a:rPr>
              <a:t>1</a:t>
            </a:r>
            <a:r>
              <a:rPr lang="en-US" dirty="0" smtClean="0">
                <a:ea typeface="ＭＳ Ｐゴシック" charset="-128"/>
                <a:cs typeface="ＭＳ Ｐゴシック" charset="-128"/>
              </a:rPr>
              <a:t>Haggerty CL, Gottlieb SL, Taylor BD, Low N, Xu F, Ness RB. Risk of sequelae after </a:t>
            </a:r>
            <a:r>
              <a:rPr lang="en-US" i="1" dirty="0" smtClean="0">
                <a:ea typeface="ＭＳ Ｐゴシック" charset="-128"/>
                <a:cs typeface="ＭＳ Ｐゴシック" charset="-128"/>
              </a:rPr>
              <a:t>Chlamydia trachomatis</a:t>
            </a:r>
            <a:r>
              <a:rPr lang="en-US" dirty="0" smtClean="0">
                <a:ea typeface="ＭＳ Ｐゴシック" charset="-128"/>
                <a:cs typeface="ＭＳ Ｐゴシック" charset="-128"/>
              </a:rPr>
              <a:t> genital infection in women. </a:t>
            </a:r>
            <a:r>
              <a:rPr lang="en-US" i="1" dirty="0" smtClean="0">
                <a:ea typeface="ＭＳ Ｐゴシック" charset="-128"/>
                <a:cs typeface="ＭＳ Ｐゴシック" charset="-128"/>
              </a:rPr>
              <a:t>The Journal of infectious diseases 2010</a:t>
            </a:r>
            <a:r>
              <a:rPr lang="en-US" dirty="0" smtClean="0">
                <a:ea typeface="ＭＳ Ｐゴシック" charset="-128"/>
                <a:cs typeface="ＭＳ Ｐゴシック" charset="-128"/>
              </a:rPr>
              <a:t>;201 </a:t>
            </a:r>
            <a:r>
              <a:rPr lang="en-US" dirty="0" err="1" smtClean="0">
                <a:ea typeface="ＭＳ Ｐゴシック" charset="-128"/>
                <a:cs typeface="ＭＳ Ｐゴシック" charset="-128"/>
              </a:rPr>
              <a:t>Suppl</a:t>
            </a:r>
            <a:r>
              <a:rPr lang="en-US" dirty="0" smtClean="0">
                <a:ea typeface="ＭＳ Ｐゴシック" charset="-128"/>
                <a:cs typeface="ＭＳ Ｐゴシック" charset="-128"/>
              </a:rPr>
              <a:t> 2:S134–55.</a:t>
            </a:r>
          </a:p>
          <a:p>
            <a:r>
              <a:rPr lang="en-US" baseline="30000" dirty="0" smtClean="0">
                <a:ea typeface="ＭＳ Ｐゴシック" charset="-128"/>
                <a:cs typeface="ＭＳ Ｐゴシック" charset="-128"/>
              </a:rPr>
              <a:t>2</a:t>
            </a:r>
            <a:r>
              <a:rPr lang="en-US" dirty="0" smtClean="0">
                <a:ea typeface="ＭＳ Ｐゴシック" charset="-128"/>
                <a:cs typeface="ＭＳ Ｐゴシック" charset="-128"/>
              </a:rPr>
              <a:t>Oakeshott P, Kerry S, </a:t>
            </a:r>
            <a:r>
              <a:rPr lang="en-US" dirty="0" err="1" smtClean="0">
                <a:ea typeface="ＭＳ Ｐゴシック" charset="-128"/>
                <a:cs typeface="ＭＳ Ｐゴシック" charset="-128"/>
              </a:rPr>
              <a:t>Aghaizu</a:t>
            </a:r>
            <a:r>
              <a:rPr lang="en-US" dirty="0" smtClean="0">
                <a:ea typeface="ＭＳ Ｐゴシック" charset="-128"/>
                <a:cs typeface="ＭＳ Ｐゴシック" charset="-128"/>
              </a:rPr>
              <a:t> A, et al. </a:t>
            </a:r>
            <a:r>
              <a:rPr lang="en-US" dirty="0" err="1" smtClean="0">
                <a:ea typeface="ＭＳ Ｐゴシック" charset="-128"/>
                <a:cs typeface="ＭＳ Ｐゴシック" charset="-128"/>
              </a:rPr>
              <a:t>Randomised</a:t>
            </a:r>
            <a:r>
              <a:rPr lang="en-US" dirty="0" smtClean="0">
                <a:ea typeface="ＭＳ Ｐゴシック" charset="-128"/>
                <a:cs typeface="ＭＳ Ｐゴシック" charset="-128"/>
              </a:rPr>
              <a:t> controlled trial of screening for </a:t>
            </a:r>
            <a:r>
              <a:rPr lang="en-US" i="1" dirty="0" smtClean="0">
                <a:ea typeface="ＭＳ Ｐゴシック" charset="-128"/>
                <a:cs typeface="ＭＳ Ｐゴシック" charset="-128"/>
              </a:rPr>
              <a:t>Chlamydia trachomatis</a:t>
            </a:r>
            <a:r>
              <a:rPr lang="en-US" dirty="0" smtClean="0">
                <a:ea typeface="ＭＳ Ｐゴシック" charset="-128"/>
                <a:cs typeface="ＭＳ Ｐゴシック" charset="-128"/>
              </a:rPr>
              <a:t> to prevent pelvic inflammatory disease: the POPI (prevention of pelvic infection) trial. </a:t>
            </a:r>
            <a:r>
              <a:rPr lang="en-US" i="1" dirty="0" smtClean="0">
                <a:ea typeface="ＭＳ Ｐゴシック" charset="-128"/>
                <a:cs typeface="ＭＳ Ｐゴシック" charset="-128"/>
              </a:rPr>
              <a:t>BMJ</a:t>
            </a:r>
            <a:r>
              <a:rPr lang="en-US" dirty="0" smtClean="0">
                <a:ea typeface="ＭＳ Ｐゴシック" charset="-128"/>
                <a:cs typeface="ＭＳ Ｐゴシック" charset="-128"/>
              </a:rPr>
              <a:t> (Clinical Research </a:t>
            </a:r>
            <a:r>
              <a:rPr lang="en-US" dirty="0" err="1" smtClean="0">
                <a:ea typeface="ＭＳ Ｐゴシック" charset="-128"/>
                <a:cs typeface="ＭＳ Ｐゴシック" charset="-128"/>
              </a:rPr>
              <a:t>ed</a:t>
            </a:r>
            <a:r>
              <a:rPr lang="en-US" dirty="0" smtClean="0">
                <a:ea typeface="ＭＳ Ｐゴシック" charset="-128"/>
                <a:cs typeface="ＭＳ Ｐゴシック" charset="-128"/>
              </a:rPr>
              <a:t>) 2010;340:c1642.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30000" dirty="0" smtClean="0"/>
              <a:t>3</a:t>
            </a:r>
            <a:r>
              <a:rPr lang="en-US" dirty="0" smtClean="0"/>
              <a:t>http://www.cdc.gov/std/pregnancy/STDFact-Pregnancy.htm</a:t>
            </a:r>
            <a:endParaRPr lang="en-US" dirty="0" smtClean="0">
              <a:ea typeface="ＭＳ Ｐゴシック" charset="-128"/>
              <a:cs typeface="ＭＳ Ｐゴシック" charset="-128"/>
            </a:endParaRPr>
          </a:p>
          <a:p>
            <a:pPr eaLnBrk="1" hangingPunct="1">
              <a:spcBef>
                <a:spcPct val="0"/>
              </a:spcBef>
            </a:pPr>
            <a:r>
              <a:rPr lang="en-US" baseline="30000" dirty="0" smtClean="0">
                <a:ea typeface="ＭＳ Ｐゴシック" pitchFamily="34" charset="-128"/>
              </a:rPr>
              <a:t>4</a:t>
            </a:r>
            <a:r>
              <a:rPr lang="en-US" dirty="0" smtClean="0">
                <a:ea typeface="ＭＳ Ｐゴシック" pitchFamily="34" charset="-128"/>
              </a:rPr>
              <a:t>Center for Disease Control and Prevention. STD Surveillance, 2011: Women and Infants. http://www.cdc.gov/std/stats/womenandinf.htm</a:t>
            </a:r>
          </a:p>
          <a:p>
            <a:pPr eaLnBrk="1" hangingPunct="1">
              <a:spcBef>
                <a:spcPct val="0"/>
              </a:spcBef>
            </a:pPr>
            <a:r>
              <a:rPr lang="en-US" baseline="30000" dirty="0" smtClean="0">
                <a:ea typeface="ＭＳ Ｐゴシック" pitchFamily="34" charset="-128"/>
              </a:rPr>
              <a:t>5</a:t>
            </a:r>
            <a:r>
              <a:rPr lang="en-US" dirty="0" smtClean="0">
                <a:ea typeface="ＭＳ Ｐゴシック" pitchFamily="34" charset="-128"/>
              </a:rPr>
              <a:t>Hills SD, </a:t>
            </a:r>
            <a:r>
              <a:rPr lang="en-US" dirty="0" err="1" smtClean="0">
                <a:ea typeface="ＭＳ Ｐゴシック" pitchFamily="34" charset="-128"/>
              </a:rPr>
              <a:t>Wasserheit</a:t>
            </a:r>
            <a:r>
              <a:rPr lang="en-US" dirty="0" smtClean="0">
                <a:ea typeface="ＭＳ Ｐゴシック" pitchFamily="34" charset="-128"/>
              </a:rPr>
              <a:t> JN. Screening for Chlamydia—A Key to The Prevention of Pelvic Inflammatory Disease. </a:t>
            </a:r>
            <a:r>
              <a:rPr lang="en-US" i="1" dirty="0" smtClean="0">
                <a:ea typeface="ＭＳ Ｐゴシック" pitchFamily="34" charset="-128"/>
              </a:rPr>
              <a:t>New England Journal of Medicine. </a:t>
            </a:r>
            <a:r>
              <a:rPr lang="en-US" dirty="0" smtClean="0">
                <a:ea typeface="ＭＳ Ｐゴシック" pitchFamily="34" charset="-128"/>
              </a:rPr>
              <a:t>1996;334(21):1399–1401. </a:t>
            </a:r>
          </a:p>
          <a:p>
            <a:pPr eaLnBrk="1" hangingPunct="1">
              <a:spcBef>
                <a:spcPct val="0"/>
              </a:spcBef>
            </a:pPr>
            <a:r>
              <a:rPr lang="en-US" baseline="30000" dirty="0" smtClean="0">
                <a:ea typeface="ＭＳ Ｐゴシック" charset="-128"/>
                <a:cs typeface="ＭＳ Ｐゴシック" charset="-128"/>
              </a:rPr>
              <a:t>6</a:t>
            </a:r>
            <a:r>
              <a:rPr lang="en-US" dirty="0" smtClean="0">
                <a:ea typeface="ＭＳ Ｐゴシック" charset="-128"/>
                <a:cs typeface="ＭＳ Ｐゴシック" charset="-128"/>
              </a:rPr>
              <a:t>Fleming DT, </a:t>
            </a:r>
            <a:r>
              <a:rPr lang="en-US" dirty="0" err="1" smtClean="0">
                <a:ea typeface="ＭＳ Ｐゴシック" charset="-128"/>
                <a:cs typeface="ＭＳ Ｐゴシック" charset="-128"/>
              </a:rPr>
              <a:t>Wasserheit</a:t>
            </a:r>
            <a:r>
              <a:rPr lang="en-US" dirty="0" smtClean="0">
                <a:ea typeface="ＭＳ Ｐゴシック" charset="-128"/>
                <a:cs typeface="ＭＳ Ｐゴシック" charset="-128"/>
              </a:rPr>
              <a:t> JN. From epidemiological synergy to public health policy and practice: the contribution of other sexually transmitted diseases to sexual transmission of HIV infection. </a:t>
            </a:r>
            <a:r>
              <a:rPr lang="en-US" i="1" dirty="0" smtClean="0">
                <a:ea typeface="ＭＳ Ｐゴシック" charset="-128"/>
                <a:cs typeface="ＭＳ Ｐゴシック" charset="-128"/>
              </a:rPr>
              <a:t>Sexually Transmitted Infections </a:t>
            </a:r>
            <a:r>
              <a:rPr lang="en-US" dirty="0" smtClean="0">
                <a:ea typeface="ＭＳ Ｐゴシック" charset="-128"/>
                <a:cs typeface="ＭＳ Ｐゴシック" charset="-128"/>
              </a:rPr>
              <a:t>1999;75:3-17. </a:t>
            </a:r>
          </a:p>
          <a:p>
            <a:pPr eaLnBrk="1" hangingPunct="1">
              <a:spcBef>
                <a:spcPct val="0"/>
              </a:spcBef>
            </a:pPr>
            <a:r>
              <a:rPr lang="en-US" baseline="30000" dirty="0" smtClean="0">
                <a:solidFill>
                  <a:schemeClr val="tx1"/>
                </a:solidFill>
                <a:ea typeface="ＭＳ Ｐゴシック" pitchFamily="34" charset="-128"/>
              </a:rPr>
              <a:t>7</a:t>
            </a:r>
            <a:r>
              <a:rPr lang="en-US" baseline="0" dirty="0" smtClean="0">
                <a:solidFill>
                  <a:schemeClr val="tx1"/>
                </a:solidFill>
                <a:ea typeface="ＭＳ Ｐゴシック" pitchFamily="34" charset="-128"/>
              </a:rPr>
              <a:t>Centers for Disease Control and Prevention. Sexually Transmitted Disease Surveillance 2011.</a:t>
            </a:r>
          </a:p>
          <a:p>
            <a:pPr eaLnBrk="1" hangingPunct="1">
              <a:spcBef>
                <a:spcPct val="0"/>
              </a:spcBef>
            </a:pPr>
            <a:r>
              <a:rPr lang="en-US" dirty="0" smtClean="0">
                <a:hlinkClick r:id="rId3"/>
              </a:rPr>
              <a:t>https://www.cdc.gov/std/stats/archive/Surv2011.pdf</a:t>
            </a:r>
            <a:r>
              <a:rPr lang="en-US" dirty="0" smtClean="0"/>
              <a:t>.</a:t>
            </a:r>
            <a:endParaRPr lang="en-US" baseline="0" dirty="0" smtClean="0">
              <a:solidFill>
                <a:schemeClr val="tx1"/>
              </a:solidFill>
              <a:ea typeface="ＭＳ Ｐゴシック" pitchFamily="34" charset="-128"/>
            </a:endParaRPr>
          </a:p>
          <a:p>
            <a:pPr eaLnBrk="1" hangingPunct="1">
              <a:spcBef>
                <a:spcPct val="0"/>
              </a:spcBef>
            </a:pPr>
            <a:r>
              <a:rPr lang="en-US" baseline="30000" dirty="0" smtClean="0">
                <a:solidFill>
                  <a:schemeClr val="tx1"/>
                </a:solidFill>
                <a:ea typeface="ＭＳ Ｐゴシック" pitchFamily="34" charset="-128"/>
              </a:rPr>
              <a:t>8</a:t>
            </a:r>
            <a:r>
              <a:rPr lang="en-US" baseline="0" dirty="0" smtClean="0">
                <a:solidFill>
                  <a:schemeClr val="tx1"/>
                </a:solidFill>
                <a:ea typeface="ＭＳ Ｐゴシック" pitchFamily="34" charset="-128"/>
              </a:rPr>
              <a:t>Ibid</a:t>
            </a:r>
          </a:p>
          <a:p>
            <a:r>
              <a:rPr lang="en-US" baseline="30000" dirty="0" smtClean="0">
                <a:ea typeface="ＭＳ Ｐゴシック" charset="-128"/>
                <a:cs typeface="ＭＳ Ｐゴシック" charset="-128"/>
              </a:rPr>
              <a:t>9</a:t>
            </a:r>
            <a:r>
              <a:rPr lang="en-US" dirty="0" smtClean="0">
                <a:ea typeface="ＭＳ Ｐゴシック" charset="-128"/>
                <a:cs typeface="ＭＳ Ｐゴシック" charset="-128"/>
              </a:rPr>
              <a:t>Ibid</a:t>
            </a:r>
          </a:p>
          <a:p>
            <a:endParaRPr lang="en-US" dirty="0" smtClean="0">
              <a:ea typeface="ＭＳ Ｐゴシック" pitchFamily="34" charset="-128"/>
            </a:endParaRPr>
          </a:p>
          <a:p>
            <a:endParaRPr lang="en-US" dirty="0" smtClean="0">
              <a:ea typeface="ＭＳ Ｐゴシック" pitchFamily="34" charset="-128"/>
            </a:endParaRPr>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fld id="{6F72078F-4DA1-4CD6-A84B-F18B8B181D46}" type="slidenum">
              <a:rPr lang="en-US" smtClean="0"/>
              <a:t>14</a:t>
            </a:fld>
            <a:endParaRPr lang="en-US" dirty="0"/>
          </a:p>
        </p:txBody>
      </p:sp>
      <p:sp>
        <p:nvSpPr>
          <p:cNvPr id="5" name="Date Placeholder 4"/>
          <p:cNvSpPr>
            <a:spLocks noGrp="1"/>
          </p:cNvSpPr>
          <p:nvPr>
            <p:ph type="dt" idx="11"/>
          </p:nvPr>
        </p:nvSpPr>
        <p:spPr/>
        <p:txBody>
          <a:bodyPr/>
          <a:lstStyle/>
          <a:p>
            <a:r>
              <a:rPr lang="en-US" smtClean="0"/>
              <a:t>4/26/2017</a:t>
            </a:r>
            <a:endParaRPr lang="en-US" dirty="0"/>
          </a:p>
        </p:txBody>
      </p:sp>
    </p:spTree>
    <p:extLst>
      <p:ext uri="{BB962C8B-B14F-4D97-AF65-F5344CB8AC3E}">
        <p14:creationId xmlns:p14="http://schemas.microsoft.com/office/powerpoint/2010/main" val="2441457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p:cNvSpPr>
            <a:spLocks noGrp="1" noRot="1" noChangeAspect="1" noTextEdit="1"/>
          </p:cNvSpPr>
          <p:nvPr>
            <p:ph type="sldImg"/>
          </p:nvPr>
        </p:nvSpPr>
        <p:spPr>
          <a:xfrm>
            <a:off x="1220788" y="708025"/>
            <a:ext cx="4725987" cy="3544888"/>
          </a:xfrm>
          <a:ln/>
        </p:spPr>
      </p:sp>
      <p:sp>
        <p:nvSpPr>
          <p:cNvPr id="253955" name="Notes Placeholder 2"/>
          <p:cNvSpPr>
            <a:spLocks noGrp="1"/>
          </p:cNvSpPr>
          <p:nvPr>
            <p:ph type="body" idx="1"/>
          </p:nvPr>
        </p:nvSpPr>
        <p:spPr>
          <a:noFill/>
          <a:ln/>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Chlamydia is most often asymptomatic but if girls and women do have symptoms, they may include vaginal discharge, heavy or prolonged periods, spotting in between periods, painful periods or pain with sexual intercourse. Boys and men might experience penile discharge or report painful urination. But we know from research that an estimated 70 to 95% of chlamydia infections in females are asymptomatic and 40 to 90% of infections in males are asymptomatic.</a:t>
            </a:r>
            <a:endParaRPr lang="en-US" dirty="0" smtClean="0">
              <a:latin typeface="Calibri" pitchFamily="34" charset="0"/>
              <a:ea typeface="ＭＳ Ｐゴシック" charset="-128"/>
              <a:cs typeface="ＭＳ Ｐゴシック" charset="-128"/>
            </a:endParaRPr>
          </a:p>
          <a:p>
            <a:pPr marL="171450" indent="-171450">
              <a:buFont typeface="Arial" panose="020B0604020202020204" pitchFamily="34" charset="0"/>
              <a:buChar char="•"/>
            </a:pPr>
            <a:r>
              <a:rPr lang="en-US" dirty="0" smtClean="0">
                <a:latin typeface="Calibri" pitchFamily="34" charset="0"/>
                <a:ea typeface="ＭＳ Ｐゴシック" charset="-128"/>
                <a:cs typeface="ＭＳ Ｐゴシック" charset="-128"/>
              </a:rPr>
              <a:t>Estimates </a:t>
            </a:r>
            <a:r>
              <a:rPr lang="en-US" dirty="0">
                <a:latin typeface="Calibri" pitchFamily="34" charset="0"/>
                <a:ea typeface="ＭＳ Ｐゴシック" charset="-128"/>
                <a:cs typeface="ＭＳ Ｐゴシック" charset="-128"/>
              </a:rPr>
              <a:t>of the proportion of chlamydia-infected people who develop symptoms vary by setting and study methodology; two published studies that incorporated modeling techniques to address limitations of point prevalence surveys estimated that only about 10% of men and 5–30% of women with laboratory-confirmed chlamydia infection develop </a:t>
            </a:r>
            <a:r>
              <a:rPr lang="en-US" dirty="0" smtClean="0">
                <a:latin typeface="Calibri" pitchFamily="34" charset="0"/>
                <a:ea typeface="ＭＳ Ｐゴシック" charset="-128"/>
                <a:cs typeface="ＭＳ Ｐゴシック" charset="-128"/>
              </a:rPr>
              <a:t>symptoms.</a:t>
            </a:r>
            <a:r>
              <a:rPr lang="en-US" u="none" baseline="30000" dirty="0" smtClean="0">
                <a:latin typeface="Calibri" pitchFamily="34" charset="0"/>
                <a:ea typeface="ＭＳ Ｐゴシック" charset="-128"/>
                <a:cs typeface="ＭＳ Ｐゴシック" charset="-128"/>
              </a:rPr>
              <a:t>1</a:t>
            </a:r>
            <a:endParaRPr lang="en-US" dirty="0" smtClean="0">
              <a:latin typeface="Calibri" pitchFamily="34" charset="0"/>
              <a:ea typeface="ＭＳ Ｐゴシック" charset="-128"/>
              <a:cs typeface="ＭＳ Ｐゴシック"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latin typeface="Calibri" pitchFamily="34" charset="0"/>
                <a:ea typeface="ＭＳ Ｐゴシック" charset="-128"/>
                <a:cs typeface="ＭＳ Ｐゴシック" charset="-128"/>
              </a:rPr>
              <a:t>Based on this information, up to 90% of males are asymptomatic and up to 70–95% of females are asymptomatic.</a:t>
            </a:r>
          </a:p>
          <a:p>
            <a:pPr marL="0" indent="0">
              <a:buFont typeface="Arial" panose="020B0604020202020204" pitchFamily="34" charset="0"/>
              <a:buNone/>
            </a:pPr>
            <a:endParaRPr lang="en-US" u="none" dirty="0">
              <a:latin typeface="Calibri" pitchFamily="34" charset="0"/>
              <a:ea typeface="ＭＳ Ｐゴシック" charset="-128"/>
              <a:cs typeface="ＭＳ Ｐゴシック" charset="-128"/>
            </a:endParaRPr>
          </a:p>
          <a:p>
            <a:r>
              <a:rPr lang="en-US" u="none" dirty="0" smtClean="0">
                <a:latin typeface="Calibri" pitchFamily="34" charset="0"/>
                <a:ea typeface="ＭＳ Ｐゴシック" charset="-128"/>
                <a:cs typeface="ＭＳ Ｐゴシック" charset="-128"/>
              </a:rPr>
              <a:t>End Notes:</a:t>
            </a:r>
          </a:p>
          <a:p>
            <a:r>
              <a:rPr lang="en-US" u="none" baseline="30000" dirty="0" smtClean="0">
                <a:latin typeface="Calibri" pitchFamily="34" charset="0"/>
                <a:ea typeface="ＭＳ Ｐゴシック" charset="-128"/>
                <a:cs typeface="ＭＳ Ｐゴシック" charset="-128"/>
              </a:rPr>
              <a:t>1</a:t>
            </a:r>
            <a:r>
              <a:rPr lang="en-US" u="none" dirty="0" smtClean="0">
                <a:latin typeface="Calibri" pitchFamily="34" charset="0"/>
                <a:ea typeface="ＭＳ Ｐゴシック" charset="-128"/>
                <a:cs typeface="ＭＳ Ｐゴシック" charset="-128"/>
              </a:rPr>
              <a:t>Centers</a:t>
            </a:r>
            <a:r>
              <a:rPr lang="en-US" u="none" baseline="0" dirty="0" smtClean="0">
                <a:latin typeface="Calibri" pitchFamily="34" charset="0"/>
                <a:ea typeface="ＭＳ Ｐゴシック" charset="-128"/>
                <a:cs typeface="ＭＳ Ｐゴシック" charset="-128"/>
              </a:rPr>
              <a:t> for Disease Control and Prevention. </a:t>
            </a:r>
            <a:r>
              <a:rPr lang="en-US" i="1" u="none" baseline="0" dirty="0" smtClean="0">
                <a:latin typeface="Calibri" pitchFamily="34" charset="0"/>
                <a:ea typeface="ＭＳ Ｐゴシック" charset="-128"/>
                <a:cs typeface="ＭＳ Ｐゴシック" charset="-128"/>
              </a:rPr>
              <a:t>Chlamydia Detailed Fact Sheet</a:t>
            </a:r>
            <a:r>
              <a:rPr lang="en-US" u="none" baseline="0" dirty="0" smtClean="0">
                <a:latin typeface="Calibri" pitchFamily="34" charset="0"/>
                <a:ea typeface="ＭＳ Ｐゴシック" charset="-128"/>
                <a:cs typeface="ＭＳ Ｐゴシック" charset="-128"/>
              </a:rPr>
              <a:t>. </a:t>
            </a:r>
            <a:r>
              <a:rPr lang="en-US" dirty="0" smtClean="0">
                <a:latin typeface="Calibri" pitchFamily="34" charset="0"/>
                <a:ea typeface="ＭＳ Ｐゴシック" charset="-128"/>
                <a:cs typeface="ＭＳ Ｐゴシック" charset="-128"/>
              </a:rPr>
              <a:t> </a:t>
            </a:r>
          </a:p>
          <a:p>
            <a:r>
              <a:rPr lang="en-US" dirty="0" smtClean="0">
                <a:hlinkClick r:id="rId3"/>
              </a:rPr>
              <a:t>https://www.cdc.gov/std/chlamydia/stdfact-chlamydia-detailed.htm</a:t>
            </a:r>
            <a:endParaRPr lang="en-US" dirty="0" smtClean="0">
              <a:latin typeface="Calibri" pitchFamily="34" charset="0"/>
              <a:ea typeface="ＭＳ Ｐゴシック" pitchFamily="34" charset="-128"/>
            </a:endParaRPr>
          </a:p>
        </p:txBody>
      </p:sp>
      <p:sp>
        <p:nvSpPr>
          <p:cNvPr id="253956" name="Slide Number Placeholder 3"/>
          <p:cNvSpPr>
            <a:spLocks noGrp="1"/>
          </p:cNvSpPr>
          <p:nvPr>
            <p:ph type="sldNum" sz="quarter" idx="5"/>
          </p:nvPr>
        </p:nvSpPr>
        <p:spPr>
          <a:noFill/>
        </p:spPr>
        <p:txBody>
          <a:bodyPr/>
          <a:lstStyle/>
          <a:p>
            <a:fld id="{0A6FFB96-24F3-48AE-9973-ACD615BA5858}" type="slidenum">
              <a:rPr lang="en-US">
                <a:solidFill>
                  <a:prstClr val="black"/>
                </a:solidFill>
              </a:rPr>
              <a:pPr/>
              <a:t>15</a:t>
            </a:fld>
            <a:endParaRPr lang="en-US" dirty="0">
              <a:solidFill>
                <a:prstClr val="black"/>
              </a:solidFill>
            </a:endParaRPr>
          </a:p>
        </p:txBody>
      </p:sp>
      <p:sp>
        <p:nvSpPr>
          <p:cNvPr id="2" name="Date Placeholder 1"/>
          <p:cNvSpPr>
            <a:spLocks noGrp="1"/>
          </p:cNvSpPr>
          <p:nvPr>
            <p:ph type="dt" idx="10"/>
          </p:nvPr>
        </p:nvSpPr>
        <p:spPr/>
        <p:txBody>
          <a:bodyPr/>
          <a:lstStyle/>
          <a:p>
            <a:r>
              <a:rPr lang="en-US" smtClean="0"/>
              <a:t>4/26/2017</a:t>
            </a:r>
            <a:endParaRPr lang="en-US" dirty="0"/>
          </a:p>
        </p:txBody>
      </p:sp>
    </p:spTree>
    <p:extLst>
      <p:ext uri="{BB962C8B-B14F-4D97-AF65-F5344CB8AC3E}">
        <p14:creationId xmlns:p14="http://schemas.microsoft.com/office/powerpoint/2010/main" val="2401289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For all of these reasons, routine screening for chlamydia is recommended by numerous national medical and public health bodies, including the American Academy of Pediatrics, American Academy of Family Physicians, ACOG, CDC and the US Preventive Services Task Force. Many of these recommendations are aligned, recommending routine, at least annual screening for all sexually active girls and women aged 24 and under or older if they are at increased risk. And boys and men in high prevalence settings or at increased risk.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American Academy of Pediatrics (AAP) – Bright Futures recommends all sexually active youth annually.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American Academy of Family Physicians (AAFP) recommends sexually active females ≤24 yrs. annually &amp; others at increased risk.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American Congress of Obstetricians &amp; Gynecologists (ACOG) recommends sexually active females ≤24 yrs. annually &amp; others at increased risk.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Centers for Disease Control &amp; Prevention (CDC) recommends sexually active females ≤24 yrs. annually, and adolescent males in high prevalence areas.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US Preventive Services Task Force (USPSTF) recommends sexually active females ≤24 yrs. annually &amp; others at increased risk.</a:t>
            </a:r>
          </a:p>
          <a:p>
            <a:endParaRPr lang="en-US" dirty="0" smtClean="0"/>
          </a:p>
          <a:p>
            <a:r>
              <a:rPr lang="en-US" dirty="0" smtClean="0"/>
              <a:t>Sources:</a:t>
            </a:r>
          </a:p>
          <a:p>
            <a:r>
              <a:rPr lang="en-US" dirty="0" err="1" smtClean="0"/>
              <a:t>Tanski</a:t>
            </a:r>
            <a:r>
              <a:rPr lang="en-US" dirty="0" smtClean="0"/>
              <a:t>, S,</a:t>
            </a:r>
            <a:r>
              <a:rPr lang="en-US" baseline="0" dirty="0" smtClean="0"/>
              <a:t> Garfunkel, LC, Duncan, PM, and Weitzman, M, eds. </a:t>
            </a:r>
            <a:r>
              <a:rPr lang="en-US" i="1" baseline="0" dirty="0" smtClean="0"/>
              <a:t>Performing Preventive Services: A Bright Futures Handbook</a:t>
            </a:r>
            <a:r>
              <a:rPr lang="en-US" baseline="0" dirty="0" smtClean="0"/>
              <a:t>. American Academy of Pediatrics.</a:t>
            </a:r>
          </a:p>
          <a:p>
            <a:r>
              <a:rPr lang="en-US" dirty="0" smtClean="0">
                <a:hlinkClick r:id="rId3"/>
              </a:rPr>
              <a:t>https://brightfutures.aap.org/materials-and-tools/PerfPrevServ/Pages/default.aspx</a:t>
            </a:r>
            <a:r>
              <a:rPr lang="en-US" dirty="0" smtClean="0"/>
              <a:t>. </a:t>
            </a:r>
          </a:p>
          <a:p>
            <a:endParaRPr lang="en-US" dirty="0" smtClean="0"/>
          </a:p>
          <a:p>
            <a:r>
              <a:rPr lang="en-US" dirty="0" smtClean="0"/>
              <a:t>Centers for Disease Control and Prevention. </a:t>
            </a:r>
            <a:r>
              <a:rPr lang="en-US" i="1" dirty="0" smtClean="0"/>
              <a:t>Screening</a:t>
            </a:r>
            <a:r>
              <a:rPr lang="en-US" i="1" baseline="0" dirty="0" smtClean="0"/>
              <a:t> Recommendations Referenced in the 2015 STD Treatment Guidelines and Original Recommendation Sources</a:t>
            </a:r>
            <a:r>
              <a:rPr lang="en-US" baseline="0" dirty="0" smtClean="0"/>
              <a:t>. </a:t>
            </a:r>
            <a:r>
              <a:rPr lang="en-US" dirty="0" smtClean="0">
                <a:hlinkClick r:id="rId4"/>
              </a:rPr>
              <a:t>https://www.cdc.gov/std/tg2015/screening-recs-2015-std-tx-guidelines.pdf</a:t>
            </a:r>
            <a:r>
              <a:rPr lang="en-US" dirty="0" smtClean="0"/>
              <a:t>. </a:t>
            </a:r>
          </a:p>
          <a:p>
            <a:endParaRPr lang="en-US" dirty="0" smtClean="0"/>
          </a:p>
          <a:p>
            <a:r>
              <a:rPr lang="en-US" dirty="0" smtClean="0"/>
              <a:t>U. S. Preventive Services Task</a:t>
            </a:r>
            <a:r>
              <a:rPr lang="en-US" baseline="0" dirty="0" smtClean="0"/>
              <a:t> Force. </a:t>
            </a:r>
            <a:r>
              <a:rPr lang="en-US" i="1" baseline="0" dirty="0" smtClean="0"/>
              <a:t>Final Recommendation Statement: Chlamydia and Gonorrhea Screening</a:t>
            </a:r>
            <a:r>
              <a:rPr lang="en-US" baseline="0" dirty="0" smtClean="0"/>
              <a:t>. </a:t>
            </a:r>
            <a:r>
              <a:rPr lang="en-US" dirty="0" smtClean="0">
                <a:hlinkClick r:id="rId5"/>
              </a:rPr>
              <a:t>https://www.uspreventiveservicestaskforce.org/Page/Document/RecommendationStatementFinal/chlamydia-and-gonorrhea-screening</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F72078F-4DA1-4CD6-A84B-F18B8B181D46}" type="slidenum">
              <a:rPr lang="en-US" smtClean="0"/>
              <a:t>16</a:t>
            </a:fld>
            <a:endParaRPr lang="en-US" dirty="0"/>
          </a:p>
        </p:txBody>
      </p:sp>
      <p:sp>
        <p:nvSpPr>
          <p:cNvPr id="5" name="Date Placeholder 4"/>
          <p:cNvSpPr>
            <a:spLocks noGrp="1"/>
          </p:cNvSpPr>
          <p:nvPr>
            <p:ph type="dt" idx="11"/>
          </p:nvPr>
        </p:nvSpPr>
        <p:spPr/>
        <p:txBody>
          <a:bodyPr/>
          <a:lstStyle/>
          <a:p>
            <a:r>
              <a:rPr lang="en-US" smtClean="0"/>
              <a:t>4/26/2017</a:t>
            </a:r>
            <a:endParaRPr lang="en-US" dirty="0"/>
          </a:p>
        </p:txBody>
      </p:sp>
    </p:spTree>
    <p:extLst>
      <p:ext uri="{BB962C8B-B14F-4D97-AF65-F5344CB8AC3E}">
        <p14:creationId xmlns:p14="http://schemas.microsoft.com/office/powerpoint/2010/main" val="3026103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Returning to Jade, Jade is coming </a:t>
            </a:r>
            <a:r>
              <a:rPr lang="en-US" sz="1200" kern="1200" dirty="0" smtClean="0">
                <a:solidFill>
                  <a:schemeClr val="tx1"/>
                </a:solidFill>
                <a:effectLst/>
                <a:latin typeface="+mn-lt"/>
                <a:ea typeface="+mn-ea"/>
                <a:cs typeface="+mn-cs"/>
              </a:rPr>
              <a:t>into your clinic regularly now, every three months for her Depo shot. One month she comes late and has a pregnancy test done as a precaution. It's negative and so she gets another shot. Again, she's encouraged to come back for an annual exam.</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While we are doing a pretty good job at helping to take care of Jade's contraception needs, I'm concerned about some missed opportunities in her comprehensive sexual health care and the potential implications these care gaps may have for Jade, including some that put her future reproductive health at risk.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0EBB9C9-F34F-4F27-BC7D-6C2128CF457C}" type="slidenum">
              <a:rPr lang="en-US" smtClean="0"/>
              <a:t>17</a:t>
            </a:fld>
            <a:endParaRPr lang="en-US"/>
          </a:p>
        </p:txBody>
      </p:sp>
    </p:spTree>
    <p:extLst>
      <p:ext uri="{BB962C8B-B14F-4D97-AF65-F5344CB8AC3E}">
        <p14:creationId xmlns:p14="http://schemas.microsoft.com/office/powerpoint/2010/main" val="19103074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This slide shows </a:t>
            </a:r>
            <a:r>
              <a:rPr lang="en-US" sz="1200" kern="1200" dirty="0" smtClean="0">
                <a:solidFill>
                  <a:schemeClr val="tx1"/>
                </a:solidFill>
                <a:effectLst/>
                <a:latin typeface="+mn-lt"/>
                <a:ea typeface="+mn-ea"/>
                <a:cs typeface="+mn-cs"/>
              </a:rPr>
              <a:t>a </a:t>
            </a:r>
            <a:r>
              <a:rPr lang="en-US" sz="1200" kern="1200" dirty="0" smtClean="0">
                <a:solidFill>
                  <a:schemeClr val="tx1"/>
                </a:solidFill>
                <a:effectLst/>
                <a:latin typeface="+mn-lt"/>
                <a:ea typeface="+mn-ea"/>
                <a:cs typeface="+mn-cs"/>
              </a:rPr>
              <a:t>trend line for the percent of females under age 25 who are tested for chlamydia in Title X sites on average across the country from 2007 through 2017. These are FPAR data. </a:t>
            </a: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Since these </a:t>
            </a:r>
            <a:r>
              <a:rPr lang="en-US" sz="1200" kern="1200" dirty="0" smtClean="0">
                <a:solidFill>
                  <a:schemeClr val="tx1"/>
                </a:solidFill>
                <a:effectLst/>
                <a:latin typeface="+mn-lt"/>
                <a:ea typeface="+mn-ea"/>
                <a:cs typeface="+mn-cs"/>
              </a:rPr>
              <a:t>are Family Planning clients and therefore, we </a:t>
            </a:r>
            <a:r>
              <a:rPr lang="en-US" sz="1200" kern="1200" dirty="0" smtClean="0">
                <a:solidFill>
                  <a:schemeClr val="tx1"/>
                </a:solidFill>
                <a:effectLst/>
                <a:latin typeface="+mn-lt"/>
                <a:ea typeface="+mn-ea"/>
                <a:cs typeface="+mn-cs"/>
              </a:rPr>
              <a:t>can assume they </a:t>
            </a:r>
            <a:r>
              <a:rPr lang="en-US" sz="1200" kern="1200" dirty="0" smtClean="0">
                <a:solidFill>
                  <a:schemeClr val="tx1"/>
                </a:solidFill>
                <a:effectLst/>
                <a:latin typeface="+mn-lt"/>
                <a:ea typeface="+mn-ea"/>
                <a:cs typeface="+mn-cs"/>
              </a:rPr>
              <a:t>are sexually active. </a:t>
            </a: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And </a:t>
            </a:r>
            <a:r>
              <a:rPr lang="en-US" sz="1200" kern="1200" dirty="0" smtClean="0">
                <a:solidFill>
                  <a:schemeClr val="tx1"/>
                </a:solidFill>
                <a:effectLst/>
                <a:latin typeface="+mn-lt"/>
                <a:ea typeface="+mn-ea"/>
                <a:cs typeface="+mn-cs"/>
              </a:rPr>
              <a:t>they are being seen in </a:t>
            </a:r>
            <a:r>
              <a:rPr lang="en-US" sz="1200" kern="1200" dirty="0" smtClean="0">
                <a:solidFill>
                  <a:schemeClr val="tx1"/>
                </a:solidFill>
                <a:effectLst/>
                <a:latin typeface="+mn-lt"/>
                <a:ea typeface="+mn-ea"/>
                <a:cs typeface="+mn-cs"/>
              </a:rPr>
              <a:t>the Title </a:t>
            </a:r>
            <a:r>
              <a:rPr lang="en-US" sz="1200" kern="1200" dirty="0" smtClean="0">
                <a:solidFill>
                  <a:schemeClr val="tx1"/>
                </a:solidFill>
                <a:effectLst/>
                <a:latin typeface="+mn-lt"/>
                <a:ea typeface="+mn-ea"/>
                <a:cs typeface="+mn-cs"/>
              </a:rPr>
              <a:t>X </a:t>
            </a:r>
            <a:r>
              <a:rPr lang="en-US" sz="1200" kern="1200" dirty="0" smtClean="0">
                <a:solidFill>
                  <a:schemeClr val="tx1"/>
                </a:solidFill>
                <a:effectLst/>
                <a:latin typeface="+mn-lt"/>
                <a:ea typeface="+mn-ea"/>
                <a:cs typeface="+mn-cs"/>
              </a:rPr>
              <a:t>networks </a:t>
            </a:r>
            <a:r>
              <a:rPr lang="en-US" sz="1200" kern="1200" dirty="0" smtClean="0">
                <a:solidFill>
                  <a:schemeClr val="tx1"/>
                </a:solidFill>
                <a:effectLst/>
                <a:latin typeface="+mn-lt"/>
                <a:ea typeface="+mn-ea"/>
                <a:cs typeface="+mn-cs"/>
              </a:rPr>
              <a:t>setting that are already clearly committed to providing quality sexual and reproductive health </a:t>
            </a:r>
            <a:r>
              <a:rPr lang="en-US" sz="1200" kern="1200" dirty="0" smtClean="0">
                <a:solidFill>
                  <a:schemeClr val="tx1"/>
                </a:solidFill>
                <a:effectLst/>
                <a:latin typeface="+mn-lt"/>
                <a:ea typeface="+mn-ea"/>
                <a:cs typeface="+mn-cs"/>
              </a:rPr>
              <a:t>care; yet</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there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are </a:t>
            </a:r>
            <a:r>
              <a:rPr lang="en-US" sz="1200" kern="1200" dirty="0" smtClean="0">
                <a:solidFill>
                  <a:schemeClr val="tx1"/>
                </a:solidFill>
                <a:effectLst/>
                <a:latin typeface="+mn-lt"/>
                <a:ea typeface="+mn-ea"/>
                <a:cs typeface="+mn-cs"/>
              </a:rPr>
              <a:t>still </a:t>
            </a:r>
            <a:r>
              <a:rPr lang="en-US" sz="1200" kern="1200" dirty="0" smtClean="0">
                <a:solidFill>
                  <a:schemeClr val="tx1"/>
                </a:solidFill>
                <a:effectLst/>
                <a:latin typeface="+mn-lt"/>
                <a:ea typeface="+mn-ea"/>
                <a:cs typeface="+mn-cs"/>
              </a:rPr>
              <a:t>significant </a:t>
            </a:r>
            <a:r>
              <a:rPr lang="en-US" sz="1200" kern="1200" dirty="0" smtClean="0">
                <a:solidFill>
                  <a:schemeClr val="tx1"/>
                </a:solidFill>
                <a:effectLst/>
                <a:latin typeface="+mn-lt"/>
                <a:ea typeface="+mn-ea"/>
                <a:cs typeface="+mn-cs"/>
              </a:rPr>
              <a:t>gaps in chlamydia screening rates without very much improvement over time.</a:t>
            </a:r>
          </a:p>
          <a:p>
            <a:endParaRPr lang="en-US" b="0" dirty="0" smtClean="0"/>
          </a:p>
          <a:p>
            <a:r>
              <a:rPr lang="en-US" b="0" dirty="0" smtClean="0"/>
              <a:t>Source:</a:t>
            </a:r>
          </a:p>
          <a:p>
            <a:r>
              <a:rPr lang="en-US" b="0" dirty="0" smtClean="0"/>
              <a:t>Fowler, CL, Gable, J, Wang, J, and </a:t>
            </a:r>
            <a:r>
              <a:rPr lang="en-US" b="0" dirty="0" err="1" smtClean="0"/>
              <a:t>Lasater</a:t>
            </a:r>
            <a:r>
              <a:rPr lang="en-US" b="0" dirty="0" smtClean="0"/>
              <a:t>, B. (2018, August). </a:t>
            </a:r>
            <a:r>
              <a:rPr lang="en-US" b="0" i="1" dirty="0" smtClean="0"/>
              <a:t>Family Planning Annual Report: 2017 National Summary</a:t>
            </a:r>
            <a:r>
              <a:rPr lang="en-US" b="0" dirty="0" smtClean="0"/>
              <a:t>. Research Triangle Park, NC: RTI International. </a:t>
            </a:r>
          </a:p>
          <a:p>
            <a:r>
              <a:rPr lang="en-US" dirty="0" smtClean="0">
                <a:hlinkClick r:id="rId3"/>
              </a:rPr>
              <a:t>https://www.hhs.gov/opa/sites/default/files/title-x-fpar-2017-national-summary.pdf</a:t>
            </a:r>
            <a:r>
              <a:rPr lang="en-US" dirty="0" smtClean="0"/>
              <a:t>.</a:t>
            </a:r>
            <a:endParaRPr lang="en-US" b="0" dirty="0"/>
          </a:p>
        </p:txBody>
      </p:sp>
      <p:sp>
        <p:nvSpPr>
          <p:cNvPr id="4" name="Slide Number Placeholder 3"/>
          <p:cNvSpPr>
            <a:spLocks noGrp="1"/>
          </p:cNvSpPr>
          <p:nvPr>
            <p:ph type="sldNum" sz="quarter" idx="10"/>
          </p:nvPr>
        </p:nvSpPr>
        <p:spPr/>
        <p:txBody>
          <a:bodyPr/>
          <a:lstStyle/>
          <a:p>
            <a:fld id="{20EBB9C9-F34F-4F27-BC7D-6C2128CF457C}" type="slidenum">
              <a:rPr lang="en-US" smtClean="0"/>
              <a:t>18</a:t>
            </a:fld>
            <a:endParaRPr lang="en-US"/>
          </a:p>
        </p:txBody>
      </p:sp>
    </p:spTree>
    <p:extLst>
      <p:ext uri="{BB962C8B-B14F-4D97-AF65-F5344CB8AC3E}">
        <p14:creationId xmlns:p14="http://schemas.microsoft.com/office/powerpoint/2010/main" val="1328922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Title </a:t>
            </a:r>
            <a:r>
              <a:rPr lang="en-US" sz="1200" kern="1200" dirty="0" smtClean="0">
                <a:solidFill>
                  <a:schemeClr val="tx1"/>
                </a:solidFill>
                <a:effectLst/>
                <a:latin typeface="+mn-lt"/>
                <a:ea typeface="+mn-ea"/>
                <a:cs typeface="+mn-cs"/>
              </a:rPr>
              <a:t>X settings do vary somewhat by region. </a:t>
            </a:r>
            <a:r>
              <a:rPr lang="en-US" sz="1200" kern="1200" dirty="0" smtClean="0">
                <a:solidFill>
                  <a:schemeClr val="tx1"/>
                </a:solidFill>
                <a:effectLst/>
                <a:latin typeface="+mn-lt"/>
                <a:ea typeface="+mn-ea"/>
                <a:cs typeface="+mn-cs"/>
              </a:rPr>
              <a:t>Most </a:t>
            </a:r>
            <a:r>
              <a:rPr lang="en-US" sz="1200" kern="1200" dirty="0" smtClean="0">
                <a:solidFill>
                  <a:schemeClr val="tx1"/>
                </a:solidFill>
                <a:effectLst/>
                <a:latin typeface="+mn-lt"/>
                <a:ea typeface="+mn-ea"/>
                <a:cs typeface="+mn-cs"/>
              </a:rPr>
              <a:t>regions </a:t>
            </a:r>
            <a:r>
              <a:rPr lang="en-US" sz="1200" kern="1200" dirty="0" smtClean="0">
                <a:solidFill>
                  <a:schemeClr val="tx1"/>
                </a:solidFill>
                <a:effectLst/>
                <a:latin typeface="+mn-lt"/>
                <a:ea typeface="+mn-ea"/>
                <a:cs typeface="+mn-cs"/>
              </a:rPr>
              <a:t>fall within the </a:t>
            </a:r>
            <a:r>
              <a:rPr lang="en-US" sz="1200" kern="1200" dirty="0" smtClean="0">
                <a:solidFill>
                  <a:schemeClr val="tx1"/>
                </a:solidFill>
                <a:effectLst/>
                <a:latin typeface="+mn-lt"/>
                <a:ea typeface="+mn-ea"/>
                <a:cs typeface="+mn-cs"/>
              </a:rPr>
              <a:t>national </a:t>
            </a:r>
            <a:r>
              <a:rPr lang="en-US" sz="1200" kern="1200" dirty="0" smtClean="0">
                <a:solidFill>
                  <a:schemeClr val="tx1"/>
                </a:solidFill>
                <a:effectLst/>
                <a:latin typeface="+mn-lt"/>
                <a:ea typeface="+mn-ea"/>
                <a:cs typeface="+mn-cs"/>
              </a:rPr>
              <a:t>average</a:t>
            </a:r>
            <a:r>
              <a:rPr lang="en-US" sz="1200" kern="1200" dirty="0" smtClean="0">
                <a:solidFill>
                  <a:schemeClr val="tx1"/>
                </a:solidFill>
                <a:effectLst/>
                <a:latin typeface="+mn-lt"/>
                <a:ea typeface="+mn-ea"/>
                <a:cs typeface="+mn-cs"/>
              </a:rPr>
              <a:t>. There are </a:t>
            </a:r>
            <a:r>
              <a:rPr lang="en-US" sz="1200" kern="1200" dirty="0" smtClean="0">
                <a:solidFill>
                  <a:schemeClr val="tx1"/>
                </a:solidFill>
                <a:effectLst/>
                <a:latin typeface="+mn-lt"/>
                <a:ea typeface="+mn-ea"/>
                <a:cs typeface="+mn-cs"/>
              </a:rPr>
              <a:t>a few </a:t>
            </a:r>
            <a:r>
              <a:rPr lang="en-US" sz="1200" kern="1200" dirty="0" smtClean="0">
                <a:solidFill>
                  <a:schemeClr val="tx1"/>
                </a:solidFill>
                <a:effectLst/>
                <a:latin typeface="+mn-lt"/>
                <a:ea typeface="+mn-ea"/>
                <a:cs typeface="+mn-cs"/>
              </a:rPr>
              <a:t>that fall significantly lower and one that performs significantly better than average but still has room to improve.</a:t>
            </a:r>
          </a:p>
          <a:p>
            <a:endParaRPr lang="en-US" b="0" dirty="0" smtClean="0"/>
          </a:p>
          <a:p>
            <a:r>
              <a:rPr lang="en-US" b="0" dirty="0" smtClean="0"/>
              <a:t>Source:</a:t>
            </a:r>
          </a:p>
          <a:p>
            <a:r>
              <a:rPr lang="en-US" b="0" dirty="0" smtClean="0"/>
              <a:t>Fowler, CL, Gable, J, Wang, J, and </a:t>
            </a:r>
            <a:r>
              <a:rPr lang="en-US" b="0" dirty="0" err="1" smtClean="0"/>
              <a:t>Lasater</a:t>
            </a:r>
            <a:r>
              <a:rPr lang="en-US" b="0" dirty="0" smtClean="0"/>
              <a:t>, B. (2018, August). </a:t>
            </a:r>
            <a:r>
              <a:rPr lang="en-US" b="0" i="1" dirty="0" smtClean="0"/>
              <a:t>Family Planning Annual Report: 2017 National Summary</a:t>
            </a:r>
            <a:r>
              <a:rPr lang="en-US" b="0" dirty="0" smtClean="0"/>
              <a:t>. Research Triangle Park, NC: RTI International. </a:t>
            </a:r>
          </a:p>
          <a:p>
            <a:r>
              <a:rPr lang="en-US" dirty="0" smtClean="0">
                <a:hlinkClick r:id="rId3"/>
              </a:rPr>
              <a:t>https://www.hhs.gov/opa/sites/default/files/title-x-fpar-2017-national-summary.pdf</a:t>
            </a:r>
            <a:r>
              <a:rPr lang="en-US" dirty="0" smtClean="0"/>
              <a:t>.</a:t>
            </a:r>
            <a:endParaRPr lang="en-US" b="0" dirty="0" smtClean="0"/>
          </a:p>
          <a:p>
            <a:endParaRPr lang="en-US" dirty="0"/>
          </a:p>
        </p:txBody>
      </p:sp>
      <p:sp>
        <p:nvSpPr>
          <p:cNvPr id="4" name="Slide Number Placeholder 3"/>
          <p:cNvSpPr>
            <a:spLocks noGrp="1"/>
          </p:cNvSpPr>
          <p:nvPr>
            <p:ph type="sldNum" sz="quarter" idx="10"/>
          </p:nvPr>
        </p:nvSpPr>
        <p:spPr/>
        <p:txBody>
          <a:bodyPr/>
          <a:lstStyle/>
          <a:p>
            <a:fld id="{20EBB9C9-F34F-4F27-BC7D-6C2128CF457C}" type="slidenum">
              <a:rPr lang="en-US" smtClean="0"/>
              <a:t>19</a:t>
            </a:fld>
            <a:endParaRPr lang="en-US"/>
          </a:p>
        </p:txBody>
      </p:sp>
    </p:spTree>
    <p:extLst>
      <p:ext uri="{BB962C8B-B14F-4D97-AF65-F5344CB8AC3E}">
        <p14:creationId xmlns:p14="http://schemas.microsoft.com/office/powerpoint/2010/main" val="1856536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Holly </a:t>
            </a:r>
            <a:r>
              <a:rPr lang="en-US" sz="1200" kern="1200" dirty="0" smtClean="0">
                <a:solidFill>
                  <a:schemeClr val="tx1"/>
                </a:solidFill>
                <a:effectLst/>
                <a:latin typeface="+mn-lt"/>
                <a:ea typeface="+mn-ea"/>
                <a:cs typeface="+mn-cs"/>
              </a:rPr>
              <a:t>Howard is the director of the CDC funded National Quality Improvement Center, where she works with a team of subject matter experts to design, conduct, and evaluate clinical quality improvement interventions and resources focused on supporting providers in implementing STD clinical care best practices.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Holly additionally serves as the Chief of Health Promotion and Health Care Quality Improvement at the California Department of Public Health STD Control Branch where she has served for 18 years including over 10 years as the state's infertility prevention project coordinator. Over the last five years, Holly has served as the program director for a chlamydia screening quality improvement imitative in California.</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Jennifer </a:t>
            </a:r>
            <a:r>
              <a:rPr lang="en-US" sz="1200" kern="1200" dirty="0" err="1" smtClean="0">
                <a:solidFill>
                  <a:schemeClr val="tx1"/>
                </a:solidFill>
                <a:effectLst/>
                <a:latin typeface="+mn-lt"/>
                <a:ea typeface="+mn-ea"/>
                <a:cs typeface="+mn-cs"/>
              </a:rPr>
              <a:t>Kawatu</a:t>
            </a:r>
            <a:r>
              <a:rPr lang="en-US" sz="1200" kern="1200" dirty="0" smtClean="0">
                <a:solidFill>
                  <a:schemeClr val="tx1"/>
                </a:solidFill>
                <a:effectLst/>
                <a:latin typeface="+mn-lt"/>
                <a:ea typeface="+mn-ea"/>
                <a:cs typeface="+mn-cs"/>
              </a:rPr>
              <a:t>, a women's health nurse </a:t>
            </a:r>
            <a:r>
              <a:rPr lang="en-US" sz="1200" kern="1200" dirty="0" smtClean="0">
                <a:solidFill>
                  <a:schemeClr val="tx1"/>
                </a:solidFill>
                <a:effectLst/>
                <a:latin typeface="+mn-lt"/>
                <a:ea typeface="+mn-ea"/>
                <a:cs typeface="+mn-cs"/>
              </a:rPr>
              <a:t>by training, </a:t>
            </a:r>
            <a:r>
              <a:rPr lang="en-US" sz="1200" kern="1200" dirty="0" smtClean="0">
                <a:solidFill>
                  <a:schemeClr val="tx1"/>
                </a:solidFill>
                <a:effectLst/>
                <a:latin typeface="+mn-lt"/>
                <a:ea typeface="+mn-ea"/>
                <a:cs typeface="+mn-cs"/>
              </a:rPr>
              <a:t>has </a:t>
            </a:r>
            <a:r>
              <a:rPr lang="en-US" sz="1200" kern="1200" dirty="0" smtClean="0">
                <a:solidFill>
                  <a:schemeClr val="tx1"/>
                </a:solidFill>
                <a:effectLst/>
                <a:latin typeface="+mn-lt"/>
                <a:ea typeface="+mn-ea"/>
                <a:cs typeface="+mn-cs"/>
              </a:rPr>
              <a:t>worked for over two decades developing training and resources for Title X and serves as the clinical quality training consultant for the Family Planning National Training Center</a:t>
            </a:r>
            <a:r>
              <a:rPr lang="en-US"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0EBB9C9-F34F-4F27-BC7D-6C2128CF457C}" type="slidenum">
              <a:rPr lang="en-US" smtClean="0"/>
              <a:t>2</a:t>
            </a:fld>
            <a:endParaRPr lang="en-US"/>
          </a:p>
        </p:txBody>
      </p:sp>
    </p:spTree>
    <p:extLst>
      <p:ext uri="{BB962C8B-B14F-4D97-AF65-F5344CB8AC3E}">
        <p14:creationId xmlns:p14="http://schemas.microsoft.com/office/powerpoint/2010/main" val="12050529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Hi Jade, it's good to see you again. I'm so sorry you're experiencing vaginal discharge and pelvic pain today. Our nurse practitioner will perform a pelvic exam to see what she can determine. The NP detects some ooze from Jade's </a:t>
            </a:r>
            <a:r>
              <a:rPr lang="en-US" sz="1200" kern="1200" dirty="0" err="1" smtClean="0">
                <a:solidFill>
                  <a:schemeClr val="tx1"/>
                </a:solidFill>
                <a:effectLst/>
                <a:latin typeface="+mn-lt"/>
                <a:ea typeface="+mn-ea"/>
                <a:cs typeface="+mn-cs"/>
              </a:rPr>
              <a:t>os</a:t>
            </a:r>
            <a:r>
              <a:rPr lang="en-US" sz="1200" kern="1200" dirty="0" smtClean="0">
                <a:solidFill>
                  <a:schemeClr val="tx1"/>
                </a:solidFill>
                <a:effectLst/>
                <a:latin typeface="+mn-lt"/>
                <a:ea typeface="+mn-ea"/>
                <a:cs typeface="+mn-cs"/>
              </a:rPr>
              <a:t> and diagnoses cervicitis. Jade also shows signs on exam of cervical motion tenderness. Oh no, it looks like Jade may have PID. Could this have been prevented?</a:t>
            </a:r>
          </a:p>
        </p:txBody>
      </p:sp>
      <p:sp>
        <p:nvSpPr>
          <p:cNvPr id="4" name="Slide Number Placeholder 3"/>
          <p:cNvSpPr>
            <a:spLocks noGrp="1"/>
          </p:cNvSpPr>
          <p:nvPr>
            <p:ph type="sldNum" sz="quarter" idx="10"/>
          </p:nvPr>
        </p:nvSpPr>
        <p:spPr/>
        <p:txBody>
          <a:bodyPr/>
          <a:lstStyle/>
          <a:p>
            <a:fld id="{20EBB9C9-F34F-4F27-BC7D-6C2128CF457C}" type="slidenum">
              <a:rPr lang="en-US" smtClean="0"/>
              <a:t>20</a:t>
            </a:fld>
            <a:endParaRPr lang="en-US"/>
          </a:p>
        </p:txBody>
      </p:sp>
    </p:spTree>
    <p:extLst>
      <p:ext uri="{BB962C8B-B14F-4D97-AF65-F5344CB8AC3E}">
        <p14:creationId xmlns:p14="http://schemas.microsoft.com/office/powerpoint/2010/main" val="17254096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CDC has specific recommendations for who should be screened for chlamydia at least annually and more frequently if indicated by risk. This includes young sexually active women under age 25 as we have noted and women 25 and older if considered at </a:t>
            </a:r>
            <a:r>
              <a:rPr lang="en-US" sz="1200" kern="1200" dirty="0" smtClean="0">
                <a:solidFill>
                  <a:schemeClr val="tx1"/>
                </a:solidFill>
                <a:effectLst/>
                <a:latin typeface="+mn-lt"/>
                <a:ea typeface="+mn-ea"/>
                <a:cs typeface="+mn-cs"/>
              </a:rPr>
              <a:t>risk.</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Also, all pregnant women under age 25 should be screened at their first prenatal visit. They should be re-screened in the third trimester if indicated by risk. Pregnant women aged 25 and older should also be screened at their first prenatal visit if that is determined a need because of their risk.</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Among men who have sex exclusively with female partners, screening is recommended in clinical settings serving populations of young males with a high prevalence of chlamydia infections for example adolescent clinics, correctional facilities and STD clinics. Screening is recommended for men who have sex with men at least annually in anatomical sites, specifically genital, rectal and pharyngeal sites if exposed.</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Re-screening, also called retesting, for chlamydia and gonorrhea is recommended for all patients who have been diagnosed and treated for chlamydia or gonorrhea infection approximately three months after treatment.</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CDC and the US Preventive Services Task Force have specified risk factors for chlamydia and gonorrhea, based on gender and </a:t>
            </a:r>
            <a:r>
              <a:rPr lang="en-US" sz="1200" kern="1200" dirty="0" smtClean="0">
                <a:solidFill>
                  <a:schemeClr val="tx1"/>
                </a:solidFill>
                <a:effectLst/>
                <a:latin typeface="+mn-lt"/>
                <a:ea typeface="+mn-ea"/>
                <a:cs typeface="+mn-cs"/>
              </a:rPr>
              <a:t>age, </a:t>
            </a:r>
            <a:r>
              <a:rPr lang="en-US" sz="1200" kern="1200" dirty="0" smtClean="0">
                <a:solidFill>
                  <a:schemeClr val="tx1"/>
                </a:solidFill>
                <a:effectLst/>
                <a:latin typeface="+mn-lt"/>
                <a:ea typeface="+mn-ea"/>
                <a:cs typeface="+mn-cs"/>
              </a:rPr>
              <a:t>and also note racial disparities. </a:t>
            </a:r>
          </a:p>
          <a:p>
            <a:endParaRPr lang="en-US" dirty="0" smtClean="0"/>
          </a:p>
          <a:p>
            <a:r>
              <a:rPr lang="en-US" dirty="0" smtClean="0"/>
              <a:t>Source:</a:t>
            </a:r>
          </a:p>
          <a:p>
            <a:r>
              <a:rPr lang="en-US" dirty="0" smtClean="0"/>
              <a:t>Centers</a:t>
            </a:r>
            <a:r>
              <a:rPr lang="en-US" baseline="0" dirty="0" smtClean="0"/>
              <a:t> for Disease Control and Prevention. </a:t>
            </a:r>
            <a:r>
              <a:rPr lang="en-US" i="1" baseline="0" dirty="0" smtClean="0"/>
              <a:t>2015 Sexually Transmitted Diseases Treatment Guidelines</a:t>
            </a:r>
            <a:r>
              <a:rPr lang="en-US" baseline="0" dirty="0" smtClean="0"/>
              <a:t>.</a:t>
            </a:r>
          </a:p>
          <a:p>
            <a:r>
              <a:rPr lang="en-US" dirty="0" smtClean="0">
                <a:hlinkClick r:id="rId3"/>
              </a:rPr>
              <a:t>https://www.cdc.gov/std/tg2015/default.htm</a:t>
            </a:r>
            <a:r>
              <a:rPr lang="en-US" dirty="0" smtClean="0"/>
              <a:t>.</a:t>
            </a:r>
          </a:p>
          <a:p>
            <a:endParaRPr lang="en-US" dirty="0"/>
          </a:p>
        </p:txBody>
      </p:sp>
      <p:sp>
        <p:nvSpPr>
          <p:cNvPr id="4" name="Slide Number Placeholder 3"/>
          <p:cNvSpPr>
            <a:spLocks noGrp="1"/>
          </p:cNvSpPr>
          <p:nvPr>
            <p:ph type="sldNum" sz="quarter" idx="10"/>
          </p:nvPr>
        </p:nvSpPr>
        <p:spPr/>
        <p:txBody>
          <a:bodyPr/>
          <a:lstStyle/>
          <a:p>
            <a:fld id="{70DDA3C9-6AE3-4A71-9BB9-18280721ADA9}" type="slidenum">
              <a:rPr lang="en-US" smtClean="0"/>
              <a:t>21</a:t>
            </a:fld>
            <a:endParaRPr lang="en-US"/>
          </a:p>
        </p:txBody>
      </p:sp>
    </p:spTree>
    <p:extLst>
      <p:ext uri="{BB962C8B-B14F-4D97-AF65-F5344CB8AC3E}">
        <p14:creationId xmlns:p14="http://schemas.microsoft.com/office/powerpoint/2010/main" val="39096972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6988" y="731838"/>
            <a:ext cx="4881562" cy="366077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Risk factors for chlamydia and gonorrhea related to sex partners include having a recent new partner, for example within the last three months, having more than one sex partner for example within the past year, having a sex partner who has been diagnosed with an STD and having a recent sex partner where the patient suspects may have had concurrent sex partners.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Behavioral factors noted include inconsistent condom use, substance use and exchanging sex for money or drugs. Special populations with demonstrated higher rates of infection include people who are incarcerated, military recruits and public STD clinic patients. And having been diagnosed with an STD in the past year or having a current STD diagnosis, for example syphilis, are also strongly associated with chlamydia and gonorrhea infection.</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Clinicians should consider the communities they serve and may wish to consult with local public health authorities for guidance on further identifying groups at increased risk in their area.</a:t>
            </a:r>
          </a:p>
          <a:p>
            <a:pPr defTabSz="975518">
              <a:defRPr/>
            </a:pPr>
            <a:endParaRPr lang="en-US" dirty="0"/>
          </a:p>
          <a:p>
            <a:pPr defTabSz="975518">
              <a:defRPr/>
            </a:pPr>
            <a:r>
              <a:rPr lang="en-US" dirty="0"/>
              <a:t>Source: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U. S. Preventive Services Task</a:t>
            </a:r>
            <a:r>
              <a:rPr lang="en-US" baseline="0" dirty="0" smtClean="0"/>
              <a:t> Force. </a:t>
            </a:r>
            <a:r>
              <a:rPr lang="en-US" i="1" baseline="0" dirty="0" smtClean="0"/>
              <a:t>Clinical Summary: Chlamydia and Gonorrhea: Screening</a:t>
            </a:r>
            <a:r>
              <a:rPr lang="en-US"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https://www.uspreventiveservicestaskforce.org/Page/Document/ClinicalSummaryFinal/chlamydia-and-gonorrhea-screening</a:t>
            </a:r>
            <a:endParaRPr lang="en-US" dirty="0"/>
          </a:p>
        </p:txBody>
      </p:sp>
      <p:sp>
        <p:nvSpPr>
          <p:cNvPr id="4" name="Slide Number Placeholder 3"/>
          <p:cNvSpPr>
            <a:spLocks noGrp="1"/>
          </p:cNvSpPr>
          <p:nvPr>
            <p:ph type="sldNum" sz="quarter" idx="10"/>
          </p:nvPr>
        </p:nvSpPr>
        <p:spPr/>
        <p:txBody>
          <a:bodyPr/>
          <a:lstStyle/>
          <a:p>
            <a:fld id="{9D4590C2-D28F-4F6E-9417-4EC14D3F02D4}" type="slidenum">
              <a:rPr lang="en-US" smtClean="0"/>
              <a:pPr/>
              <a:t>22</a:t>
            </a:fld>
            <a:endParaRPr lang="en-US" dirty="0"/>
          </a:p>
        </p:txBody>
      </p:sp>
    </p:spTree>
    <p:extLst>
      <p:ext uri="{BB962C8B-B14F-4D97-AF65-F5344CB8AC3E}">
        <p14:creationId xmlns:p14="http://schemas.microsoft.com/office/powerpoint/2010/main" val="13122904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CDC recommends nucleic acid amplification tests or NAATs for detection of genital, rectal or oropharyngeal CT and GC infections. </a:t>
            </a:r>
            <a:r>
              <a:rPr lang="en-US" sz="1200" kern="1200" dirty="0" smtClean="0">
                <a:solidFill>
                  <a:schemeClr val="tx1"/>
                </a:solidFill>
                <a:effectLst/>
                <a:latin typeface="+mn-lt"/>
                <a:ea typeface="+mn-ea"/>
                <a:cs typeface="+mn-cs"/>
              </a:rPr>
              <a:t>Because </a:t>
            </a:r>
            <a:r>
              <a:rPr lang="en-US" sz="1200" kern="1200" dirty="0" smtClean="0">
                <a:solidFill>
                  <a:schemeClr val="tx1"/>
                </a:solidFill>
                <a:effectLst/>
                <a:latin typeface="+mn-lt"/>
                <a:ea typeface="+mn-ea"/>
                <a:cs typeface="+mn-cs"/>
              </a:rPr>
              <a:t>rectal and oropharyngeal lab tests are not yet FDA-approved, lab validation testing is needed before this testing can be offered. Many of the major lab companies have already gone through these internal validations so you can check with local facilities to see if they offer this testing.</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CDC notes that the most optimal specimen test for asymptomatic infections include first catch urine for men and self-collected vaginal swabs for women. The first catch urine for women is also highly recommended.</a:t>
            </a:r>
          </a:p>
          <a:p>
            <a:endParaRPr lang="en-US" dirty="0" smtClean="0"/>
          </a:p>
          <a:p>
            <a:r>
              <a:rPr lang="en-US" dirty="0" smtClean="0"/>
              <a:t>Source: </a:t>
            </a:r>
          </a:p>
          <a:p>
            <a:r>
              <a:rPr lang="en-US" dirty="0" smtClean="0"/>
              <a:t>Centers for Disease Control and Prevention</a:t>
            </a:r>
            <a:r>
              <a:rPr lang="en-US" i="1" dirty="0" smtClean="0"/>
              <a:t>. Recommendations for the Laboratory-Based Detection of Chlamydia trachomatis and Neisseria </a:t>
            </a:r>
            <a:r>
              <a:rPr lang="en-US" i="1" dirty="0" err="1" smtClean="0"/>
              <a:t>gonorrhoeae</a:t>
            </a:r>
            <a:r>
              <a:rPr lang="en-US" i="1" dirty="0" smtClean="0"/>
              <a:t> – 2014</a:t>
            </a:r>
            <a:r>
              <a:rPr lang="en-US" dirty="0" smtClean="0"/>
              <a:t>. </a:t>
            </a:r>
          </a:p>
          <a:p>
            <a:r>
              <a:rPr lang="en-US" dirty="0" smtClean="0">
                <a:hlinkClick r:id="rId4"/>
              </a:rPr>
              <a:t>https://www.cdc.gov/mmwr/preview/mmwrhtml/rr6302a1.htm</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571EACD3-60AB-45ED-8B2C-7A8E2219D05E}" type="slidenum">
              <a:rPr lang="en-US" smtClean="0"/>
              <a:pPr>
                <a:defRPr/>
              </a:pPr>
              <a:t>23</a:t>
            </a:fld>
            <a:endParaRPr lang="en-US" dirty="0"/>
          </a:p>
        </p:txBody>
      </p:sp>
      <p:sp>
        <p:nvSpPr>
          <p:cNvPr id="5" name="Date Placeholder 4"/>
          <p:cNvSpPr>
            <a:spLocks noGrp="1"/>
          </p:cNvSpPr>
          <p:nvPr>
            <p:ph type="dt" idx="11"/>
          </p:nvPr>
        </p:nvSpPr>
        <p:spPr/>
        <p:txBody>
          <a:bodyPr/>
          <a:lstStyle/>
          <a:p>
            <a:r>
              <a:rPr lang="en-US" smtClean="0"/>
              <a:t>4/26/2017</a:t>
            </a:r>
            <a:endParaRPr lang="en-US" dirty="0"/>
          </a:p>
        </p:txBody>
      </p:sp>
    </p:spTree>
    <p:extLst>
      <p:ext uri="{BB962C8B-B14F-4D97-AF65-F5344CB8AC3E}">
        <p14:creationId xmlns:p14="http://schemas.microsoft.com/office/powerpoint/2010/main" val="40617671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7" name="Rectangle 2"/>
          <p:cNvSpPr>
            <a:spLocks noGrp="1" noRot="1" noChangeAspect="1" noChangeArrowheads="1" noTextEdit="1"/>
          </p:cNvSpPr>
          <p:nvPr>
            <p:ph type="sldImg"/>
          </p:nvPr>
        </p:nvSpPr>
        <p:spPr>
          <a:xfrm>
            <a:off x="1220788" y="708025"/>
            <a:ext cx="4725987" cy="3544888"/>
          </a:xfrm>
          <a:ln/>
        </p:spPr>
      </p:sp>
      <p:sp>
        <p:nvSpPr>
          <p:cNvPr id="546818" name="Rectangle 3"/>
          <p:cNvSpPr>
            <a:spLocks noGrp="1" noChangeArrowheads="1"/>
          </p:cNvSpPr>
          <p:nvPr>
            <p:ph type="body" idx="1"/>
          </p:nvPr>
        </p:nvSpPr>
        <p:spPr>
          <a:noFill/>
          <a:ln/>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After screening patients, if </a:t>
            </a:r>
            <a:r>
              <a:rPr lang="en-US" sz="1200" kern="1200" dirty="0" smtClean="0">
                <a:solidFill>
                  <a:schemeClr val="tx1"/>
                </a:solidFill>
                <a:effectLst/>
                <a:latin typeface="+mn-lt"/>
                <a:ea typeface="+mn-ea"/>
                <a:cs typeface="+mn-cs"/>
              </a:rPr>
              <a:t>their tests come back positive, the first step, of course, is to ensure their timely and adequate treatment. Here are the recommended treatment regimens for chlamydia. </a:t>
            </a: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For </a:t>
            </a:r>
            <a:r>
              <a:rPr lang="en-US" sz="1200" kern="1200" dirty="0" smtClean="0">
                <a:solidFill>
                  <a:schemeClr val="tx1"/>
                </a:solidFill>
                <a:effectLst/>
                <a:latin typeface="+mn-lt"/>
                <a:ea typeface="+mn-ea"/>
                <a:cs typeface="+mn-cs"/>
              </a:rPr>
              <a:t>non-pregnant women Azithromycin one gram orally in a single dose which can be directly observed, or a seven day regimen of Doxycycline 100 milligrams orally twice a day. </a:t>
            </a: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For </a:t>
            </a:r>
            <a:r>
              <a:rPr lang="en-US" sz="1200" kern="1200" dirty="0" smtClean="0">
                <a:solidFill>
                  <a:schemeClr val="tx1"/>
                </a:solidFill>
                <a:effectLst/>
                <a:latin typeface="+mn-lt"/>
                <a:ea typeface="+mn-ea"/>
                <a:cs typeface="+mn-cs"/>
              </a:rPr>
              <a:t>pregnant women Azithromycin one gram orally is also recommended.</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Gonorrhea, because of considerable concerns about growing antibiotic resistance, currently requires a dual treatment regimen that includes both Ceftriaxone 250 milligrams IM [intramuscular] in a single dose plus Azithromycin one gram orally in a single dose. </a:t>
            </a: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It </a:t>
            </a:r>
            <a:r>
              <a:rPr lang="en-US" sz="1200" kern="1200" dirty="0" smtClean="0">
                <a:solidFill>
                  <a:schemeClr val="tx1"/>
                </a:solidFill>
                <a:effectLst/>
                <a:latin typeface="+mn-lt"/>
                <a:ea typeface="+mn-ea"/>
                <a:cs typeface="+mn-cs"/>
              </a:rPr>
              <a:t>is important to note that these are intended to be taken and given at the same time. </a:t>
            </a: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So </a:t>
            </a:r>
            <a:r>
              <a:rPr lang="en-US" sz="1200" kern="1200" dirty="0" smtClean="0">
                <a:solidFill>
                  <a:schemeClr val="tx1"/>
                </a:solidFill>
                <a:effectLst/>
                <a:latin typeface="+mn-lt"/>
                <a:ea typeface="+mn-ea"/>
                <a:cs typeface="+mn-cs"/>
              </a:rPr>
              <a:t>being able to dispense of Azithromycin on site at your health center is a facilitator to adhering to this recommended dual concurrent treatment regimen.</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An alternative regimen for chlamydia treatment, for example if Ceftriaxone is unavailable, includes </a:t>
            </a:r>
            <a:r>
              <a:rPr lang="en-US" sz="1200" kern="1200" dirty="0" err="1" smtClean="0">
                <a:solidFill>
                  <a:schemeClr val="tx1"/>
                </a:solidFill>
                <a:effectLst/>
                <a:latin typeface="+mn-lt"/>
                <a:ea typeface="+mn-ea"/>
                <a:cs typeface="+mn-cs"/>
              </a:rPr>
              <a:t>Cefixime</a:t>
            </a:r>
            <a:r>
              <a:rPr lang="en-US" sz="1200" kern="1200" dirty="0" smtClean="0">
                <a:solidFill>
                  <a:schemeClr val="tx1"/>
                </a:solidFill>
                <a:effectLst/>
                <a:latin typeface="+mn-lt"/>
                <a:ea typeface="+mn-ea"/>
                <a:cs typeface="+mn-cs"/>
              </a:rPr>
              <a:t> 400 milligrams orally in a single dose plus Azithromycin one gram orally in a single dose, both taken at the same time. This is a regimen used in expedited patient therapy for sex </a:t>
            </a:r>
            <a:r>
              <a:rPr lang="en-US" sz="1200" kern="1200" dirty="0" smtClean="0">
                <a:solidFill>
                  <a:schemeClr val="tx1"/>
                </a:solidFill>
                <a:effectLst/>
                <a:latin typeface="+mn-lt"/>
                <a:ea typeface="+mn-ea"/>
                <a:cs typeface="+mn-cs"/>
              </a:rPr>
              <a:t>partners.</a:t>
            </a:r>
            <a:endParaRPr lang="en-US" sz="1200" kern="1200" dirty="0" smtClean="0">
              <a:solidFill>
                <a:schemeClr val="tx1"/>
              </a:solidFill>
              <a:effectLst/>
              <a:latin typeface="+mn-lt"/>
              <a:ea typeface="+mn-ea"/>
              <a:cs typeface="+mn-cs"/>
            </a:endParaRPr>
          </a:p>
          <a:p>
            <a:endParaRPr lang="en-US" dirty="0" smtClean="0"/>
          </a:p>
          <a:p>
            <a:r>
              <a:rPr lang="en-US" dirty="0" smtClean="0"/>
              <a:t>Source:</a:t>
            </a:r>
          </a:p>
          <a:p>
            <a:r>
              <a:rPr lang="en-US" dirty="0" smtClean="0"/>
              <a:t>Centers for Disease</a:t>
            </a:r>
            <a:r>
              <a:rPr lang="en-US" baseline="0" dirty="0" smtClean="0"/>
              <a:t> Control and Prevention. </a:t>
            </a:r>
            <a:r>
              <a:rPr lang="en-US" i="1" baseline="0" dirty="0" smtClean="0"/>
              <a:t>Sexually Transmitted Diseases Treatment Guidelines, 2015</a:t>
            </a:r>
            <a:r>
              <a:rPr lang="en-US" baseline="0" dirty="0" smtClean="0"/>
              <a:t>.</a:t>
            </a:r>
          </a:p>
          <a:p>
            <a:r>
              <a:rPr lang="en-US" dirty="0" smtClean="0">
                <a:hlinkClick r:id="rId3"/>
              </a:rPr>
              <a:t>https://www.cdc.gov/std/tg2015/tg-2015-print.pdf</a:t>
            </a:r>
            <a:r>
              <a:rPr lang="en-US" dirty="0" smtClean="0"/>
              <a:t>.</a:t>
            </a:r>
          </a:p>
        </p:txBody>
      </p:sp>
      <p:sp>
        <p:nvSpPr>
          <p:cNvPr id="2" name="Date Placeholder 1"/>
          <p:cNvSpPr>
            <a:spLocks noGrp="1"/>
          </p:cNvSpPr>
          <p:nvPr>
            <p:ph type="dt" idx="10"/>
          </p:nvPr>
        </p:nvSpPr>
        <p:spPr/>
        <p:txBody>
          <a:bodyPr/>
          <a:lstStyle/>
          <a:p>
            <a:r>
              <a:rPr lang="en-US" smtClean="0"/>
              <a:t>4/26/2017</a:t>
            </a:r>
            <a:endParaRPr lang="en-US" dirty="0"/>
          </a:p>
        </p:txBody>
      </p:sp>
    </p:spTree>
    <p:extLst>
      <p:ext uri="{BB962C8B-B14F-4D97-AF65-F5344CB8AC3E}">
        <p14:creationId xmlns:p14="http://schemas.microsoft.com/office/powerpoint/2010/main" val="21013358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For patients who test positive for chlamydia or gonorrhea, it is also incredibly important to screen for concurrent STDs including syphilis and HIV. National rates of syphilis among women of reproductive age have increased by 143% over the last four years and following in parallel, reported cases of congenital syphilis have increased by 156%, reaching a 20 year high, and is considered to be at epidemic proportions in some areas of the country.</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Co-infection with a concurrent STD is a risk factor for syphilis. So screening your patients for syphilis if they have tested positive for chlamydia or gonorrhea is incredibly important.</a:t>
            </a:r>
          </a:p>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DDA3C9-6AE3-4A71-9BB9-18280721ADA9}" type="slidenum">
              <a:rPr lang="en-US" smtClean="0"/>
              <a:t>25</a:t>
            </a:fld>
            <a:endParaRPr lang="en-US"/>
          </a:p>
        </p:txBody>
      </p:sp>
    </p:spTree>
    <p:extLst>
      <p:ext uri="{BB962C8B-B14F-4D97-AF65-F5344CB8AC3E}">
        <p14:creationId xmlns:p14="http://schemas.microsoft.com/office/powerpoint/2010/main" val="7876764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Reinfection with chlamydia and gonorrhea in the months after initial diagnosis is very common. This slide shows baseline chlamydia infection rates in light gray bars by age group in the California state Family Planning program in 2008 through 2009, compared to the reinfection rates, the dark purple bars, among those patients with initial infections who are retested within the year following.</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While initial infection with chlamydia is highly associated with younger age, reinfection rates at retest were two to three times higher than their baseline positivity, regardless of age.</a:t>
            </a:r>
          </a:p>
        </p:txBody>
      </p:sp>
      <p:sp>
        <p:nvSpPr>
          <p:cNvPr id="4" name="Slide Number Placeholder 3"/>
          <p:cNvSpPr>
            <a:spLocks noGrp="1"/>
          </p:cNvSpPr>
          <p:nvPr>
            <p:ph type="sldNum" sz="quarter" idx="10"/>
          </p:nvPr>
        </p:nvSpPr>
        <p:spPr/>
        <p:txBody>
          <a:bodyPr/>
          <a:lstStyle/>
          <a:p>
            <a:fld id="{70DDA3C9-6AE3-4A71-9BB9-18280721ADA9}" type="slidenum">
              <a:rPr lang="en-US" smtClean="0"/>
              <a:t>26</a:t>
            </a:fld>
            <a:endParaRPr lang="en-US"/>
          </a:p>
        </p:txBody>
      </p:sp>
    </p:spTree>
    <p:extLst>
      <p:ext uri="{BB962C8B-B14F-4D97-AF65-F5344CB8AC3E}">
        <p14:creationId xmlns:p14="http://schemas.microsoft.com/office/powerpoint/2010/main" val="10661136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noFill/>
          <a:ln>
            <a:solidFill>
              <a:srgbClr val="000000"/>
            </a:solidFill>
            <a:miter lim="800000"/>
            <a:headEnd/>
            <a:tailEnd/>
          </a:ln>
        </p:spPr>
      </p:sp>
      <p:sp>
        <p:nvSpPr>
          <p:cNvPr id="57347" name="Rectangle 3"/>
          <p:cNvSpPr>
            <a:spLocks noGrp="1"/>
          </p:cNvSpPr>
          <p:nvPr>
            <p:ph type="body" idx="1"/>
          </p:nvPr>
        </p:nvSpPr>
        <p:spPr bwMode="auto">
          <a:noFill/>
        </p:spPr>
        <p:txBody>
          <a:bodyPr wrap="square" numCol="1" anchor="t" anchorCtr="0" compatLnSpc="1">
            <a:prstTxWarp prst="textNoShape">
              <a:avLst/>
            </a:prstTxWarp>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Chlamydia reinfection is also very dangerous and highly associated with increased risk for adverse reproductive health consequences. Having a second chlamydia infection increases a woman's risk for developing PID by four fold and doubles the risk of ectopic pregnancy, compared to having only one chlamydia infection. A third chlamydia infection pushes your risk of PID up to six fold with a five-fold risk of ectopic pregnancy.</a:t>
            </a:r>
          </a:p>
          <a:p>
            <a:endParaRPr lang="en-US" dirty="0" smtClean="0"/>
          </a:p>
          <a:p>
            <a:r>
              <a:rPr lang="en-US" dirty="0" smtClean="0"/>
              <a:t>Source: </a:t>
            </a:r>
          </a:p>
          <a:p>
            <a:r>
              <a:rPr lang="en-US" dirty="0" smtClean="0"/>
              <a:t>Hills, SD, Owens,</a:t>
            </a:r>
            <a:r>
              <a:rPr lang="en-US" baseline="0" dirty="0" smtClean="0"/>
              <a:t> LM, </a:t>
            </a:r>
            <a:r>
              <a:rPr lang="en-US" baseline="0" dirty="0" err="1" smtClean="0"/>
              <a:t>Marchbanks</a:t>
            </a:r>
            <a:r>
              <a:rPr lang="en-US" baseline="0" dirty="0" smtClean="0"/>
              <a:t>, PA, Amsterdam, LF, and </a:t>
            </a:r>
            <a:r>
              <a:rPr lang="en-US" baseline="0" dirty="0" err="1" smtClean="0"/>
              <a:t>MacKenzie</a:t>
            </a:r>
            <a:r>
              <a:rPr lang="en-US" baseline="0" dirty="0" smtClean="0"/>
              <a:t>, WR. </a:t>
            </a:r>
            <a:r>
              <a:rPr lang="en-US" i="0" baseline="0" dirty="0" smtClean="0"/>
              <a:t>Recurrent Chlamydial Infections Increase the Risks of Hospitalization for Ectopic Pregnancy and Pelvic Inflammatory Disease</a:t>
            </a:r>
            <a:r>
              <a:rPr lang="en-US" baseline="0" dirty="0" smtClean="0"/>
              <a:t>. </a:t>
            </a:r>
            <a:r>
              <a:rPr lang="en-US" i="1" baseline="0" dirty="0" smtClean="0"/>
              <a:t>American Journal of Obstetrics Gynecology</a:t>
            </a:r>
            <a:r>
              <a:rPr lang="en-US" baseline="0" dirty="0" smtClean="0"/>
              <a:t>, 1997, 176(1 Pt 1), 103-107.</a:t>
            </a:r>
            <a:endParaRPr lang="en-US" dirty="0" smtClean="0"/>
          </a:p>
        </p:txBody>
      </p:sp>
      <p:sp>
        <p:nvSpPr>
          <p:cNvPr id="2" name="Date Placeholder 1"/>
          <p:cNvSpPr>
            <a:spLocks noGrp="1"/>
          </p:cNvSpPr>
          <p:nvPr>
            <p:ph type="dt" idx="10"/>
          </p:nvPr>
        </p:nvSpPr>
        <p:spPr/>
        <p:txBody>
          <a:bodyPr/>
          <a:lstStyle/>
          <a:p>
            <a:r>
              <a:rPr lang="en-US" smtClean="0"/>
              <a:t>4/26/2017</a:t>
            </a:r>
            <a:endParaRPr lang="en-US" dirty="0"/>
          </a:p>
        </p:txBody>
      </p:sp>
    </p:spTree>
    <p:extLst>
      <p:ext uri="{BB962C8B-B14F-4D97-AF65-F5344CB8AC3E}">
        <p14:creationId xmlns:p14="http://schemas.microsoft.com/office/powerpoint/2010/main" val="42607452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One of the most effective ways of reducing a person's risk for reinfection is by ensuring their sex partners also get treated. The first line gold standard recommendation for partner treatment is concurrent patient partner therapy, sometimes lightly referred to as BYOP or Bring Your Own Partner.</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In this scenario, the patient is asked to bring his or her current or main partner with them to their treatment visit to allow for clinical evaluation of the partner as well as presumptive treatment for the partner and risk reduction counseling. This strategy ensures that both the patient and partner are treated at the same time which also starts their clock together for delaying their return to sex until seven days after treatment is concluded. Concurrent patient partner therapy or BYOP seems to be an effective option for patients with one primary sex partner.</a:t>
            </a: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Also very effective for ensuring partner treatment is expedited partner therapy or EPT which is the treating of sex partners of a patient diagnosed with an STD without first examining the partner. Patient-delivered partner therapy or PDPT is a common method of EPT, offering the patient pre-packaged medication to give to their partners is the most effective PDPT modality. Providing extra prescriptions to give to the patient to give to his or her partners is also an option. PDPT is something that can be routinely offered to patients for partners who cannot be promptly treated.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These are two evidence-based partner treatment options that have been shown to be effective at reducing reinfection rates in the index patient.</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Source: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California Department of Public Health Sexually</a:t>
            </a:r>
            <a:r>
              <a:rPr lang="en-US" baseline="0" dirty="0" smtClean="0"/>
              <a:t> Transmitted Disease Control Branch. </a:t>
            </a:r>
            <a:r>
              <a:rPr lang="en-US" i="1" baseline="0" dirty="0" smtClean="0"/>
              <a:t>Best Practices and Early Detection of Repeat Chlamydial and Gonococcal Infections: Effective Partner Treatment and Patient Retesting Strategies for Implementation in California Health Care Settings</a:t>
            </a:r>
            <a:r>
              <a:rPr lang="en-US" baseline="0" dirty="0" smtClean="0"/>
              <a:t>. </a:t>
            </a:r>
            <a:r>
              <a:rPr lang="en-US" dirty="0" smtClean="0">
                <a:hlinkClick r:id="rId3"/>
              </a:rPr>
              <a:t>https://www.cdph.ca.gov/Programs/CID/DCDC/CDPH%20Document%20Library/Best_Practices_for_Preventing_RepeatCT_Inf.pdf</a:t>
            </a:r>
            <a:endParaRPr lang="en-US" dirty="0" smtClean="0"/>
          </a:p>
          <a:p>
            <a:endParaRPr lang="en-US" dirty="0"/>
          </a:p>
        </p:txBody>
      </p:sp>
      <p:sp>
        <p:nvSpPr>
          <p:cNvPr id="4" name="Slide Number Placeholder 3"/>
          <p:cNvSpPr>
            <a:spLocks noGrp="1"/>
          </p:cNvSpPr>
          <p:nvPr>
            <p:ph type="sldNum" sz="quarter" idx="10"/>
          </p:nvPr>
        </p:nvSpPr>
        <p:spPr/>
        <p:txBody>
          <a:bodyPr/>
          <a:lstStyle/>
          <a:p>
            <a:fld id="{70DDA3C9-6AE3-4A71-9BB9-18280721ADA9}" type="slidenum">
              <a:rPr lang="en-US" smtClean="0"/>
              <a:t>28</a:t>
            </a:fld>
            <a:endParaRPr lang="en-US"/>
          </a:p>
        </p:txBody>
      </p:sp>
    </p:spTree>
    <p:extLst>
      <p:ext uri="{BB962C8B-B14F-4D97-AF65-F5344CB8AC3E}">
        <p14:creationId xmlns:p14="http://schemas.microsoft.com/office/powerpoint/2010/main" val="27886612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EPT is currently legal in 43 states and potentially allowable in five others plus Puerto Rico. It is only expressively prohibited in two states. A number of state and large city public health department STD programs have figured out mechanisms for helping eligible clinical settings access PDPT medications. </a:t>
            </a:r>
            <a:r>
              <a:rPr lang="en-US" sz="1200" kern="1200" dirty="0" smtClean="0">
                <a:solidFill>
                  <a:schemeClr val="tx1"/>
                </a:solidFill>
                <a:effectLst/>
                <a:latin typeface="+mn-lt"/>
                <a:ea typeface="+mn-ea"/>
                <a:cs typeface="+mn-cs"/>
              </a:rPr>
              <a:t>Check with </a:t>
            </a:r>
            <a:r>
              <a:rPr lang="en-US" sz="1200" kern="1200" dirty="0" smtClean="0">
                <a:solidFill>
                  <a:schemeClr val="tx1"/>
                </a:solidFill>
                <a:effectLst/>
                <a:latin typeface="+mn-lt"/>
                <a:ea typeface="+mn-ea"/>
                <a:cs typeface="+mn-cs"/>
              </a:rPr>
              <a:t>your state and city program to learn what options may exist in your area.</a:t>
            </a:r>
          </a:p>
          <a:p>
            <a:endParaRPr lang="en-US" dirty="0" smtClean="0"/>
          </a:p>
          <a:p>
            <a:r>
              <a:rPr lang="en-US" dirty="0" smtClean="0"/>
              <a:t>Source:</a:t>
            </a:r>
          </a:p>
          <a:p>
            <a:r>
              <a:rPr lang="en-US" dirty="0" smtClean="0"/>
              <a:t>Centers for Disease</a:t>
            </a:r>
            <a:r>
              <a:rPr lang="en-US" baseline="0" dirty="0" smtClean="0"/>
              <a:t> Control and Prevention. Legal Status of Expedited Partner Therapy (EPT).</a:t>
            </a:r>
          </a:p>
          <a:p>
            <a:r>
              <a:rPr lang="en-US" dirty="0" smtClean="0">
                <a:hlinkClick r:id="rId3"/>
              </a:rPr>
              <a:t>https://www.cdc.gov/std/ept/legal/default.htm</a:t>
            </a:r>
            <a:endParaRPr lang="en-US" dirty="0"/>
          </a:p>
        </p:txBody>
      </p:sp>
      <p:sp>
        <p:nvSpPr>
          <p:cNvPr id="4" name="Slide Number Placeholder 3"/>
          <p:cNvSpPr>
            <a:spLocks noGrp="1"/>
          </p:cNvSpPr>
          <p:nvPr>
            <p:ph type="sldNum" sz="quarter" idx="10"/>
          </p:nvPr>
        </p:nvSpPr>
        <p:spPr/>
        <p:txBody>
          <a:bodyPr/>
          <a:lstStyle/>
          <a:p>
            <a:fld id="{20EBB9C9-F34F-4F27-BC7D-6C2128CF457C}" type="slidenum">
              <a:rPr lang="en-US" smtClean="0"/>
              <a:t>29</a:t>
            </a:fld>
            <a:endParaRPr lang="en-US"/>
          </a:p>
        </p:txBody>
      </p:sp>
    </p:spTree>
    <p:extLst>
      <p:ext uri="{BB962C8B-B14F-4D97-AF65-F5344CB8AC3E}">
        <p14:creationId xmlns:p14="http://schemas.microsoft.com/office/powerpoint/2010/main" val="3364930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presentation covers </a:t>
            </a:r>
            <a:r>
              <a:rPr lang="en-US" sz="1200" kern="1200" dirty="0" smtClean="0">
                <a:solidFill>
                  <a:schemeClr val="tx1"/>
                </a:solidFill>
                <a:effectLst/>
                <a:latin typeface="+mn-lt"/>
                <a:ea typeface="+mn-ea"/>
                <a:cs typeface="+mn-cs"/>
              </a:rPr>
              <a:t>best </a:t>
            </a:r>
            <a:r>
              <a:rPr lang="en-US" sz="1200" kern="1200" dirty="0" smtClean="0">
                <a:solidFill>
                  <a:schemeClr val="tx1"/>
                </a:solidFill>
                <a:effectLst/>
                <a:latin typeface="+mn-lt"/>
                <a:ea typeface="+mn-ea"/>
                <a:cs typeface="+mn-cs"/>
              </a:rPr>
              <a:t>practices and implementation strategies for chlamydia and gonorrhea screening in Title X </a:t>
            </a:r>
            <a:r>
              <a:rPr lang="en-US" sz="1200" kern="1200" dirty="0" smtClean="0">
                <a:solidFill>
                  <a:schemeClr val="tx1"/>
                </a:solidFill>
                <a:effectLst/>
                <a:latin typeface="+mn-lt"/>
                <a:ea typeface="+mn-ea"/>
                <a:cs typeface="+mn-cs"/>
              </a:rPr>
              <a:t>settings, including: </a:t>
            </a: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Highlights </a:t>
            </a:r>
            <a:r>
              <a:rPr lang="en-US" sz="1200" kern="1200" dirty="0" smtClean="0">
                <a:solidFill>
                  <a:schemeClr val="tx1"/>
                </a:solidFill>
                <a:effectLst/>
                <a:latin typeface="+mn-lt"/>
                <a:ea typeface="+mn-ea"/>
                <a:cs typeface="+mn-cs"/>
              </a:rPr>
              <a:t>related to national rates and trends in chlamydia and gonorrhea infections and </a:t>
            </a:r>
            <a:r>
              <a:rPr lang="en-US" sz="1200" kern="1200" dirty="0" smtClean="0">
                <a:solidFill>
                  <a:schemeClr val="tx1"/>
                </a:solidFill>
                <a:effectLst/>
                <a:latin typeface="+mn-lt"/>
                <a:ea typeface="+mn-ea"/>
                <a:cs typeface="+mn-cs"/>
              </a:rPr>
              <a:t>screening; </a:t>
            </a: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CDC's </a:t>
            </a:r>
            <a:r>
              <a:rPr lang="en-US" sz="1200" kern="1200" dirty="0" smtClean="0">
                <a:solidFill>
                  <a:schemeClr val="tx1"/>
                </a:solidFill>
                <a:effectLst/>
                <a:latin typeface="+mn-lt"/>
                <a:ea typeface="+mn-ea"/>
                <a:cs typeface="+mn-cs"/>
              </a:rPr>
              <a:t>screening, treatment and management recommendations for both </a:t>
            </a:r>
            <a:r>
              <a:rPr lang="en-US" sz="1200" kern="1200" dirty="0" smtClean="0">
                <a:solidFill>
                  <a:schemeClr val="tx1"/>
                </a:solidFill>
                <a:effectLst/>
                <a:latin typeface="+mn-lt"/>
                <a:ea typeface="+mn-ea"/>
                <a:cs typeface="+mn-cs"/>
              </a:rPr>
              <a:t>infections;</a:t>
            </a: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Evidence-based </a:t>
            </a:r>
            <a:r>
              <a:rPr lang="en-US" sz="1200" kern="1200" dirty="0" smtClean="0">
                <a:solidFill>
                  <a:schemeClr val="tx1"/>
                </a:solidFill>
                <a:effectLst/>
                <a:latin typeface="+mn-lt"/>
                <a:ea typeface="+mn-ea"/>
                <a:cs typeface="+mn-cs"/>
              </a:rPr>
              <a:t>implementation strategies for increasing screening </a:t>
            </a:r>
            <a:r>
              <a:rPr lang="en-US" sz="1200" kern="1200" dirty="0" smtClean="0">
                <a:solidFill>
                  <a:schemeClr val="tx1"/>
                </a:solidFill>
                <a:effectLst/>
                <a:latin typeface="+mn-lt"/>
                <a:ea typeface="+mn-ea"/>
                <a:cs typeface="+mn-cs"/>
              </a:rPr>
              <a:t>rates; and </a:t>
            </a: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Tools developed by the FPNTC to </a:t>
            </a:r>
            <a:r>
              <a:rPr lang="en-US" sz="1200" kern="1200" dirty="0" smtClean="0">
                <a:solidFill>
                  <a:schemeClr val="tx1"/>
                </a:solidFill>
                <a:effectLst/>
                <a:latin typeface="+mn-lt"/>
                <a:ea typeface="+mn-ea"/>
                <a:cs typeface="+mn-cs"/>
              </a:rPr>
              <a:t>support Title X grantees in increasing screening in their networks.</a:t>
            </a:r>
          </a:p>
          <a:p>
            <a:endParaRPr lang="en-US" dirty="0" smtClean="0"/>
          </a:p>
        </p:txBody>
      </p:sp>
      <p:sp>
        <p:nvSpPr>
          <p:cNvPr id="4" name="Slide Number Placeholder 3"/>
          <p:cNvSpPr>
            <a:spLocks noGrp="1"/>
          </p:cNvSpPr>
          <p:nvPr>
            <p:ph type="sldNum" sz="quarter" idx="10"/>
          </p:nvPr>
        </p:nvSpPr>
        <p:spPr/>
        <p:txBody>
          <a:bodyPr/>
          <a:lstStyle/>
          <a:p>
            <a:fld id="{20EBB9C9-F34F-4F27-BC7D-6C2128CF457C}" type="slidenum">
              <a:rPr lang="en-US" smtClean="0"/>
              <a:t>3</a:t>
            </a:fld>
            <a:endParaRPr lang="en-US"/>
          </a:p>
        </p:txBody>
      </p:sp>
    </p:spTree>
    <p:extLst>
      <p:ext uri="{BB962C8B-B14F-4D97-AF65-F5344CB8AC3E}">
        <p14:creationId xmlns:p14="http://schemas.microsoft.com/office/powerpoint/2010/main" val="5506824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Finally, because reinfection is so common and dangerous, if your patient tests positive for chlamydia and/or gonorrhea, CDC recommends re-screening, also called retesting, for all patients approximately three months after their treatment or opportunistically, the very next time they present at your health center for care. It is important that the retest occur more than three weeks post-treatment to reduce their risk of not detecting lingering non-viable organisms and giving a false positive result. Retesting is especially important for adolescent patients where repeat infection rates are exceptionally high.</a:t>
            </a:r>
          </a:p>
          <a:p>
            <a:endParaRPr lang="en-US" dirty="0"/>
          </a:p>
        </p:txBody>
      </p:sp>
      <p:sp>
        <p:nvSpPr>
          <p:cNvPr id="4" name="Slide Number Placeholder 3"/>
          <p:cNvSpPr>
            <a:spLocks noGrp="1"/>
          </p:cNvSpPr>
          <p:nvPr>
            <p:ph type="sldNum" sz="quarter" idx="10"/>
          </p:nvPr>
        </p:nvSpPr>
        <p:spPr/>
        <p:txBody>
          <a:bodyPr/>
          <a:lstStyle/>
          <a:p>
            <a:fld id="{70DDA3C9-6AE3-4A71-9BB9-18280721ADA9}" type="slidenum">
              <a:rPr lang="en-US" smtClean="0"/>
              <a:t>30</a:t>
            </a:fld>
            <a:endParaRPr lang="en-US"/>
          </a:p>
        </p:txBody>
      </p:sp>
    </p:spTree>
    <p:extLst>
      <p:ext uri="{BB962C8B-B14F-4D97-AF65-F5344CB8AC3E}">
        <p14:creationId xmlns:p14="http://schemas.microsoft.com/office/powerpoint/2010/main" val="38213710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TextEdit="1"/>
          </p:cNvSpPr>
          <p:nvPr>
            <p:ph type="sldImg"/>
          </p:nvPr>
        </p:nvSpPr>
        <p:spPr>
          <a:xfrm>
            <a:off x="1220788" y="708025"/>
            <a:ext cx="4725987" cy="3544888"/>
          </a:xfrm>
          <a:ln/>
        </p:spPr>
      </p:sp>
      <p:sp>
        <p:nvSpPr>
          <p:cNvPr id="8294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CDC recommendations for chlamydia and gonorrhea screening and management in summary includes screening for chlamydia and gonorrhea at least annually and if positive, for either or both infections, screening for syphilis and HIV, treating the patient, treating the partners and re-screening the patient again in three months.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Because we're a fun-loving bunch in the STD world, we sometimes use the funny little mnemonics for this that sounds a bit like a dance step and it goes like this, screen, screen, treat, treat, screen. We can call it the CTGC five step boogie.</a:t>
            </a:r>
          </a:p>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a:p>
            <a:endParaRPr lang="en-US" dirty="0" smtClean="0">
              <a:latin typeface="Calibri" pitchFamily="34" charset="0"/>
            </a:endParaRPr>
          </a:p>
        </p:txBody>
      </p:sp>
      <p:sp>
        <p:nvSpPr>
          <p:cNvPr id="2" name="Date Placeholder 1"/>
          <p:cNvSpPr>
            <a:spLocks noGrp="1"/>
          </p:cNvSpPr>
          <p:nvPr>
            <p:ph type="dt" idx="10"/>
          </p:nvPr>
        </p:nvSpPr>
        <p:spPr/>
        <p:txBody>
          <a:bodyPr/>
          <a:lstStyle/>
          <a:p>
            <a:r>
              <a:rPr lang="en-US" smtClean="0"/>
              <a:t>4/26/2017</a:t>
            </a:r>
            <a:endParaRPr lang="en-US" dirty="0"/>
          </a:p>
        </p:txBody>
      </p:sp>
    </p:spTree>
    <p:extLst>
      <p:ext uri="{BB962C8B-B14F-4D97-AF65-F5344CB8AC3E}">
        <p14:creationId xmlns:p14="http://schemas.microsoft.com/office/powerpoint/2010/main" val="39313993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CDC has translated their STD Treatment Guidelines into a handy reference app you can download to your Apple or Android device. Get it for free from your app store.</a:t>
            </a:r>
          </a:p>
          <a:p>
            <a:endParaRPr lang="en-US" dirty="0"/>
          </a:p>
        </p:txBody>
      </p:sp>
      <p:sp>
        <p:nvSpPr>
          <p:cNvPr id="4" name="Slide Number Placeholder 3"/>
          <p:cNvSpPr>
            <a:spLocks noGrp="1"/>
          </p:cNvSpPr>
          <p:nvPr>
            <p:ph type="sldNum" sz="quarter" idx="10"/>
          </p:nvPr>
        </p:nvSpPr>
        <p:spPr/>
        <p:txBody>
          <a:bodyPr/>
          <a:lstStyle/>
          <a:p>
            <a:fld id="{70DDA3C9-6AE3-4A71-9BB9-18280721ADA9}" type="slidenum">
              <a:rPr lang="en-US" smtClean="0"/>
              <a:t>32</a:t>
            </a:fld>
            <a:endParaRPr lang="en-US"/>
          </a:p>
        </p:txBody>
      </p:sp>
    </p:spTree>
    <p:extLst>
      <p:ext uri="{BB962C8B-B14F-4D97-AF65-F5344CB8AC3E}">
        <p14:creationId xmlns:p14="http://schemas.microsoft.com/office/powerpoint/2010/main" val="20752302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If </a:t>
            </a:r>
            <a:r>
              <a:rPr lang="en-US" sz="1200" kern="1200" dirty="0" smtClean="0">
                <a:solidFill>
                  <a:schemeClr val="tx1"/>
                </a:solidFill>
                <a:effectLst/>
                <a:latin typeface="+mn-lt"/>
                <a:ea typeface="+mn-ea"/>
                <a:cs typeface="+mn-cs"/>
              </a:rPr>
              <a:t>you're in need of STD clinical consultation, the National Network of STD Clinical Prevention Training Centers offers a free consultation service called the STD Clinical Consultation Network or STDCCN which is a man and woman powered by CDC funded STD Prevention Training Center expert clinical faculty. </a:t>
            </a:r>
            <a:r>
              <a:rPr lang="en-US" sz="1200" kern="1200" dirty="0" smtClean="0">
                <a:solidFill>
                  <a:schemeClr val="tx1"/>
                </a:solidFill>
                <a:effectLst/>
                <a:latin typeface="+mn-lt"/>
                <a:ea typeface="+mn-ea"/>
                <a:cs typeface="+mn-cs"/>
              </a:rPr>
              <a:t>You can use </a:t>
            </a:r>
            <a:r>
              <a:rPr lang="en-US" sz="1200" kern="1200" dirty="0" smtClean="0">
                <a:solidFill>
                  <a:schemeClr val="tx1"/>
                </a:solidFill>
                <a:effectLst/>
                <a:latin typeface="+mn-lt"/>
                <a:ea typeface="+mn-ea"/>
                <a:cs typeface="+mn-cs"/>
              </a:rPr>
              <a:t>this service for clinical advice about your STD clients.</a:t>
            </a:r>
          </a:p>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0" indent="0">
              <a:buFont typeface="Arial" panose="020B0604020202020204" pitchFamily="34" charset="0"/>
              <a:buNone/>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Arial" panose="020B0604020202020204" pitchFamily="34" charset="0"/>
                <a:hlinkClick r:id="rId3"/>
              </a:rPr>
              <a:t>http://www.STDCCN.org</a:t>
            </a:r>
            <a:endParaRPr lang="en-US" dirty="0"/>
          </a:p>
        </p:txBody>
      </p:sp>
      <p:sp>
        <p:nvSpPr>
          <p:cNvPr id="4" name="Slide Number Placeholder 3"/>
          <p:cNvSpPr>
            <a:spLocks noGrp="1"/>
          </p:cNvSpPr>
          <p:nvPr>
            <p:ph type="sldNum" sz="quarter" idx="10"/>
          </p:nvPr>
        </p:nvSpPr>
        <p:spPr/>
        <p:txBody>
          <a:bodyPr/>
          <a:lstStyle/>
          <a:p>
            <a:fld id="{E878880C-F94B-4229-A233-ED52A428B093}" type="slidenum">
              <a:rPr lang="en-US" smtClean="0"/>
              <a:pPr/>
              <a:t>33</a:t>
            </a:fld>
            <a:endParaRPr lang="en-US"/>
          </a:p>
        </p:txBody>
      </p:sp>
    </p:spTree>
    <p:extLst>
      <p:ext uri="{BB962C8B-B14F-4D97-AF65-F5344CB8AC3E}">
        <p14:creationId xmlns:p14="http://schemas.microsoft.com/office/powerpoint/2010/main" val="28596843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How </a:t>
            </a:r>
            <a:r>
              <a:rPr lang="en-US" sz="1200" kern="1200" dirty="0" smtClean="0">
                <a:solidFill>
                  <a:schemeClr val="tx1"/>
                </a:solidFill>
                <a:effectLst/>
                <a:latin typeface="+mn-lt"/>
                <a:ea typeface="+mn-ea"/>
                <a:cs typeface="+mn-cs"/>
              </a:rPr>
              <a:t>can your Title X health centers implement these best practices? What are some of the implementation strategies that are associated with success for screening programs?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0EBB9C9-F34F-4F27-BC7D-6C2128CF457C}" type="slidenum">
              <a:rPr lang="en-US" smtClean="0"/>
              <a:t>34</a:t>
            </a:fld>
            <a:endParaRPr lang="en-US"/>
          </a:p>
        </p:txBody>
      </p:sp>
    </p:spTree>
    <p:extLst>
      <p:ext uri="{BB962C8B-B14F-4D97-AF65-F5344CB8AC3E}">
        <p14:creationId xmlns:p14="http://schemas.microsoft.com/office/powerpoint/2010/main" val="8121885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9087" marR="0" lvl="0" indent="-179087"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sz="1100" dirty="0" smtClean="0"/>
              <a:t>The </a:t>
            </a:r>
            <a:r>
              <a:rPr lang="en-US" altLang="en-US" sz="1100" i="1" dirty="0" smtClean="0"/>
              <a:t>Chlamydia Screening Change Package </a:t>
            </a:r>
            <a:r>
              <a:rPr lang="en-US" altLang="en-US" sz="1100" dirty="0" smtClean="0"/>
              <a:t>is </a:t>
            </a:r>
            <a:r>
              <a:rPr lang="en-US" altLang="en-US" sz="1100" dirty="0" smtClean="0"/>
              <a:t>a compendium of recommendations for increasing chlamydia screening developed by the FPNTC as a guide for chlamydia screening quality improvement</a:t>
            </a:r>
            <a:r>
              <a:rPr lang="en-US" altLang="en-US" sz="1100" baseline="0" dirty="0" smtClean="0"/>
              <a:t> at Title X sites</a:t>
            </a:r>
            <a:r>
              <a:rPr lang="en-US" altLang="en-US" sz="1100" dirty="0" smtClean="0"/>
              <a:t>.</a:t>
            </a:r>
          </a:p>
          <a:p>
            <a:pPr marL="179087" indent="-179087" eaLnBrk="1" hangingPunct="1">
              <a:spcBef>
                <a:spcPct val="0"/>
              </a:spcBef>
              <a:buFont typeface="Arial" panose="020B0604020202020204" pitchFamily="34" charset="0"/>
              <a:buChar char="•"/>
              <a:defRPr/>
            </a:pPr>
            <a:r>
              <a:rPr lang="en-US" altLang="en-US" sz="1100" dirty="0" smtClean="0"/>
              <a:t>The four primary</a:t>
            </a:r>
            <a:r>
              <a:rPr lang="en-US" altLang="en-US" sz="1100" baseline="0" dirty="0" smtClean="0"/>
              <a:t> </a:t>
            </a:r>
            <a:r>
              <a:rPr lang="en-US" altLang="en-US" sz="1100" dirty="0" smtClean="0"/>
              <a:t>recommendations are to:</a:t>
            </a:r>
          </a:p>
          <a:p>
            <a:pPr marL="806743" lvl="1" indent="-345280" eaLnBrk="1" hangingPunct="1">
              <a:spcBef>
                <a:spcPct val="0"/>
              </a:spcBef>
              <a:buFont typeface="Calibri" pitchFamily="34" charset="0"/>
              <a:buAutoNum type="arabicPeriod"/>
              <a:defRPr/>
            </a:pPr>
            <a:r>
              <a:rPr lang="en-US" altLang="en-US" sz="1100" dirty="0"/>
              <a:t>Include chlamydia screening as a part of routine clinical preventive care for women 24 years and younger, women &gt;24 who are at increased risk, and men at increased </a:t>
            </a:r>
            <a:r>
              <a:rPr lang="en-US" altLang="en-US" sz="1100" dirty="0" smtClean="0"/>
              <a:t>risk;</a:t>
            </a:r>
            <a:endParaRPr lang="en-US" altLang="en-US" sz="1100" dirty="0"/>
          </a:p>
          <a:p>
            <a:pPr marL="806743" lvl="1" indent="-345280" eaLnBrk="1" hangingPunct="1">
              <a:spcBef>
                <a:spcPct val="0"/>
              </a:spcBef>
              <a:buFont typeface="Calibri" pitchFamily="34" charset="0"/>
              <a:buAutoNum type="arabicPeriod"/>
              <a:defRPr/>
            </a:pPr>
            <a:r>
              <a:rPr lang="en-US" altLang="en-US" sz="1100" dirty="0">
                <a:sym typeface="Calibri" pitchFamily="34" charset="0"/>
              </a:rPr>
              <a:t>Use normalizing and opt-out </a:t>
            </a:r>
            <a:r>
              <a:rPr lang="en-US" altLang="en-US" sz="1100" dirty="0" smtClean="0">
                <a:sym typeface="Calibri" pitchFamily="34" charset="0"/>
              </a:rPr>
              <a:t>language;</a:t>
            </a:r>
            <a:endParaRPr lang="en-US" altLang="en-US" sz="1100" dirty="0" smtClean="0">
              <a:sym typeface="Calibri" pitchFamily="34" charset="0"/>
            </a:endParaRPr>
          </a:p>
          <a:p>
            <a:pPr marL="806743" lvl="1" indent="-345280" eaLnBrk="1" hangingPunct="1">
              <a:spcBef>
                <a:spcPct val="0"/>
              </a:spcBef>
              <a:buFont typeface="Calibri" pitchFamily="34" charset="0"/>
              <a:buAutoNum type="arabicPeriod"/>
              <a:defRPr/>
            </a:pPr>
            <a:r>
              <a:rPr lang="en-US" altLang="en-US" sz="1100" dirty="0" smtClean="0">
                <a:sym typeface="Calibri" pitchFamily="34" charset="0"/>
              </a:rPr>
              <a:t>Use </a:t>
            </a:r>
            <a:r>
              <a:rPr lang="en-US" altLang="en-US" sz="1100" dirty="0">
                <a:sym typeface="Calibri" pitchFamily="34" charset="0"/>
              </a:rPr>
              <a:t>the least invasive, </a:t>
            </a:r>
            <a:r>
              <a:rPr lang="en-US" altLang="en-US" sz="1100" dirty="0" smtClean="0">
                <a:sym typeface="Calibri" pitchFamily="34" charset="0"/>
              </a:rPr>
              <a:t>high-quality</a:t>
            </a:r>
            <a:r>
              <a:rPr lang="en-US" altLang="en-US" sz="1100" dirty="0">
                <a:sym typeface="Calibri" pitchFamily="34" charset="0"/>
              </a:rPr>
              <a:t>, recommended laboratory technologies available for chlamydia screening, with timely </a:t>
            </a:r>
            <a:r>
              <a:rPr lang="en-US" altLang="en-US" sz="1100" dirty="0" smtClean="0">
                <a:sym typeface="Calibri" pitchFamily="34" charset="0"/>
              </a:rPr>
              <a:t>turnaround; and</a:t>
            </a:r>
            <a:endParaRPr lang="en-US" altLang="en-US" sz="1100" dirty="0">
              <a:sym typeface="Calibri" pitchFamily="34" charset="0"/>
            </a:endParaRPr>
          </a:p>
          <a:p>
            <a:pPr marL="806743" lvl="1" indent="-345280" eaLnBrk="1" hangingPunct="1">
              <a:spcBef>
                <a:spcPct val="0"/>
              </a:spcBef>
              <a:buFont typeface="Calibri" pitchFamily="34" charset="0"/>
              <a:buAutoNum type="arabicPeriod"/>
              <a:defRPr/>
            </a:pPr>
            <a:r>
              <a:rPr lang="en-US" altLang="en-US" sz="1100" dirty="0">
                <a:sym typeface="Calibri" pitchFamily="34" charset="0"/>
              </a:rPr>
              <a:t>Utilize diverse payment options to reduce cost as a barrier for the </a:t>
            </a:r>
            <a:r>
              <a:rPr lang="en-US" altLang="en-US" sz="1100" dirty="0" smtClean="0">
                <a:sym typeface="Calibri" pitchFamily="34" charset="0"/>
              </a:rPr>
              <a:t>client </a:t>
            </a:r>
            <a:r>
              <a:rPr lang="en-US" altLang="en-US" sz="1100" dirty="0">
                <a:sym typeface="Calibri" pitchFamily="34" charset="0"/>
              </a:rPr>
              <a:t>and the facility</a:t>
            </a:r>
            <a:r>
              <a:rPr lang="en-US" altLang="en-US" sz="1100" dirty="0" smtClean="0">
                <a:sym typeface="Calibri" pitchFamily="34" charset="0"/>
              </a:rPr>
              <a:t>.</a:t>
            </a:r>
          </a:p>
          <a:p>
            <a:pPr marL="461463" lvl="1" indent="0" eaLnBrk="1" hangingPunct="1">
              <a:spcBef>
                <a:spcPct val="0"/>
              </a:spcBef>
              <a:buFont typeface="Calibri" pitchFamily="34" charset="0"/>
              <a:buNone/>
              <a:defRPr/>
            </a:pPr>
            <a:endParaRPr lang="en-US" altLang="en-US" sz="1100" dirty="0" smtClean="0">
              <a:sym typeface="Calibri" pitchFamily="34" charset="0"/>
            </a:endParaRPr>
          </a:p>
          <a:p>
            <a:pPr marL="4263" lvl="0" indent="0" eaLnBrk="1" hangingPunct="1">
              <a:spcBef>
                <a:spcPct val="0"/>
              </a:spcBef>
              <a:buFont typeface="Calibri" pitchFamily="34" charset="0"/>
              <a:buNone/>
              <a:defRPr/>
            </a:pPr>
            <a:r>
              <a:rPr lang="en-US" altLang="en-US" sz="1100" dirty="0" smtClean="0">
                <a:sym typeface="Calibri" pitchFamily="34" charset="0"/>
              </a:rPr>
              <a:t>Source:</a:t>
            </a:r>
          </a:p>
          <a:p>
            <a:pPr marL="4263" lvl="0" indent="0" eaLnBrk="1" hangingPunct="1">
              <a:spcBef>
                <a:spcPct val="0"/>
              </a:spcBef>
              <a:buFont typeface="Calibri" pitchFamily="34" charset="0"/>
              <a:buNone/>
              <a:defRPr/>
            </a:pPr>
            <a:r>
              <a:rPr lang="en-US" altLang="en-US" sz="1100" dirty="0" smtClean="0">
                <a:sym typeface="Calibri" pitchFamily="34" charset="0"/>
              </a:rPr>
              <a:t>Chlamydia</a:t>
            </a:r>
            <a:r>
              <a:rPr lang="en-US" altLang="en-US" sz="1100" baseline="0" dirty="0" smtClean="0">
                <a:sym typeface="Calibri" pitchFamily="34" charset="0"/>
              </a:rPr>
              <a:t> Screening Change Package.</a:t>
            </a:r>
          </a:p>
          <a:p>
            <a:pPr marL="4263" lvl="0" indent="0" eaLnBrk="1" hangingPunct="1">
              <a:spcBef>
                <a:spcPct val="0"/>
              </a:spcBef>
              <a:buFont typeface="Calibri" pitchFamily="34" charset="0"/>
              <a:buNone/>
              <a:defRPr/>
            </a:pPr>
            <a:r>
              <a:rPr lang="en-US" sz="1100" dirty="0" smtClean="0">
                <a:hlinkClick r:id="rId3"/>
              </a:rPr>
              <a:t>https://www.fpntc.org/resources/chlamydia-screening-change-package</a:t>
            </a:r>
            <a:r>
              <a:rPr lang="en-US" sz="1100" dirty="0" smtClean="0"/>
              <a:t>.</a:t>
            </a:r>
            <a:endParaRPr lang="en-US" altLang="en-US" sz="1100" dirty="0">
              <a:sym typeface="Calibri" pitchFamily="34" charset="0"/>
            </a:endParaRPr>
          </a:p>
          <a:p>
            <a:pPr eaLnBrk="1" hangingPunct="1">
              <a:spcBef>
                <a:spcPct val="0"/>
              </a:spcBef>
              <a:defRPr/>
            </a:pPr>
            <a:endParaRPr lang="en-US" altLang="en-US" sz="1100" dirty="0"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7925" indent="-234950">
              <a:spcBef>
                <a:spcPct val="30000"/>
              </a:spcBef>
              <a:defRPr sz="1200">
                <a:solidFill>
                  <a:schemeClr val="tx1"/>
                </a:solidFill>
                <a:latin typeface="Calibri" panose="020F0502020204030204" pitchFamily="34" charset="0"/>
              </a:defRPr>
            </a:lvl3pPr>
            <a:lvl4pPr marL="1649413"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
                <a:srgbClr val="000000"/>
              </a:buClr>
              <a:buSzPct val="25000"/>
            </a:pPr>
            <a:fld id="{66511436-0FB8-4C75-84F0-B655E3350188}" type="slidenum">
              <a:rPr lang="en-US" altLang="en-US">
                <a:solidFill>
                  <a:srgbClr val="000000"/>
                </a:solidFill>
                <a:sym typeface="Calibri" panose="020F0502020204030204" pitchFamily="34" charset="0"/>
              </a:rPr>
              <a:pPr>
                <a:spcBef>
                  <a:spcPct val="0"/>
                </a:spcBef>
                <a:buClr>
                  <a:srgbClr val="000000"/>
                </a:buClr>
                <a:buSzPct val="25000"/>
              </a:pPr>
              <a:t>35</a:t>
            </a:fld>
            <a:endParaRPr lang="en-US" altLang="en-US">
              <a:solidFill>
                <a:srgbClr val="000000"/>
              </a:solidFill>
              <a:sym typeface="Calibri" panose="020F0502020204030204" pitchFamily="34" charset="0"/>
            </a:endParaRPr>
          </a:p>
        </p:txBody>
      </p:sp>
    </p:spTree>
    <p:extLst>
      <p:ext uri="{BB962C8B-B14F-4D97-AF65-F5344CB8AC3E}">
        <p14:creationId xmlns:p14="http://schemas.microsoft.com/office/powerpoint/2010/main" val="9652389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6802" name="Shape 272"/>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73" name="Shape 273"/>
          <p:cNvSpPr txBox="1">
            <a:spLocks noGrp="1"/>
          </p:cNvSpPr>
          <p:nvPr>
            <p:ph type="body" idx="1"/>
          </p:nvPr>
        </p:nvSpPr>
        <p:spPr>
          <a:ln/>
        </p:spPr>
        <p:txBody>
          <a:bodyPr lIns="94221" tIns="47111" rIns="94221" bIns="47111" anchor="t" anchorCtr="0">
            <a:noAutofit/>
          </a:bodyPr>
          <a:lstStyle/>
          <a:p>
            <a:pPr marL="294551" indent="-294551" eaLnBrk="1" fontAlgn="auto" hangingPunct="1">
              <a:spcBef>
                <a:spcPts val="0"/>
              </a:spcBef>
              <a:spcAft>
                <a:spcPts val="0"/>
              </a:spcAft>
              <a:buSzPct val="25000"/>
              <a:buFont typeface="Arial" panose="020B0604020202020204" pitchFamily="34" charset="0"/>
              <a:buChar char="•"/>
              <a:defRPr/>
            </a:pPr>
            <a:r>
              <a:rPr lang="en-US" sz="1100" dirty="0" smtClean="0"/>
              <a:t>Best Practice 1 is to include chlamydia screening as part of </a:t>
            </a:r>
            <a:r>
              <a:rPr lang="en-US" sz="1100" b="0" dirty="0" smtClean="0"/>
              <a:t>routine</a:t>
            </a:r>
            <a:r>
              <a:rPr lang="en-US" sz="1100" dirty="0" smtClean="0"/>
              <a:t> clinical preventive care for women 24 years and younger, women older than 24 who are at increased risk, and men at increased risk. </a:t>
            </a:r>
          </a:p>
          <a:p>
            <a:pPr marL="751751" lvl="1" indent="-294551" eaLnBrk="1" fontAlgn="auto" hangingPunct="1">
              <a:spcBef>
                <a:spcPts val="0"/>
              </a:spcBef>
              <a:spcAft>
                <a:spcPts val="0"/>
              </a:spcAft>
              <a:buSzPct val="25000"/>
              <a:buFont typeface="Arial" panose="020B0604020202020204" pitchFamily="34" charset="0"/>
              <a:buChar char="•"/>
              <a:defRPr/>
            </a:pPr>
            <a:r>
              <a:rPr lang="en-US" sz="1100" dirty="0" smtClean="0"/>
              <a:t>Because chlamydia screening is recommended for sexually active women 24 years and younger, regardless of risk profile, staff can begin to prepare for chlamydia screening for women in this age range even before they arrive at the clinic. </a:t>
            </a:r>
          </a:p>
          <a:p>
            <a:pPr marL="751751" lvl="1" indent="-294551" eaLnBrk="1" fontAlgn="auto" hangingPunct="1">
              <a:spcBef>
                <a:spcPts val="0"/>
              </a:spcBef>
              <a:spcAft>
                <a:spcPts val="0"/>
              </a:spcAft>
              <a:buSzPct val="25000"/>
              <a:buFont typeface="Arial" panose="020B0604020202020204" pitchFamily="34" charset="0"/>
              <a:buChar char="•"/>
              <a:defRPr/>
            </a:pPr>
            <a:r>
              <a:rPr lang="en-US" sz="1100" dirty="0" smtClean="0"/>
              <a:t>Screening can be offered with an “opt-out” approach, meaning women can refuse screening if they don’t want it, but the default scenario is that you prepare for screening. </a:t>
            </a:r>
          </a:p>
          <a:p>
            <a:pPr marL="751751" lvl="1" indent="-294551" eaLnBrk="1" fontAlgn="auto" hangingPunct="1">
              <a:spcBef>
                <a:spcPts val="0"/>
              </a:spcBef>
              <a:spcAft>
                <a:spcPts val="0"/>
              </a:spcAft>
              <a:buSzPct val="25000"/>
              <a:buFont typeface="Arial" panose="020B0604020202020204" pitchFamily="34" charset="0"/>
              <a:buChar char="•"/>
              <a:defRPr/>
            </a:pPr>
            <a:r>
              <a:rPr lang="en-US" sz="1100" dirty="0" smtClean="0"/>
              <a:t>Include chlamydia screening </a:t>
            </a:r>
            <a:r>
              <a:rPr lang="en-US" sz="1100" b="0" dirty="0" smtClean="0"/>
              <a:t>in all visits, not just preventive health visits, </a:t>
            </a:r>
            <a:r>
              <a:rPr lang="en-US" sz="1100" dirty="0" smtClean="0"/>
              <a:t>and ideally all</a:t>
            </a:r>
            <a:r>
              <a:rPr lang="en-US" sz="1100" baseline="0" dirty="0" smtClean="0"/>
              <a:t> primary care visits - </a:t>
            </a:r>
            <a:r>
              <a:rPr lang="en-US" sz="1100" dirty="0" smtClean="0"/>
              <a:t>not just “family planning” visits. </a:t>
            </a:r>
          </a:p>
          <a:p>
            <a:pPr marL="751751" lvl="1" indent="-294551" eaLnBrk="1" fontAlgn="auto" hangingPunct="1">
              <a:spcBef>
                <a:spcPts val="0"/>
              </a:spcBef>
              <a:spcAft>
                <a:spcPts val="0"/>
              </a:spcAft>
              <a:buSzPct val="25000"/>
              <a:buFont typeface="Arial" panose="020B0604020202020204" pitchFamily="34" charset="0"/>
              <a:buChar char="•"/>
              <a:defRPr/>
            </a:pPr>
            <a:r>
              <a:rPr lang="en-US" sz="1100" dirty="0" smtClean="0"/>
              <a:t>Include assessment of the need for screening</a:t>
            </a:r>
            <a:r>
              <a:rPr lang="en-US" sz="1100" baseline="0" dirty="0" smtClean="0"/>
              <a:t> </a:t>
            </a:r>
            <a:r>
              <a:rPr lang="en-US" sz="1100" dirty="0" smtClean="0"/>
              <a:t>as a part of pregnancy test and emergency contraceptive counseling visits as well.  </a:t>
            </a:r>
          </a:p>
          <a:p>
            <a:pPr marL="294551" indent="-294551" eaLnBrk="1" fontAlgn="auto" hangingPunct="1">
              <a:spcBef>
                <a:spcPts val="0"/>
              </a:spcBef>
              <a:spcAft>
                <a:spcPts val="0"/>
              </a:spcAft>
              <a:buSzPct val="25000"/>
              <a:buFont typeface="Arial" panose="020B0604020202020204" pitchFamily="34" charset="0"/>
              <a:buChar char="•"/>
              <a:defRPr/>
            </a:pPr>
            <a:r>
              <a:rPr lang="en-US" sz="1100" dirty="0" smtClean="0"/>
              <a:t>The primary strategies that drive this best practice recommendation are to: </a:t>
            </a:r>
          </a:p>
          <a:p>
            <a:pPr marL="750286" lvl="1" indent="-288571" eaLnBrk="1" fontAlgn="auto" hangingPunct="1">
              <a:spcBef>
                <a:spcPts val="0"/>
              </a:spcBef>
              <a:spcAft>
                <a:spcPts val="0"/>
              </a:spcAft>
              <a:buSzPct val="25000"/>
              <a:buFont typeface="Arial" panose="020B0604020202020204" pitchFamily="34" charset="0"/>
              <a:buChar char="•"/>
              <a:defRPr/>
            </a:pPr>
            <a:r>
              <a:rPr lang="en-US" sz="1100" dirty="0" smtClean="0"/>
              <a:t>Have a written policy and protocol for screening all sexually active women 24 years and younger for chlamydia and gonorrhea as part of preventive health care, women 24 years or older who are at increased risk, and men at increased risk.</a:t>
            </a:r>
          </a:p>
          <a:p>
            <a:pPr marL="750286" lvl="1" indent="-288571" eaLnBrk="1" fontAlgn="auto" hangingPunct="1">
              <a:spcBef>
                <a:spcPts val="0"/>
              </a:spcBef>
              <a:spcAft>
                <a:spcPts val="0"/>
              </a:spcAft>
              <a:buSzPct val="25000"/>
              <a:buFont typeface="Arial" panose="020B0604020202020204" pitchFamily="34" charset="0"/>
              <a:buChar char="•"/>
              <a:defRPr/>
            </a:pPr>
            <a:r>
              <a:rPr lang="en-US" sz="1100" dirty="0" smtClean="0"/>
              <a:t>Establish standing orders and a standardized workflow.</a:t>
            </a:r>
          </a:p>
          <a:p>
            <a:pPr marL="750286" lvl="1" indent="-288571" eaLnBrk="1" fontAlgn="auto" hangingPunct="1">
              <a:spcBef>
                <a:spcPts val="0"/>
              </a:spcBef>
              <a:spcAft>
                <a:spcPts val="0"/>
              </a:spcAft>
              <a:buSzPct val="25000"/>
              <a:buFont typeface="Arial" panose="020B0604020202020204" pitchFamily="34" charset="0"/>
              <a:buChar char="•"/>
              <a:defRPr/>
            </a:pPr>
            <a:r>
              <a:rPr lang="en-US" sz="1100" dirty="0" smtClean="0"/>
              <a:t>Utilize a team approach to increase chlamydia screening rates. Meaning,</a:t>
            </a:r>
            <a:r>
              <a:rPr lang="en-US" sz="1100" baseline="0" dirty="0" smtClean="0"/>
              <a:t> e</a:t>
            </a:r>
            <a:r>
              <a:rPr lang="en-US" sz="1100" dirty="0" smtClean="0"/>
              <a:t>ngage all staff in identifying clients who should be screened—not just the provider.</a:t>
            </a:r>
          </a:p>
          <a:p>
            <a:pPr marL="750286" lvl="1" indent="-288571" eaLnBrk="1" fontAlgn="auto" hangingPunct="1">
              <a:spcBef>
                <a:spcPts val="0"/>
              </a:spcBef>
              <a:spcAft>
                <a:spcPts val="0"/>
              </a:spcAft>
              <a:buSzPct val="25000"/>
              <a:buFont typeface="Arial" panose="020B0604020202020204" pitchFamily="34" charset="0"/>
              <a:buChar char="•"/>
              <a:defRPr/>
            </a:pPr>
            <a:r>
              <a:rPr lang="en-US" sz="1100" dirty="0" smtClean="0"/>
              <a:t>Share screening data with staff and providers.</a:t>
            </a:r>
          </a:p>
          <a:p>
            <a:pPr marL="750286" lvl="1" indent="-288571" eaLnBrk="1" fontAlgn="auto" hangingPunct="1">
              <a:spcBef>
                <a:spcPts val="0"/>
              </a:spcBef>
              <a:spcAft>
                <a:spcPts val="0"/>
              </a:spcAft>
              <a:buSzPct val="25000"/>
              <a:buFont typeface="Arial" panose="020B0604020202020204" pitchFamily="34" charset="0"/>
              <a:buChar char="•"/>
              <a:defRPr/>
            </a:pPr>
            <a:r>
              <a:rPr lang="en-US" sz="1100" dirty="0" smtClean="0"/>
              <a:t>Utilize service delivery approaches to</a:t>
            </a:r>
            <a:r>
              <a:rPr lang="en-US" sz="1100" baseline="0" dirty="0" smtClean="0"/>
              <a:t> </a:t>
            </a:r>
            <a:r>
              <a:rPr lang="en-US" sz="1100" dirty="0" smtClean="0"/>
              <a:t>increase efficiency (to free up time for</a:t>
            </a:r>
            <a:r>
              <a:rPr lang="en-US" sz="1100" baseline="0" dirty="0" smtClean="0"/>
              <a:t> increased screening)</a:t>
            </a:r>
            <a:r>
              <a:rPr lang="en-US" sz="1100" dirty="0" smtClean="0"/>
              <a:t>.</a:t>
            </a:r>
          </a:p>
        </p:txBody>
      </p:sp>
      <p:sp>
        <p:nvSpPr>
          <p:cNvPr id="76804" name="Shape 274"/>
          <p:cNvSpPr txBox="1">
            <a:spLocks noChangeArrowheads="1"/>
          </p:cNvSpPr>
          <p:nvPr/>
        </p:nvSpPr>
        <p:spPr bwMode="auto">
          <a:xfrm>
            <a:off x="4008438" y="8945563"/>
            <a:ext cx="306705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1" tIns="47111" rIns="94221" bIns="47111"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buClr>
                <a:srgbClr val="000000"/>
              </a:buClr>
              <a:buSzPct val="25000"/>
            </a:pPr>
            <a:fld id="{6EA2A47C-EA54-4A1A-9CA8-BB92E41ED7A9}" type="slidenum">
              <a:rPr lang="en-US" altLang="en-US">
                <a:solidFill>
                  <a:srgbClr val="000000"/>
                </a:solidFill>
                <a:sym typeface="Calibri" panose="020F0502020204030204" pitchFamily="34" charset="0"/>
              </a:rPr>
              <a:pPr algn="r" eaLnBrk="1" hangingPunct="1">
                <a:spcBef>
                  <a:spcPct val="0"/>
                </a:spcBef>
                <a:buClr>
                  <a:srgbClr val="000000"/>
                </a:buClr>
                <a:buSzPct val="25000"/>
              </a:pPr>
              <a:t>36</a:t>
            </a:fld>
            <a:endParaRPr lang="en-US" altLang="en-US">
              <a:solidFill>
                <a:srgbClr val="000000"/>
              </a:solidFill>
              <a:sym typeface="Calibri" panose="020F0502020204030204" pitchFamily="34" charset="0"/>
            </a:endParaRPr>
          </a:p>
        </p:txBody>
      </p:sp>
    </p:spTree>
    <p:extLst>
      <p:ext uri="{BB962C8B-B14F-4D97-AF65-F5344CB8AC3E}">
        <p14:creationId xmlns:p14="http://schemas.microsoft.com/office/powerpoint/2010/main" val="34922254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8850" name="Shape 272"/>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59395" name="Shape 273"/>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221" tIns="47111" rIns="94221" bIns="47111" numCol="1" anchor="t" anchorCtr="0" compatLnSpc="1">
            <a:prstTxWarp prst="textNoShape">
              <a:avLst/>
            </a:prstTxWarp>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Best practice number two is to use normalizing and opt-out language to introduce chlamydia screening to sexually active women. </a:t>
            </a: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Normalizing </a:t>
            </a:r>
            <a:r>
              <a:rPr lang="en-US" sz="1200" kern="1200" dirty="0" smtClean="0">
                <a:solidFill>
                  <a:schemeClr val="tx1"/>
                </a:solidFill>
                <a:effectLst/>
                <a:latin typeface="+mn-lt"/>
                <a:ea typeface="+mn-ea"/>
                <a:cs typeface="+mn-cs"/>
              </a:rPr>
              <a:t>language decreases the chance that clients will feel judged and frames this service simply as part of standard care. </a:t>
            </a: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primary strategies to drive this best practice recommendation are to avoid asking closed questions such as "Do you want to be tested for chlamydia today?," that put the patient in a position of having to decide if they think they are at risk. </a:t>
            </a:r>
            <a:endParaRPr lang="en-US" sz="120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Share </a:t>
            </a:r>
            <a:r>
              <a:rPr lang="en-US" sz="1200" kern="1200" dirty="0" smtClean="0">
                <a:solidFill>
                  <a:schemeClr val="tx1"/>
                </a:solidFill>
                <a:effectLst/>
                <a:latin typeface="+mn-lt"/>
                <a:ea typeface="+mn-ea"/>
                <a:cs typeface="+mn-cs"/>
              </a:rPr>
              <a:t>sample scripts and have staff practice role playing with opt-out language such as phrases like, "I recommend testing for chlamydia and gonorrhea to all my clients under age 25."</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Include all staff in training. Staff with client contact should receive training on preferred and acceptable specimen collection options, current screening criteria and national recommendations and potential sequelae of untreated chlamydia, local chlamydia prevalence and how to respond to positive results.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Educate your clients to help them understand the importance of screening, including sharing how common chlamydia is among young people, how rates are rising and how most people don't know when they have an infection because there are often no symptoms. </a:t>
            </a:r>
            <a:endParaRPr lang="en-US" sz="120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Also</a:t>
            </a:r>
            <a:r>
              <a:rPr lang="en-US" sz="1200" kern="1200" dirty="0" smtClean="0">
                <a:solidFill>
                  <a:schemeClr val="tx1"/>
                </a:solidFill>
                <a:effectLst/>
                <a:latin typeface="+mn-lt"/>
                <a:ea typeface="+mn-ea"/>
                <a:cs typeface="+mn-cs"/>
              </a:rPr>
              <a:t>, share with them the risk for complications if infections remain undetected. </a:t>
            </a:r>
            <a:endParaRPr lang="en-US" sz="120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And </a:t>
            </a:r>
            <a:r>
              <a:rPr lang="en-US" sz="1200" kern="1200" dirty="0" smtClean="0">
                <a:solidFill>
                  <a:schemeClr val="tx1"/>
                </a:solidFill>
                <a:effectLst/>
                <a:latin typeface="+mn-lt"/>
                <a:ea typeface="+mn-ea"/>
                <a:cs typeface="+mn-cs"/>
              </a:rPr>
              <a:t>help clients understand how they can reduce their risks for STDs, including the importance of using condoms in addition to their effective method for contraception.</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Don't forget to similarly educate your clients who test positive for chlamydia or gonorrhea about the importance of getting their partners treated and of their three month retesting visit, given the very high rates and dangerous reproductive health consequences associated with reinfection.</a:t>
            </a:r>
          </a:p>
          <a:p>
            <a:pPr marL="0" indent="0" eaLnBrk="1" hangingPunct="1">
              <a:spcBef>
                <a:spcPct val="0"/>
              </a:spcBef>
              <a:buFont typeface="Arial" panose="020B0604020202020204" pitchFamily="34" charset="0"/>
              <a:buNone/>
              <a:defRPr/>
            </a:pPr>
            <a:endParaRPr lang="en-US" altLang="en-US" sz="1100" dirty="0" smtClean="0"/>
          </a:p>
        </p:txBody>
      </p:sp>
      <p:sp>
        <p:nvSpPr>
          <p:cNvPr id="78852" name="Shape 274"/>
          <p:cNvSpPr txBox="1">
            <a:spLocks noChangeArrowheads="1"/>
          </p:cNvSpPr>
          <p:nvPr/>
        </p:nvSpPr>
        <p:spPr bwMode="auto">
          <a:xfrm>
            <a:off x="4008438" y="8945563"/>
            <a:ext cx="306705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1" tIns="47111" rIns="94221" bIns="47111"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buClr>
                <a:srgbClr val="000000"/>
              </a:buClr>
              <a:buSzPct val="25000"/>
            </a:pPr>
            <a:fld id="{68F12E53-8754-450B-ACB2-CBE7F606C14B}" type="slidenum">
              <a:rPr lang="en-US" altLang="en-US">
                <a:solidFill>
                  <a:srgbClr val="000000"/>
                </a:solidFill>
                <a:sym typeface="Calibri" panose="020F0502020204030204" pitchFamily="34" charset="0"/>
              </a:rPr>
              <a:pPr algn="r" eaLnBrk="1" hangingPunct="1">
                <a:spcBef>
                  <a:spcPct val="0"/>
                </a:spcBef>
                <a:buClr>
                  <a:srgbClr val="000000"/>
                </a:buClr>
                <a:buSzPct val="25000"/>
              </a:pPr>
              <a:t>37</a:t>
            </a:fld>
            <a:endParaRPr lang="en-US" altLang="en-US">
              <a:solidFill>
                <a:srgbClr val="000000"/>
              </a:solidFill>
              <a:sym typeface="Calibri" panose="020F0502020204030204" pitchFamily="34" charset="0"/>
            </a:endParaRPr>
          </a:p>
        </p:txBody>
      </p:sp>
    </p:spTree>
    <p:extLst>
      <p:ext uri="{BB962C8B-B14F-4D97-AF65-F5344CB8AC3E}">
        <p14:creationId xmlns:p14="http://schemas.microsoft.com/office/powerpoint/2010/main" val="13420624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defRPr/>
            </a:pPr>
            <a:r>
              <a:rPr lang="en-US" sz="1200" kern="1200" dirty="0" smtClean="0">
                <a:solidFill>
                  <a:schemeClr val="tx1"/>
                </a:solidFill>
                <a:effectLst/>
                <a:latin typeface="+mn-lt"/>
                <a:ea typeface="+mn-ea"/>
                <a:cs typeface="+mn-cs"/>
              </a:rPr>
              <a:t>Here </a:t>
            </a:r>
            <a:r>
              <a:rPr lang="en-US" sz="1200" kern="1200" dirty="0" smtClean="0">
                <a:solidFill>
                  <a:schemeClr val="tx1"/>
                </a:solidFill>
                <a:effectLst/>
                <a:latin typeface="+mn-lt"/>
                <a:ea typeface="+mn-ea"/>
                <a:cs typeface="+mn-cs"/>
              </a:rPr>
              <a:t>is a great success story from Michigan, highlighting the use of best practices one and two. Amy Peterson from the Michigan Department of Health's STD program partnered with her state's Title X networks to successfully improve their FPAR chlamydia screening rates between 2015 and 2016 by double digits among 15 to 24 year old females Title X clients.</a:t>
            </a:r>
          </a:p>
          <a:p>
            <a:pPr marL="171450" indent="-171450">
              <a:buFont typeface="Arial" panose="020B0604020202020204" pitchFamily="34" charset="0"/>
              <a:buChar char="•"/>
              <a:defRPr/>
            </a:pPr>
            <a:r>
              <a:rPr lang="en-US" sz="1200" kern="1200" dirty="0" smtClean="0">
                <a:solidFill>
                  <a:schemeClr val="tx1"/>
                </a:solidFill>
                <a:effectLst/>
                <a:latin typeface="+mn-lt"/>
                <a:ea typeface="+mn-ea"/>
                <a:cs typeface="+mn-cs"/>
              </a:rPr>
              <a:t>She did this by first highlighting Michigan Title X's low FPAR chlamydia screening rates to capture people's attention within a formal STD update training she was asked to provide for Michigan Title X providers. </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defRPr/>
            </a:pPr>
            <a:r>
              <a:rPr lang="en-US" sz="1200" kern="1200" dirty="0" smtClean="0">
                <a:solidFill>
                  <a:schemeClr val="tx1"/>
                </a:solidFill>
                <a:effectLst/>
                <a:latin typeface="+mn-lt"/>
                <a:ea typeface="+mn-ea"/>
                <a:cs typeface="+mn-cs"/>
              </a:rPr>
              <a:t>She </a:t>
            </a:r>
            <a:r>
              <a:rPr lang="en-US" sz="1200" kern="1200" dirty="0" smtClean="0">
                <a:solidFill>
                  <a:schemeClr val="tx1"/>
                </a:solidFill>
                <a:effectLst/>
                <a:latin typeface="+mn-lt"/>
                <a:ea typeface="+mn-ea"/>
                <a:cs typeface="+mn-cs"/>
              </a:rPr>
              <a:t>then helped key informant interviews and focus groups for Title X providers and staff to ask them to help her identify missed opportunities for screening among their Family Planning client </a:t>
            </a:r>
            <a:r>
              <a:rPr lang="en-US" sz="1200" kern="1200" dirty="0" smtClean="0">
                <a:solidFill>
                  <a:schemeClr val="tx1"/>
                </a:solidFill>
                <a:effectLst/>
                <a:latin typeface="+mn-lt"/>
                <a:ea typeface="+mn-ea"/>
                <a:cs typeface="+mn-cs"/>
              </a:rPr>
              <a:t>visits.</a:t>
            </a:r>
          </a:p>
          <a:p>
            <a:pPr marL="171450" indent="-171450">
              <a:buFont typeface="Arial" panose="020B0604020202020204" pitchFamily="34" charset="0"/>
              <a:buChar char="•"/>
              <a:defRPr/>
            </a:pPr>
            <a:r>
              <a:rPr lang="en-US" sz="1200" kern="1200" dirty="0" smtClean="0">
                <a:solidFill>
                  <a:schemeClr val="tx1"/>
                </a:solidFill>
                <a:effectLst/>
                <a:latin typeface="+mn-lt"/>
                <a:ea typeface="+mn-ea"/>
                <a:cs typeface="+mn-cs"/>
              </a:rPr>
              <a:t>She </a:t>
            </a:r>
            <a:r>
              <a:rPr lang="en-US" sz="1200" kern="1200" dirty="0" smtClean="0">
                <a:solidFill>
                  <a:schemeClr val="tx1"/>
                </a:solidFill>
                <a:effectLst/>
                <a:latin typeface="+mn-lt"/>
                <a:ea typeface="+mn-ea"/>
                <a:cs typeface="+mn-cs"/>
              </a:rPr>
              <a:t>distilled what she learned from these sessions into three system intervention change ideas and solicited 13 volunteer Title X health centers who agreed to pilot test one of these three intervention changes over a period of about six months.</a:t>
            </a:r>
            <a:endParaRPr lang="en-US" altLang="en-US" sz="1100" dirty="0"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2122896-86E2-4819-A216-B3A6AEE1E99A}" type="slidenum">
              <a:rPr lang="en-US" altLang="en-US"/>
              <a:pPr/>
              <a:t>38</a:t>
            </a:fld>
            <a:endParaRPr lang="en-US" altLang="en-US"/>
          </a:p>
        </p:txBody>
      </p:sp>
    </p:spTree>
    <p:extLst>
      <p:ext uri="{BB962C8B-B14F-4D97-AF65-F5344CB8AC3E}">
        <p14:creationId xmlns:p14="http://schemas.microsoft.com/office/powerpoint/2010/main" val="42477838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three interventions they tested were</a:t>
            </a:r>
            <a:r>
              <a:rPr lang="en-US" sz="1200" kern="1200" dirty="0" smtClean="0">
                <a:solidFill>
                  <a:schemeClr val="tx1"/>
                </a:solidFill>
                <a:effectLst/>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Routinely </a:t>
            </a:r>
            <a:r>
              <a:rPr lang="en-US" sz="1200" kern="1200" dirty="0" smtClean="0">
                <a:solidFill>
                  <a:schemeClr val="tx1"/>
                </a:solidFill>
                <a:effectLst/>
                <a:latin typeface="+mn-lt"/>
                <a:ea typeface="+mn-ea"/>
                <a:cs typeface="+mn-cs"/>
              </a:rPr>
              <a:t>including chlamydia and gonorrhea screening within pregnancy-test-only and EC-only </a:t>
            </a:r>
            <a:r>
              <a:rPr lang="en-US" sz="1200" kern="1200" dirty="0" smtClean="0">
                <a:solidFill>
                  <a:schemeClr val="tx1"/>
                </a:solidFill>
                <a:effectLst/>
                <a:latin typeface="+mn-lt"/>
                <a:ea typeface="+mn-ea"/>
                <a:cs typeface="+mn-cs"/>
              </a:rPr>
              <a:t>visits;</a:t>
            </a:r>
            <a:r>
              <a:rPr lang="en-US" sz="1200" kern="1200" baseline="0" dirty="0" smtClean="0">
                <a:solidFill>
                  <a:schemeClr val="tx1"/>
                </a:solidFill>
                <a:effectLst/>
                <a:latin typeface="+mn-lt"/>
                <a:ea typeface="+mn-ea"/>
                <a:cs typeface="+mn-cs"/>
              </a:rPr>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Bundling </a:t>
            </a:r>
            <a:r>
              <a:rPr lang="en-US" sz="1200" kern="1200" dirty="0" smtClean="0">
                <a:solidFill>
                  <a:schemeClr val="tx1"/>
                </a:solidFill>
                <a:effectLst/>
                <a:latin typeface="+mn-lt"/>
                <a:ea typeface="+mn-ea"/>
                <a:cs typeface="+mn-cs"/>
              </a:rPr>
              <a:t>chlamydia and gonorrhea screening within Title X and annual visits, using an opt-out </a:t>
            </a:r>
            <a:r>
              <a:rPr lang="en-US" sz="1200" kern="1200" dirty="0" smtClean="0">
                <a:solidFill>
                  <a:schemeClr val="tx1"/>
                </a:solidFill>
                <a:effectLst/>
                <a:latin typeface="+mn-lt"/>
                <a:ea typeface="+mn-ea"/>
                <a:cs typeface="+mn-cs"/>
              </a:rPr>
              <a:t>approach;</a:t>
            </a:r>
            <a:r>
              <a:rPr lang="en-US" sz="1200" kern="1200" baseline="0" dirty="0" smtClean="0">
                <a:solidFill>
                  <a:schemeClr val="tx1"/>
                </a:solidFill>
                <a:effectLst/>
                <a:latin typeface="+mn-lt"/>
                <a:ea typeface="+mn-ea"/>
                <a:cs typeface="+mn-cs"/>
              </a:rPr>
              <a:t> and</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baseline="0" dirty="0" smtClean="0">
                <a:solidFill>
                  <a:schemeClr val="tx1"/>
                </a:solidFill>
                <a:effectLst/>
                <a:latin typeface="+mn-lt"/>
                <a:ea typeface="+mn-ea"/>
                <a:cs typeface="+mn-cs"/>
              </a:rPr>
              <a:t>Standing order for routine urine collection.</a:t>
            </a:r>
            <a:endParaRPr lang="en-US" sz="1200" kern="1200" dirty="0" smtClean="0">
              <a:solidFill>
                <a:schemeClr val="tx1"/>
              </a:solidFill>
              <a:effectLst/>
              <a:latin typeface="+mn-lt"/>
              <a:ea typeface="+mn-ea"/>
              <a:cs typeface="+mn-cs"/>
            </a:endParaRPr>
          </a:p>
          <a:p>
            <a:pPr>
              <a:defRPr/>
            </a:pPr>
            <a:endParaRPr lang="en-US" altLang="en-US" sz="1100" dirty="0"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2122896-86E2-4819-A216-B3A6AEE1E99A}" type="slidenum">
              <a:rPr lang="en-US" altLang="en-US"/>
              <a:pPr/>
              <a:t>39</a:t>
            </a:fld>
            <a:endParaRPr lang="en-US" altLang="en-US"/>
          </a:p>
        </p:txBody>
      </p:sp>
    </p:spTree>
    <p:extLst>
      <p:ext uri="{BB962C8B-B14F-4D97-AF65-F5344CB8AC3E}">
        <p14:creationId xmlns:p14="http://schemas.microsoft.com/office/powerpoint/2010/main" val="1672396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To set the stage, it's no secret that we are seeing rising chlamydia rates across the country. These rates are increasing among both men and women. In some areas like my home state of California, these rates are higher than they have been during any time within the last 25 years.</a:t>
            </a:r>
            <a:endParaRPr lang="en-US" dirty="0" smtClean="0"/>
          </a:p>
          <a:p>
            <a:endParaRPr lang="en-US" dirty="0" smtClean="0"/>
          </a:p>
          <a:p>
            <a:r>
              <a:rPr lang="en-US" dirty="0" smtClean="0"/>
              <a:t>Source: </a:t>
            </a:r>
          </a:p>
          <a:p>
            <a:r>
              <a:rPr lang="en-US" dirty="0" smtClean="0"/>
              <a:t>Centers for Disease Control</a:t>
            </a:r>
            <a:r>
              <a:rPr lang="en-US" baseline="0" dirty="0" smtClean="0"/>
              <a:t> and Prevention. </a:t>
            </a:r>
            <a:r>
              <a:rPr lang="en-US" i="1" baseline="0" dirty="0" smtClean="0"/>
              <a:t>Sexually Transmitted Disease Surveillance 2017</a:t>
            </a:r>
            <a:r>
              <a:rPr lang="en-US" baseline="0" dirty="0" smtClean="0"/>
              <a:t>. Atlanta: U.S. Department of Health and Human Services; 2018. </a:t>
            </a:r>
            <a:r>
              <a:rPr lang="en-US" dirty="0" smtClean="0">
                <a:hlinkClick r:id="rId3"/>
              </a:rPr>
              <a:t>https://www.cdc.gov/std/stats17/2017-STD-Surveillance-Report_CDC-clearance-9.10.18.pdf</a:t>
            </a:r>
            <a:r>
              <a:rPr lang="en-US" dirty="0" smtClean="0"/>
              <a:t>.</a:t>
            </a:r>
          </a:p>
          <a:p>
            <a:endParaRPr lang="en-US" dirty="0"/>
          </a:p>
        </p:txBody>
      </p:sp>
      <p:sp>
        <p:nvSpPr>
          <p:cNvPr id="4" name="Slide Number Placeholder 3"/>
          <p:cNvSpPr>
            <a:spLocks noGrp="1"/>
          </p:cNvSpPr>
          <p:nvPr>
            <p:ph type="sldNum" sz="quarter" idx="10"/>
          </p:nvPr>
        </p:nvSpPr>
        <p:spPr/>
        <p:txBody>
          <a:bodyPr/>
          <a:lstStyle/>
          <a:p>
            <a:fld id="{20EBB9C9-F34F-4F27-BC7D-6C2128CF457C}" type="slidenum">
              <a:rPr lang="en-US" smtClean="0"/>
              <a:t>4</a:t>
            </a:fld>
            <a:endParaRPr lang="en-US"/>
          </a:p>
        </p:txBody>
      </p:sp>
    </p:spTree>
    <p:extLst>
      <p:ext uri="{BB962C8B-B14F-4D97-AF65-F5344CB8AC3E}">
        <p14:creationId xmlns:p14="http://schemas.microsoft.com/office/powerpoint/2010/main" val="25993227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Because chlamydia and gonorrhea screening was included on this list, bundled into this list of services and not simply called out or asked about, this normalized screening is just a standard part of the annual Title X visit, reducing client refusals to the screen.</a:t>
            </a:r>
          </a:p>
          <a:p>
            <a:pPr marL="171450" indent="-171450">
              <a:buFont typeface="Arial" panose="020B0604020202020204" pitchFamily="34" charset="0"/>
              <a:buChar char="•"/>
              <a:defRPr/>
            </a:pPr>
            <a:endParaRPr lang="en-US" altLang="en-US" sz="1100" dirty="0"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2122896-86E2-4819-A216-B3A6AEE1E99A}" type="slidenum">
              <a:rPr lang="en-US" altLang="en-US"/>
              <a:pPr/>
              <a:t>40</a:t>
            </a:fld>
            <a:endParaRPr lang="en-US" altLang="en-US"/>
          </a:p>
        </p:txBody>
      </p:sp>
    </p:spTree>
    <p:extLst>
      <p:ext uri="{BB962C8B-B14F-4D97-AF65-F5344CB8AC3E}">
        <p14:creationId xmlns:p14="http://schemas.microsoft.com/office/powerpoint/2010/main" val="30565774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third intervention they tested was creating standing orders for routine urine collection implemented for all Title X client visits with submission of specimen for chlamydia and gonorrhea screening if no screen had occurred within the past 12 months. </a:t>
            </a: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Somebody </a:t>
            </a:r>
            <a:r>
              <a:rPr lang="en-US" sz="1200" kern="1200" dirty="0" smtClean="0">
                <a:solidFill>
                  <a:schemeClr val="tx1"/>
                </a:solidFill>
                <a:effectLst/>
                <a:latin typeface="+mn-lt"/>
                <a:ea typeface="+mn-ea"/>
                <a:cs typeface="+mn-cs"/>
              </a:rPr>
              <a:t>would look up and see if there was a screen in the chart over the past 12 months and if none, they would recommend putting forward that urine for screening. </a:t>
            </a: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Again</a:t>
            </a:r>
            <a:r>
              <a:rPr lang="en-US" sz="1200" kern="1200" dirty="0" smtClean="0">
                <a:solidFill>
                  <a:schemeClr val="tx1"/>
                </a:solidFill>
                <a:effectLst/>
                <a:latin typeface="+mn-lt"/>
                <a:ea typeface="+mn-ea"/>
                <a:cs typeface="+mn-cs"/>
              </a:rPr>
              <a:t>, the provider would share the standard practice with the client when in the room and ask about any concerns but it was another spin on the opt-out approach with a more proactive specimen collection and submission protocol.</a:t>
            </a:r>
          </a:p>
          <a:p>
            <a:pPr marL="171450" indent="-171450">
              <a:buFont typeface="Arial" panose="020B0604020202020204" pitchFamily="34" charset="0"/>
              <a:buChar char="•"/>
              <a:defRPr/>
            </a:pPr>
            <a:endParaRPr lang="en-US" altLang="en-US" sz="1100" dirty="0"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2122896-86E2-4819-A216-B3A6AEE1E99A}" type="slidenum">
              <a:rPr lang="en-US" altLang="en-US"/>
              <a:pPr/>
              <a:t>41</a:t>
            </a:fld>
            <a:endParaRPr lang="en-US" altLang="en-US"/>
          </a:p>
        </p:txBody>
      </p:sp>
    </p:spTree>
    <p:extLst>
      <p:ext uri="{BB962C8B-B14F-4D97-AF65-F5344CB8AC3E}">
        <p14:creationId xmlns:p14="http://schemas.microsoft.com/office/powerpoint/2010/main" val="31070705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Within the Title X sites that piloted one of these three interventions, their screening rates increased from 45% to 89% by six months. </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They </a:t>
            </a:r>
            <a:r>
              <a:rPr lang="en-US" sz="1200" kern="1200" dirty="0" smtClean="0">
                <a:solidFill>
                  <a:schemeClr val="tx1"/>
                </a:solidFill>
                <a:effectLst/>
                <a:latin typeface="+mn-lt"/>
                <a:ea typeface="+mn-ea"/>
                <a:cs typeface="+mn-cs"/>
              </a:rPr>
              <a:t>only tested one each with the biggest jump, an increased jump right up to 85% occurring right at the gate within the first three months and then just increasing more gradually and sustaining over time. </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chlamydia positivity remained high in these settings, pre and post intervention in spite of the broader group of clients being screened which means that approximately twice the number of chlamydia cases were being detected, cases that previously would have been missed.</a:t>
            </a:r>
          </a:p>
        </p:txBody>
      </p:sp>
      <p:sp>
        <p:nvSpPr>
          <p:cNvPr id="4" name="Slide Number Placeholder 3"/>
          <p:cNvSpPr>
            <a:spLocks noGrp="1"/>
          </p:cNvSpPr>
          <p:nvPr>
            <p:ph type="sldNum" sz="quarter" idx="10"/>
          </p:nvPr>
        </p:nvSpPr>
        <p:spPr/>
        <p:txBody>
          <a:bodyPr/>
          <a:lstStyle/>
          <a:p>
            <a:fld id="{20EBB9C9-F34F-4F27-BC7D-6C2128CF457C}" type="slidenum">
              <a:rPr lang="en-US" smtClean="0"/>
              <a:t>42</a:t>
            </a:fld>
            <a:endParaRPr lang="en-US"/>
          </a:p>
        </p:txBody>
      </p:sp>
    </p:spTree>
    <p:extLst>
      <p:ext uri="{BB962C8B-B14F-4D97-AF65-F5344CB8AC3E}">
        <p14:creationId xmlns:p14="http://schemas.microsoft.com/office/powerpoint/2010/main" val="6936061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And even though only 13 of the 100 or so Michigan Title X sites piloted this intervention formally, there were a lot of opportunities for these sites and the STD program to share results back with the broader Title X network, which led to other sites initiating some of the same strategies, and this resulted in a big uptake in the Michigan Title X chlamydia screening rates, the first real improvement in the state's rates after many years of status quo.</a:t>
            </a:r>
          </a:p>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20EBB9C9-F34F-4F27-BC7D-6C2128CF457C}" type="slidenum">
              <a:rPr lang="en-US" smtClean="0"/>
              <a:t>43</a:t>
            </a:fld>
            <a:endParaRPr lang="en-US"/>
          </a:p>
        </p:txBody>
      </p:sp>
    </p:spTree>
    <p:extLst>
      <p:ext uri="{BB962C8B-B14F-4D97-AF65-F5344CB8AC3E}">
        <p14:creationId xmlns:p14="http://schemas.microsoft.com/office/powerpoint/2010/main" val="27586744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0898" name="Shape 272"/>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60419" name="Shape 273"/>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221" tIns="47111" rIns="94221" bIns="47111" numCol="1" anchor="t" anchorCtr="0" compatLnSpc="1">
            <a:prstTxWarp prst="textNoShape">
              <a:avLst/>
            </a:prstTxWarp>
          </a:bodyPr>
          <a:lstStyle/>
          <a:p>
            <a:pPr marL="294551" indent="-294551" eaLnBrk="1" hangingPunct="1">
              <a:spcBef>
                <a:spcPct val="0"/>
              </a:spcBef>
              <a:buFont typeface="Arial" panose="020B0604020202020204" pitchFamily="34" charset="0"/>
              <a:buChar char="•"/>
              <a:defRPr/>
            </a:pPr>
            <a:r>
              <a:rPr lang="en-US" altLang="en-US" sz="1100" dirty="0" smtClean="0"/>
              <a:t>Best practice 3 is to use the least invasive, high-quality recommended laboratory technologies available for chlamydia screening, with timely turnaround. This</a:t>
            </a:r>
            <a:r>
              <a:rPr lang="en-US" altLang="en-US" sz="1100" baseline="0" dirty="0" smtClean="0"/>
              <a:t> means making </a:t>
            </a:r>
            <a:r>
              <a:rPr lang="en-US" altLang="en-US" sz="1100" dirty="0" smtClean="0"/>
              <a:t>all optimal urogenital specimen types available, including self-collected vaginal swabs for women. </a:t>
            </a:r>
          </a:p>
          <a:p>
            <a:pPr marL="751751" lvl="1" indent="-294551" eaLnBrk="1" hangingPunct="1">
              <a:spcBef>
                <a:spcPct val="0"/>
              </a:spcBef>
              <a:buFont typeface="Arial" panose="020B0604020202020204" pitchFamily="34" charset="0"/>
              <a:buChar char="•"/>
              <a:defRPr/>
            </a:pPr>
            <a:r>
              <a:rPr lang="en-US" altLang="en-US" sz="1100" dirty="0" smtClean="0"/>
              <a:t>Historically, chlamydia and gonorrhea specimens were collected during pelvic exams at “annual” preventive health visits, at the same time pap testing was being conducted. But</a:t>
            </a:r>
            <a:r>
              <a:rPr lang="en-US" altLang="en-US" sz="1100" baseline="0" dirty="0" smtClean="0"/>
              <a:t> now r</a:t>
            </a:r>
            <a:r>
              <a:rPr lang="en-US" altLang="en-US" sz="1100" dirty="0" smtClean="0"/>
              <a:t>ecommendations for pelvic exams and pap testing have changed, and fewer pelvic exams are being</a:t>
            </a:r>
            <a:r>
              <a:rPr lang="en-US" altLang="en-US" sz="1100" baseline="0" dirty="0" smtClean="0"/>
              <a:t> done.</a:t>
            </a:r>
          </a:p>
          <a:p>
            <a:pPr marL="751751" lvl="1" indent="-294551" eaLnBrk="1" hangingPunct="1">
              <a:spcBef>
                <a:spcPct val="0"/>
              </a:spcBef>
              <a:buFont typeface="Arial" panose="020B0604020202020204" pitchFamily="34" charset="0"/>
              <a:buChar char="•"/>
              <a:defRPr/>
            </a:pPr>
            <a:r>
              <a:rPr lang="en-US" altLang="en-US" sz="1100" dirty="0" smtClean="0"/>
              <a:t>Test technologies now allow for screening without a pelvic exam.</a:t>
            </a:r>
          </a:p>
          <a:p>
            <a:pPr marL="756014" lvl="1" indent="-294551" eaLnBrk="1" hangingPunct="1">
              <a:spcBef>
                <a:spcPct val="0"/>
              </a:spcBef>
              <a:buFont typeface="Arial" panose="020B0604020202020204" pitchFamily="34" charset="0"/>
              <a:buChar char="•"/>
              <a:defRPr/>
            </a:pPr>
            <a:r>
              <a:rPr lang="en-US" altLang="en-US" sz="1100" dirty="0" smtClean="0"/>
              <a:t>2015 CDC STD Treatment Guidelines cite that chlamydia and gonorrhea urogenital infections can be diagnosed in women by testing first-catch urine or collecting swab specimens from the endocervix or vagina.</a:t>
            </a:r>
          </a:p>
          <a:p>
            <a:pPr marL="756014" lvl="1" indent="-294551" eaLnBrk="1" hangingPunct="1">
              <a:spcBef>
                <a:spcPct val="0"/>
              </a:spcBef>
              <a:buFont typeface="Arial" panose="020B0604020202020204" pitchFamily="34" charset="0"/>
              <a:buChar char="•"/>
              <a:defRPr/>
            </a:pPr>
            <a:r>
              <a:rPr lang="en-US" altLang="en-US" sz="1100" dirty="0" smtClean="0"/>
              <a:t>CDC recommends a self-collected vaginal swab as </a:t>
            </a:r>
            <a:r>
              <a:rPr lang="en-US" altLang="en-US" sz="1100" b="0" dirty="0" smtClean="0"/>
              <a:t>the recommended sample type.</a:t>
            </a:r>
          </a:p>
          <a:p>
            <a:pPr marL="756014" lvl="1" indent="-294551" eaLnBrk="1" hangingPunct="1">
              <a:spcBef>
                <a:spcPct val="0"/>
              </a:spcBef>
              <a:buFont typeface="Arial" panose="020B0604020202020204" pitchFamily="34" charset="0"/>
              <a:buChar char="•"/>
              <a:defRPr/>
            </a:pPr>
            <a:r>
              <a:rPr lang="en-US" altLang="en-US" sz="1100" dirty="0" smtClean="0"/>
              <a:t>The primary strategies that drive this best practice recommendation are to: </a:t>
            </a:r>
          </a:p>
          <a:p>
            <a:pPr marL="1219114" lvl="2" indent="-294551" eaLnBrk="1" hangingPunct="1">
              <a:spcBef>
                <a:spcPct val="0"/>
              </a:spcBef>
              <a:buFont typeface="Arial" panose="020B0604020202020204" pitchFamily="34" charset="0"/>
              <a:buChar char="•"/>
              <a:defRPr/>
            </a:pPr>
            <a:r>
              <a:rPr lang="en-US" altLang="en-US" sz="1100" dirty="0" smtClean="0"/>
              <a:t>Establish routine clinic flow processes and systems</a:t>
            </a:r>
          </a:p>
          <a:p>
            <a:pPr marL="1219114" lvl="2" indent="-294551" eaLnBrk="1" hangingPunct="1">
              <a:spcBef>
                <a:spcPct val="0"/>
              </a:spcBef>
              <a:buFont typeface="Arial" panose="020B0604020202020204" pitchFamily="34" charset="0"/>
              <a:buChar char="•"/>
              <a:defRPr/>
            </a:pPr>
            <a:r>
              <a:rPr lang="en-US" altLang="en-US" sz="1100" dirty="0" smtClean="0"/>
              <a:t>Make all screening options available, including self-collected vaginal swabs</a:t>
            </a:r>
          </a:p>
          <a:p>
            <a:pPr marL="1219114" marR="0" lvl="2" indent="-294551"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sz="1100" dirty="0" smtClean="0"/>
              <a:t>Procure lab services with timely turnaround</a:t>
            </a:r>
          </a:p>
          <a:p>
            <a:pPr marL="1219114" lvl="2" indent="-294551" eaLnBrk="1" hangingPunct="1">
              <a:spcBef>
                <a:spcPct val="0"/>
              </a:spcBef>
              <a:buFont typeface="Arial" panose="020B0604020202020204" pitchFamily="34" charset="0"/>
              <a:buChar char="•"/>
              <a:defRPr/>
            </a:pPr>
            <a:r>
              <a:rPr lang="en-US" altLang="en-US" sz="1100" dirty="0" smtClean="0"/>
              <a:t>Establish a recall system to retest clients three months after treatment in the case of a positive result</a:t>
            </a:r>
          </a:p>
        </p:txBody>
      </p:sp>
      <p:sp>
        <p:nvSpPr>
          <p:cNvPr id="80900" name="Shape 274"/>
          <p:cNvSpPr txBox="1">
            <a:spLocks noChangeArrowheads="1"/>
          </p:cNvSpPr>
          <p:nvPr/>
        </p:nvSpPr>
        <p:spPr bwMode="auto">
          <a:xfrm>
            <a:off x="4008438" y="8945563"/>
            <a:ext cx="306705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1" tIns="47111" rIns="94221" bIns="47111"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buClr>
                <a:srgbClr val="000000"/>
              </a:buClr>
              <a:buSzPct val="25000"/>
            </a:pPr>
            <a:fld id="{BA439D0F-17D2-4E1F-85DA-D2FCF42DC55F}" type="slidenum">
              <a:rPr lang="en-US" altLang="en-US">
                <a:solidFill>
                  <a:srgbClr val="000000"/>
                </a:solidFill>
                <a:sym typeface="Calibri" panose="020F0502020204030204" pitchFamily="34" charset="0"/>
              </a:rPr>
              <a:pPr algn="r" eaLnBrk="1" hangingPunct="1">
                <a:spcBef>
                  <a:spcPct val="0"/>
                </a:spcBef>
                <a:buClr>
                  <a:srgbClr val="000000"/>
                </a:buClr>
                <a:buSzPct val="25000"/>
              </a:pPr>
              <a:t>44</a:t>
            </a:fld>
            <a:endParaRPr lang="en-US" altLang="en-US">
              <a:solidFill>
                <a:srgbClr val="000000"/>
              </a:solidFill>
              <a:sym typeface="Calibri" panose="020F0502020204030204" pitchFamily="34" charset="0"/>
            </a:endParaRPr>
          </a:p>
        </p:txBody>
      </p:sp>
    </p:spTree>
    <p:extLst>
      <p:ext uri="{BB962C8B-B14F-4D97-AF65-F5344CB8AC3E}">
        <p14:creationId xmlns:p14="http://schemas.microsoft.com/office/powerpoint/2010/main" val="6991633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Another </a:t>
            </a:r>
            <a:r>
              <a:rPr lang="en-US" sz="1200" kern="1200" dirty="0" smtClean="0">
                <a:solidFill>
                  <a:schemeClr val="tx1"/>
                </a:solidFill>
                <a:effectLst/>
                <a:latin typeface="+mn-lt"/>
                <a:ea typeface="+mn-ea"/>
                <a:cs typeface="+mn-cs"/>
              </a:rPr>
              <a:t>Title X chlamydia screening success </a:t>
            </a:r>
            <a:r>
              <a:rPr lang="en-US" sz="1200" kern="1200" dirty="0" smtClean="0">
                <a:solidFill>
                  <a:schemeClr val="tx1"/>
                </a:solidFill>
                <a:effectLst/>
                <a:latin typeface="+mn-lt"/>
                <a:ea typeface="+mn-ea"/>
                <a:cs typeface="+mn-cs"/>
              </a:rPr>
              <a:t>story is </a:t>
            </a:r>
            <a:r>
              <a:rPr lang="en-US" sz="1200" kern="1200" dirty="0" smtClean="0">
                <a:solidFill>
                  <a:schemeClr val="tx1"/>
                </a:solidFill>
                <a:effectLst/>
                <a:latin typeface="+mn-lt"/>
                <a:ea typeface="+mn-ea"/>
                <a:cs typeface="+mn-cs"/>
              </a:rPr>
              <a:t>from Nevada and highlights the use of best practice number three. </a:t>
            </a: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To </a:t>
            </a:r>
            <a:r>
              <a:rPr lang="en-US" sz="1200" kern="1200" dirty="0" smtClean="0">
                <a:solidFill>
                  <a:schemeClr val="tx1"/>
                </a:solidFill>
                <a:effectLst/>
                <a:latin typeface="+mn-lt"/>
                <a:ea typeface="+mn-ea"/>
                <a:cs typeface="+mn-cs"/>
              </a:rPr>
              <a:t>make testing as easy for women as possible and increase their screening rate, Nevada health centers introduced vaginal swabs for chlamydia screening. </a:t>
            </a: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They </a:t>
            </a:r>
            <a:r>
              <a:rPr lang="en-US" sz="1200" kern="1200" dirty="0" smtClean="0">
                <a:solidFill>
                  <a:schemeClr val="tx1"/>
                </a:solidFill>
                <a:effectLst/>
                <a:latin typeface="+mn-lt"/>
                <a:ea typeface="+mn-ea"/>
                <a:cs typeface="+mn-cs"/>
              </a:rPr>
              <a:t>adjusted their workflow to include this new test technology and worked through implementation challenges. </a:t>
            </a: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One </a:t>
            </a:r>
            <a:r>
              <a:rPr lang="en-US" sz="1200" kern="1200" dirty="0" smtClean="0">
                <a:solidFill>
                  <a:schemeClr val="tx1"/>
                </a:solidFill>
                <a:effectLst/>
                <a:latin typeface="+mn-lt"/>
                <a:ea typeface="+mn-ea"/>
                <a:cs typeface="+mn-cs"/>
              </a:rPr>
              <a:t>front-line staff person said, "We used to have women in the waiting room, just waiting around until they had to pee. Now, with vaginal swabs, either the provider does it during their exam or they can do it themselves, no matter what and they're much happier about that. No more waiting around with a full bladder." </a:t>
            </a: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Having </a:t>
            </a:r>
            <a:r>
              <a:rPr lang="en-US" sz="1200" kern="1200" dirty="0" smtClean="0">
                <a:solidFill>
                  <a:schemeClr val="tx1"/>
                </a:solidFill>
                <a:effectLst/>
                <a:latin typeface="+mn-lt"/>
                <a:ea typeface="+mn-ea"/>
                <a:cs typeface="+mn-cs"/>
              </a:rPr>
              <a:t>the Chief Medical Officers buy in and rolling out the new process at an all staff meeting helped them with this transition.</a:t>
            </a:r>
          </a:p>
          <a:p>
            <a:pPr marL="171450" indent="-171450">
              <a:buFont typeface="Arial" panose="020B0604020202020204" pitchFamily="34" charset="0"/>
              <a:buChar char="•"/>
              <a:defRPr/>
            </a:pPr>
            <a:endParaRPr lang="en-US" altLang="en-US" sz="1100" dirty="0"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AFB9DD2-1418-4C4B-A82B-C9DE24E97EF4}" type="slidenum">
              <a:rPr lang="en-US" altLang="en-US"/>
              <a:pPr/>
              <a:t>45</a:t>
            </a:fld>
            <a:endParaRPr lang="en-US" altLang="en-US"/>
          </a:p>
        </p:txBody>
      </p:sp>
    </p:spTree>
    <p:extLst>
      <p:ext uri="{BB962C8B-B14F-4D97-AF65-F5344CB8AC3E}">
        <p14:creationId xmlns:p14="http://schemas.microsoft.com/office/powerpoint/2010/main" val="24008484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The University</a:t>
            </a:r>
            <a:r>
              <a:rPr lang="en-US" sz="1200" b="0" i="0" kern="1200" baseline="0" dirty="0" smtClean="0">
                <a:solidFill>
                  <a:schemeClr val="tx1"/>
                </a:solidFill>
                <a:effectLst/>
                <a:latin typeface="+mn-lt"/>
                <a:ea typeface="+mn-ea"/>
                <a:cs typeface="+mn-cs"/>
              </a:rPr>
              <a:t> of </a:t>
            </a:r>
            <a:r>
              <a:rPr lang="en-US" sz="1200" b="0" i="0" kern="1200" dirty="0" smtClean="0">
                <a:solidFill>
                  <a:schemeClr val="tx1"/>
                </a:solidFill>
                <a:effectLst/>
                <a:latin typeface="+mn-lt"/>
                <a:ea typeface="+mn-ea"/>
                <a:cs typeface="+mn-cs"/>
              </a:rPr>
              <a:t>Washington STD Prevention Training</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Center is happy to provide free, high-quality prints of our pharyngeal, rectal, and vaginal self-testing visual aids for your clinic. </a:t>
            </a:r>
          </a:p>
          <a:p>
            <a:pPr marL="171450" indent="-171450">
              <a:buFont typeface="Arial" panose="020B0604020202020204" pitchFamily="34" charset="0"/>
              <a:buChar char="•"/>
            </a:pPr>
            <a:endParaRPr lang="en-US" sz="1200" b="0" i="0" kern="1200" dirty="0" smtClean="0">
              <a:solidFill>
                <a:schemeClr val="tx1"/>
              </a:solidFill>
              <a:effectLst/>
              <a:latin typeface="+mn-lt"/>
              <a:ea typeface="+mn-ea"/>
              <a:cs typeface="+mn-cs"/>
            </a:endParaRPr>
          </a:p>
          <a:p>
            <a:pPr marL="0" indent="0">
              <a:buFont typeface="Arial" panose="020B0604020202020204" pitchFamily="34" charset="0"/>
              <a:buNone/>
            </a:pPr>
            <a:r>
              <a:rPr lang="en-US" dirty="0" smtClean="0">
                <a:hlinkClick r:id="rId3"/>
              </a:rPr>
              <a:t>http://depts.washington.edu/uwptc/index.html</a:t>
            </a:r>
            <a:endParaRPr lang="en-US" sz="1200" b="0" i="0" kern="1200" dirty="0" smtClean="0">
              <a:solidFill>
                <a:schemeClr val="tx1"/>
              </a:solidFill>
              <a:effectLst/>
              <a:latin typeface="+mn-lt"/>
              <a:ea typeface="+mn-ea"/>
              <a:cs typeface="+mn-cs"/>
            </a:endParaRPr>
          </a:p>
          <a:p>
            <a:pPr marL="0" indent="0">
              <a:buFont typeface="Arial" panose="020B0604020202020204" pitchFamily="34" charset="0"/>
              <a:buNone/>
            </a:pPr>
            <a:r>
              <a:rPr lang="en-US" dirty="0" smtClean="0"/>
              <a:t/>
            </a:r>
            <a:br>
              <a:rPr lang="en-US" dirty="0" smtClean="0"/>
            </a:br>
            <a:r>
              <a:rPr lang="en-US" sz="1200" b="0" i="0" kern="1200" dirty="0" smtClean="0">
                <a:solidFill>
                  <a:schemeClr val="tx1"/>
                </a:solidFill>
                <a:effectLst/>
                <a:latin typeface="+mn-lt"/>
                <a:ea typeface="+mn-ea"/>
                <a:cs typeface="+mn-cs"/>
              </a:rPr>
              <a:t>To order, please send an email  and include the quantity of each size and type desired with your shipping address</a:t>
            </a:r>
            <a:r>
              <a:rPr lang="en-US" sz="1200" b="0" i="0" kern="1200" baseline="0" dirty="0" smtClean="0">
                <a:solidFill>
                  <a:schemeClr val="tx1"/>
                </a:solidFill>
                <a:effectLst/>
                <a:latin typeface="+mn-lt"/>
                <a:ea typeface="+mn-ea"/>
                <a:cs typeface="+mn-cs"/>
              </a:rPr>
              <a:t> to:</a:t>
            </a:r>
          </a:p>
          <a:p>
            <a:pPr marL="0" indent="0">
              <a:buFont typeface="Arial" panose="020B0604020202020204" pitchFamily="34" charset="0"/>
              <a:buNone/>
            </a:pPr>
            <a:r>
              <a:rPr lang="en-US" sz="1200" b="1" i="0" u="none" strike="noStrike" kern="1200" dirty="0" smtClean="0">
                <a:solidFill>
                  <a:schemeClr val="tx1"/>
                </a:solidFill>
                <a:effectLst/>
                <a:latin typeface="+mn-lt"/>
                <a:ea typeface="+mn-ea"/>
                <a:cs typeface="+mn-cs"/>
                <a:hlinkClick r:id="rId4"/>
              </a:rPr>
              <a:t>aradford@uw.edu</a:t>
            </a:r>
            <a:endParaRPr lang="en-US" dirty="0"/>
          </a:p>
        </p:txBody>
      </p:sp>
      <p:sp>
        <p:nvSpPr>
          <p:cNvPr id="4" name="Slide Number Placeholder 3"/>
          <p:cNvSpPr>
            <a:spLocks noGrp="1"/>
          </p:cNvSpPr>
          <p:nvPr>
            <p:ph type="sldNum" sz="quarter" idx="10"/>
          </p:nvPr>
        </p:nvSpPr>
        <p:spPr/>
        <p:txBody>
          <a:bodyPr/>
          <a:lstStyle/>
          <a:p>
            <a:fld id="{20EBB9C9-F34F-4F27-BC7D-6C2128CF457C}" type="slidenum">
              <a:rPr lang="en-US" smtClean="0"/>
              <a:t>46</a:t>
            </a:fld>
            <a:endParaRPr lang="en-US"/>
          </a:p>
        </p:txBody>
      </p:sp>
    </p:spTree>
    <p:extLst>
      <p:ext uri="{BB962C8B-B14F-4D97-AF65-F5344CB8AC3E}">
        <p14:creationId xmlns:p14="http://schemas.microsoft.com/office/powerpoint/2010/main" val="19638133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2946" name="Shape 272"/>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61443" name="Shape 273"/>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221" tIns="47111" rIns="94221" bIns="47111" numCol="1" anchor="t" anchorCtr="0" compatLnSpc="1">
            <a:prstTxWarp prst="textNoShape">
              <a:avLst/>
            </a:prstTxWarp>
          </a:bodyPr>
          <a:lstStyle/>
          <a:p>
            <a:pPr marL="294551" indent="-294551" eaLnBrk="1" hangingPunct="1">
              <a:spcBef>
                <a:spcPct val="0"/>
              </a:spcBef>
              <a:buFont typeface="Arial" panose="020B0604020202020204" pitchFamily="34" charset="0"/>
              <a:buChar char="•"/>
              <a:defRPr/>
            </a:pPr>
            <a:r>
              <a:rPr lang="en-US" altLang="en-US" sz="1100" dirty="0" smtClean="0"/>
              <a:t>Best practice 4 is to “utilize diverse options to reduce cost as a barrier for the client and facility”, because we never want cost to be the reason someone doesn’t get screened – if they should be screened.</a:t>
            </a:r>
          </a:p>
          <a:p>
            <a:pPr marL="294551" indent="-294551" eaLnBrk="1" hangingPunct="1">
              <a:spcBef>
                <a:spcPct val="0"/>
              </a:spcBef>
              <a:buFont typeface="Arial" panose="020B0604020202020204" pitchFamily="34" charset="0"/>
              <a:buChar char="•"/>
              <a:defRPr/>
            </a:pPr>
            <a:r>
              <a:rPr lang="en-US" altLang="en-US" sz="1100" dirty="0" smtClean="0"/>
              <a:t>The </a:t>
            </a:r>
            <a:r>
              <a:rPr lang="en-US" altLang="en-US" sz="1100" dirty="0" smtClean="0"/>
              <a:t>recommendations are to:</a:t>
            </a:r>
          </a:p>
          <a:p>
            <a:pPr marL="751751" lvl="1" indent="-294551" eaLnBrk="1" hangingPunct="1">
              <a:spcBef>
                <a:spcPct val="0"/>
              </a:spcBef>
              <a:buFont typeface="Arial" panose="020B0604020202020204" pitchFamily="34" charset="0"/>
              <a:buChar char="•"/>
              <a:defRPr/>
            </a:pPr>
            <a:r>
              <a:rPr lang="en-US" altLang="en-US" sz="1100" dirty="0" smtClean="0"/>
              <a:t>First, ensure your organizational policy is in line with Title X program requirements – such as make sure you are using your sliding fee scale and following the other guidelines that help make sure services are affordable,</a:t>
            </a:r>
          </a:p>
          <a:p>
            <a:pPr marL="751751" lvl="1" indent="-294551" eaLnBrk="1" hangingPunct="1">
              <a:spcBef>
                <a:spcPct val="0"/>
              </a:spcBef>
              <a:buFont typeface="Arial" panose="020B0604020202020204" pitchFamily="34" charset="0"/>
              <a:buChar char="•"/>
              <a:defRPr/>
            </a:pPr>
            <a:r>
              <a:rPr lang="en-US" altLang="en-US" sz="1100" dirty="0" smtClean="0"/>
              <a:t>Second, bill third-parties when possible, but also make sure systems are in place to ensure client confidentiality (and it’s always a good practice to provide insurance application assistance to help clients get the coverage they’re eligible for),</a:t>
            </a:r>
          </a:p>
          <a:p>
            <a:pPr marL="751751" lvl="1" indent="-294551" eaLnBrk="1" hangingPunct="1">
              <a:spcBef>
                <a:spcPct val="0"/>
              </a:spcBef>
              <a:buFont typeface="Arial" panose="020B0604020202020204" pitchFamily="34" charset="0"/>
              <a:buChar char="•"/>
              <a:defRPr/>
            </a:pPr>
            <a:r>
              <a:rPr lang="en-US" altLang="en-US" sz="1100" dirty="0" smtClean="0"/>
              <a:t>And, develop strategies to pay for safety net screening services – for clients that remain uncovered or unwilling to use their coverage. So, this might be utilization of grant funding, coordination with the state STD program, and so on.</a:t>
            </a:r>
          </a:p>
          <a:p>
            <a:pPr marL="294551" indent="-294551" eaLnBrk="1" hangingPunct="1">
              <a:spcBef>
                <a:spcPct val="0"/>
              </a:spcBef>
              <a:buFont typeface="Arial" panose="020B0604020202020204" pitchFamily="34" charset="0"/>
              <a:buChar char="•"/>
              <a:defRPr/>
            </a:pPr>
            <a:r>
              <a:rPr lang="en-US" altLang="en-US" sz="1100" dirty="0" smtClean="0"/>
              <a:t>The bottom line is that we do not want cost to be a barrier. </a:t>
            </a:r>
            <a:endParaRPr lang="en-US" altLang="en-US" sz="1100" dirty="0"/>
          </a:p>
        </p:txBody>
      </p:sp>
      <p:sp>
        <p:nvSpPr>
          <p:cNvPr id="82948" name="Shape 274"/>
          <p:cNvSpPr txBox="1">
            <a:spLocks noChangeArrowheads="1"/>
          </p:cNvSpPr>
          <p:nvPr/>
        </p:nvSpPr>
        <p:spPr bwMode="auto">
          <a:xfrm>
            <a:off x="4008438" y="8945563"/>
            <a:ext cx="306705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1" tIns="47111" rIns="94221" bIns="47111"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buClr>
                <a:srgbClr val="000000"/>
              </a:buClr>
              <a:buSzPct val="25000"/>
            </a:pPr>
            <a:fld id="{2BF511AC-4615-4253-A348-D47F9DE7CD5E}" type="slidenum">
              <a:rPr lang="en-US" altLang="en-US">
                <a:solidFill>
                  <a:srgbClr val="000000"/>
                </a:solidFill>
                <a:sym typeface="Calibri" panose="020F0502020204030204" pitchFamily="34" charset="0"/>
              </a:rPr>
              <a:pPr algn="r" eaLnBrk="1" hangingPunct="1">
                <a:spcBef>
                  <a:spcPct val="0"/>
                </a:spcBef>
                <a:buClr>
                  <a:srgbClr val="000000"/>
                </a:buClr>
                <a:buSzPct val="25000"/>
              </a:pPr>
              <a:t>47</a:t>
            </a:fld>
            <a:endParaRPr lang="en-US" altLang="en-US">
              <a:solidFill>
                <a:srgbClr val="000000"/>
              </a:solidFill>
              <a:sym typeface="Calibri" panose="020F0502020204030204" pitchFamily="34" charset="0"/>
            </a:endParaRPr>
          </a:p>
        </p:txBody>
      </p:sp>
    </p:spTree>
    <p:extLst>
      <p:ext uri="{BB962C8B-B14F-4D97-AF65-F5344CB8AC3E}">
        <p14:creationId xmlns:p14="http://schemas.microsoft.com/office/powerpoint/2010/main" val="25617110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Remember </a:t>
            </a:r>
            <a:r>
              <a:rPr lang="en-US" sz="1200" kern="1200" dirty="0" smtClean="0">
                <a:solidFill>
                  <a:schemeClr val="tx1"/>
                </a:solidFill>
                <a:effectLst/>
                <a:latin typeface="+mn-lt"/>
                <a:ea typeface="+mn-ea"/>
                <a:cs typeface="+mn-cs"/>
              </a:rPr>
              <a:t>Jade? What can we do differently next time to ensure that chlamydia and gonorrhea screening does not slip through the cracks for clients like Jade. Think about your own setting and how you might close the clinical gaps we've experienced with Jade given your clinic systems and flow. Here are some recommendations, based on the best practices and implementation strategies already discussed.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One idea is to routinely integrate chlamydia and gonorrhea screening into all Title X visits, even quick starts. </a:t>
            </a: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Also</a:t>
            </a:r>
            <a:r>
              <a:rPr lang="en-US" sz="1200" kern="1200" dirty="0" smtClean="0">
                <a:solidFill>
                  <a:schemeClr val="tx1"/>
                </a:solidFill>
                <a:effectLst/>
                <a:latin typeface="+mn-lt"/>
                <a:ea typeface="+mn-ea"/>
                <a:cs typeface="+mn-cs"/>
              </a:rPr>
              <a:t>, specifically routinely bundle chlamydia gonorrhea screening within pregnancy testing as you are already collecting urine specimen that can be split and used for both tests. </a:t>
            </a: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You </a:t>
            </a:r>
            <a:r>
              <a:rPr lang="en-US" sz="1200" kern="1200" dirty="0" smtClean="0">
                <a:solidFill>
                  <a:schemeClr val="tx1"/>
                </a:solidFill>
                <a:effectLst/>
                <a:latin typeface="+mn-lt"/>
                <a:ea typeface="+mn-ea"/>
                <a:cs typeface="+mn-cs"/>
              </a:rPr>
              <a:t>could set up standing orders as they did in Michigan to collect urine at all Title X visit, look up whether a screen occurred during the past 12 months and after an opt-out framed brief discussion with the client, submit the specimen for screening if there was no screen or if the client had a positive test during the previous year. </a:t>
            </a: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And </a:t>
            </a:r>
            <a:r>
              <a:rPr lang="en-US" sz="1200" kern="1200" dirty="0" smtClean="0">
                <a:solidFill>
                  <a:schemeClr val="tx1"/>
                </a:solidFill>
                <a:effectLst/>
                <a:latin typeface="+mn-lt"/>
                <a:ea typeface="+mn-ea"/>
                <a:cs typeface="+mn-cs"/>
              </a:rPr>
              <a:t>always a good practice, check for the patient's last annual well woman exam and if none has occurred during the past 12 months, take the time to schedule it with her while she is at your clinic instead of simply encouraging her to come back.</a:t>
            </a:r>
          </a:p>
        </p:txBody>
      </p:sp>
      <p:sp>
        <p:nvSpPr>
          <p:cNvPr id="4" name="Slide Number Placeholder 3"/>
          <p:cNvSpPr>
            <a:spLocks noGrp="1"/>
          </p:cNvSpPr>
          <p:nvPr>
            <p:ph type="sldNum" sz="quarter" idx="10"/>
          </p:nvPr>
        </p:nvSpPr>
        <p:spPr/>
        <p:txBody>
          <a:bodyPr/>
          <a:lstStyle/>
          <a:p>
            <a:fld id="{20EBB9C9-F34F-4F27-BC7D-6C2128CF457C}" type="slidenum">
              <a:rPr lang="en-US" smtClean="0"/>
              <a:t>48</a:t>
            </a:fld>
            <a:endParaRPr lang="en-US"/>
          </a:p>
        </p:txBody>
      </p:sp>
    </p:spTree>
    <p:extLst>
      <p:ext uri="{BB962C8B-B14F-4D97-AF65-F5344CB8AC3E}">
        <p14:creationId xmlns:p14="http://schemas.microsoft.com/office/powerpoint/2010/main" val="39714782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Introducing one </a:t>
            </a:r>
            <a:r>
              <a:rPr lang="en-US" sz="1200" kern="1200" dirty="0" smtClean="0">
                <a:solidFill>
                  <a:schemeClr val="tx1"/>
                </a:solidFill>
                <a:effectLst/>
                <a:latin typeface="+mn-lt"/>
                <a:ea typeface="+mn-ea"/>
                <a:cs typeface="+mn-cs"/>
              </a:rPr>
              <a:t>more </a:t>
            </a:r>
            <a:r>
              <a:rPr lang="en-US" sz="1200" kern="1200" dirty="0" smtClean="0">
                <a:solidFill>
                  <a:schemeClr val="tx1"/>
                </a:solidFill>
                <a:effectLst/>
                <a:latin typeface="+mn-lt"/>
                <a:ea typeface="+mn-ea"/>
                <a:cs typeface="+mn-cs"/>
              </a:rPr>
              <a:t>patient, Emma, </a:t>
            </a:r>
            <a:r>
              <a:rPr lang="en-US" sz="1200" kern="1200" dirty="0" smtClean="0">
                <a:solidFill>
                  <a:schemeClr val="tx1"/>
                </a:solidFill>
                <a:effectLst/>
                <a:latin typeface="+mn-lt"/>
                <a:ea typeface="+mn-ea"/>
                <a:cs typeface="+mn-cs"/>
              </a:rPr>
              <a:t>Emma is an 18 year old, coming to your clinic for her annual primary care well check. She is not currently a Title X client. She comes to the visit with her mom. How can we know if Emma needs chlamydia and gonorrhea screening?</a:t>
            </a:r>
          </a:p>
        </p:txBody>
      </p:sp>
      <p:sp>
        <p:nvSpPr>
          <p:cNvPr id="4" name="Slide Number Placeholder 3"/>
          <p:cNvSpPr>
            <a:spLocks noGrp="1"/>
          </p:cNvSpPr>
          <p:nvPr>
            <p:ph type="sldNum" sz="quarter" idx="10"/>
          </p:nvPr>
        </p:nvSpPr>
        <p:spPr/>
        <p:txBody>
          <a:bodyPr/>
          <a:lstStyle/>
          <a:p>
            <a:fld id="{20EBB9C9-F34F-4F27-BC7D-6C2128CF457C}" type="slidenum">
              <a:rPr lang="en-US" smtClean="0"/>
              <a:t>49</a:t>
            </a:fld>
            <a:endParaRPr lang="en-US"/>
          </a:p>
        </p:txBody>
      </p:sp>
    </p:spTree>
    <p:extLst>
      <p:ext uri="{BB962C8B-B14F-4D97-AF65-F5344CB8AC3E}">
        <p14:creationId xmlns:p14="http://schemas.microsoft.com/office/powerpoint/2010/main" val="2607486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This slide shows the aggregate </a:t>
            </a:r>
            <a:r>
              <a:rPr lang="en-US" sz="1200" kern="1200" dirty="0" smtClean="0">
                <a:solidFill>
                  <a:schemeClr val="tx1"/>
                </a:solidFill>
                <a:effectLst/>
                <a:latin typeface="+mn-lt"/>
                <a:ea typeface="+mn-ea"/>
                <a:cs typeface="+mn-cs"/>
              </a:rPr>
              <a:t>rates of reported chlamydia cases between 2000 and 2017 by county with the light yellow color representing the lowest rates and the dark blue color representing the highest rates of chlamydia </a:t>
            </a:r>
            <a:r>
              <a:rPr lang="en-US" sz="1200" kern="1200" dirty="0" smtClean="0">
                <a:solidFill>
                  <a:schemeClr val="tx1"/>
                </a:solidFill>
                <a:effectLst/>
                <a:latin typeface="+mn-lt"/>
                <a:ea typeface="+mn-ea"/>
                <a:cs typeface="+mn-cs"/>
              </a:rPr>
              <a:t>infection, which highlights that </a:t>
            </a:r>
            <a:r>
              <a:rPr lang="en-US" sz="1200" kern="1200" dirty="0" smtClean="0">
                <a:solidFill>
                  <a:schemeClr val="tx1"/>
                </a:solidFill>
                <a:effectLst/>
                <a:latin typeface="+mn-lt"/>
                <a:ea typeface="+mn-ea"/>
                <a:cs typeface="+mn-cs"/>
              </a:rPr>
              <a:t>there are geographic disparities in these rates. </a:t>
            </a:r>
            <a:endParaRPr lang="en-US" dirty="0" smtClean="0"/>
          </a:p>
          <a:p>
            <a:endParaRPr lang="en-US" dirty="0" smtClean="0"/>
          </a:p>
          <a:p>
            <a:r>
              <a:rPr lang="en-US" dirty="0" smtClean="0"/>
              <a:t>Source: </a:t>
            </a:r>
          </a:p>
          <a:p>
            <a:r>
              <a:rPr lang="en-US" dirty="0" smtClean="0"/>
              <a:t>Centers for Disease Control</a:t>
            </a:r>
            <a:r>
              <a:rPr lang="en-US" baseline="0" dirty="0" smtClean="0"/>
              <a:t> and Prevention. </a:t>
            </a:r>
            <a:r>
              <a:rPr lang="en-US" i="1" baseline="0" dirty="0" smtClean="0"/>
              <a:t>Sexually Transmitted Disease Surveillance 2017</a:t>
            </a:r>
            <a:r>
              <a:rPr lang="en-US" baseline="0" dirty="0" smtClean="0"/>
              <a:t>. Atlanta: U.S. Department of Health and Human Services; 2018.</a:t>
            </a:r>
          </a:p>
          <a:p>
            <a:r>
              <a:rPr lang="en-US" dirty="0" smtClean="0">
                <a:hlinkClick r:id="rId3"/>
              </a:rPr>
              <a:t>https://www.cdc.gov/std/stats17/2017-STD-Surveillance-Report_CDC-clearance-9.10.18.pdf</a:t>
            </a:r>
            <a:r>
              <a:rPr lang="en-US" dirty="0" smtClean="0"/>
              <a:t>.</a:t>
            </a:r>
            <a:endParaRPr lang="en-US" dirty="0"/>
          </a:p>
        </p:txBody>
      </p:sp>
      <p:sp>
        <p:nvSpPr>
          <p:cNvPr id="4" name="Slide Number Placeholder 3"/>
          <p:cNvSpPr>
            <a:spLocks noGrp="1"/>
          </p:cNvSpPr>
          <p:nvPr>
            <p:ph type="sldNum" sz="quarter" idx="10"/>
          </p:nvPr>
        </p:nvSpPr>
        <p:spPr/>
        <p:txBody>
          <a:bodyPr/>
          <a:lstStyle/>
          <a:p>
            <a:fld id="{20EBB9C9-F34F-4F27-BC7D-6C2128CF457C}" type="slidenum">
              <a:rPr lang="en-US" smtClean="0"/>
              <a:t>5</a:t>
            </a:fld>
            <a:endParaRPr lang="en-US"/>
          </a:p>
        </p:txBody>
      </p:sp>
    </p:spTree>
    <p:extLst>
      <p:ext uri="{BB962C8B-B14F-4D97-AF65-F5344CB8AC3E}">
        <p14:creationId xmlns:p14="http://schemas.microsoft.com/office/powerpoint/2010/main" val="820819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One important step is to assess whether or not Emma is sexually active. Routine assessment of sexual activity is recommended by national medical associations as a standard part of primary health care. These are organizations, including the American Academy of Pediatrics Bright Futures, recommends that this assessment start during early adolescence, in an age-appropriate way and that it occur at least annually.</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All of these organizations also recommend some amount of private time between the patient and provider, separate from mom or dad or siblings or any friends that the patient may have brought with them to their visit. This ensures that the provider has an opportunity to discuss any sensitive issues confidentially with the patients, including the sexual activity assessment.</a:t>
            </a:r>
            <a:endParaRPr lang="en-US" dirty="0"/>
          </a:p>
        </p:txBody>
      </p:sp>
      <p:sp>
        <p:nvSpPr>
          <p:cNvPr id="4" name="Slide Number Placeholder 3"/>
          <p:cNvSpPr>
            <a:spLocks noGrp="1"/>
          </p:cNvSpPr>
          <p:nvPr>
            <p:ph type="sldNum" sz="quarter" idx="10"/>
          </p:nvPr>
        </p:nvSpPr>
        <p:spPr/>
        <p:txBody>
          <a:bodyPr/>
          <a:lstStyle/>
          <a:p>
            <a:fld id="{20EBB9C9-F34F-4F27-BC7D-6C2128CF457C}" type="slidenum">
              <a:rPr lang="en-US" smtClean="0"/>
              <a:t>50</a:t>
            </a:fld>
            <a:endParaRPr lang="en-US"/>
          </a:p>
        </p:txBody>
      </p:sp>
    </p:spTree>
    <p:extLst>
      <p:ext uri="{BB962C8B-B14F-4D97-AF65-F5344CB8AC3E}">
        <p14:creationId xmlns:p14="http://schemas.microsoft.com/office/powerpoint/2010/main" val="5004106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If Emma is identified as sexually active, you want to ensure you initiate comprehensive sexual and reproductive health education and services as part of her primary care visit including chlamydia and gonorrhea screening.</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libri Light" panose="020F0302020204030204" pitchFamily="34" charset="0"/>
              </a:rPr>
              <a:t>Source: CDC, AMA, AAP, ACOG, AMFP</a:t>
            </a:r>
          </a:p>
          <a:p>
            <a:endParaRPr lang="en-US" dirty="0" smtClean="0"/>
          </a:p>
        </p:txBody>
      </p:sp>
      <p:sp>
        <p:nvSpPr>
          <p:cNvPr id="4" name="Slide Number Placeholder 3"/>
          <p:cNvSpPr>
            <a:spLocks noGrp="1"/>
          </p:cNvSpPr>
          <p:nvPr>
            <p:ph type="sldNum" sz="quarter" idx="10"/>
          </p:nvPr>
        </p:nvSpPr>
        <p:spPr/>
        <p:txBody>
          <a:bodyPr/>
          <a:lstStyle/>
          <a:p>
            <a:fld id="{20EBB9C9-F34F-4F27-BC7D-6C2128CF457C}" type="slidenum">
              <a:rPr lang="en-US" smtClean="0"/>
              <a:t>51</a:t>
            </a:fld>
            <a:endParaRPr lang="en-US"/>
          </a:p>
        </p:txBody>
      </p:sp>
    </p:spTree>
    <p:extLst>
      <p:ext uri="{BB962C8B-B14F-4D97-AF65-F5344CB8AC3E}">
        <p14:creationId xmlns:p14="http://schemas.microsoft.com/office/powerpoint/2010/main" val="2204769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CDC funded National STD Quality Improvement Center has developed an STD Clinical QI Resource Library where you can search and download editable implementation resources such as job aids, tools, scripts, sample protocols, patient facing materials et cetera to help your practice implement STD clinical best practices.</a:t>
            </a:r>
            <a:endParaRPr kumimoji="0" lang="en-US" sz="1800" b="0" i="0" u="none" strike="noStrike" kern="1200" cap="none" spc="0" normalizeH="0" baseline="0" noProof="0" dirty="0" smtClean="0">
              <a:ln>
                <a:noFill/>
              </a:ln>
              <a:solidFill>
                <a:srgbClr val="3F3F3F"/>
              </a:solidFill>
              <a:effectLst/>
              <a:uLnTx/>
              <a:uFillTx/>
              <a:latin typeface="Calibri" panose="020F0502020204030204" pitchFamily="34" charset="0"/>
              <a:ea typeface="+mn-ea"/>
              <a:cs typeface="Calibri Light" panose="020F0302020204030204" pitchFamily="34" charset="0"/>
            </a:endParaRP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dirty="0" smtClean="0"/>
              <a:t>National Quality Improvement Center URL:</a:t>
            </a:r>
          </a:p>
          <a:p>
            <a:pPr marL="0" indent="0">
              <a:buFont typeface="Arial" panose="020B0604020202020204" pitchFamily="34" charset="0"/>
              <a:buNone/>
            </a:pPr>
            <a:r>
              <a:rPr kumimoji="0" lang="en-US" sz="1200" b="0" i="0" u="none" strike="noStrike" kern="1200" cap="none" spc="0" normalizeH="0" baseline="0" noProof="0" dirty="0" smtClean="0">
                <a:ln>
                  <a:noFill/>
                </a:ln>
                <a:solidFill>
                  <a:srgbClr val="3F3F3F"/>
                </a:solidFill>
                <a:effectLst/>
                <a:uLnTx/>
                <a:uFillTx/>
                <a:latin typeface="Calibri" panose="020F0502020204030204" pitchFamily="34" charset="0"/>
                <a:ea typeface="+mn-ea"/>
                <a:cs typeface="Calibri Light" panose="020F0302020204030204" pitchFamily="34" charset="0"/>
                <a:hlinkClick r:id="rId3"/>
              </a:rPr>
              <a:t>https://californiaptc.com/national-quality-improvement-center/</a:t>
            </a:r>
            <a:endParaRPr lang="en-US" dirty="0"/>
          </a:p>
        </p:txBody>
      </p:sp>
      <p:sp>
        <p:nvSpPr>
          <p:cNvPr id="4" name="Slide Number Placeholder 3"/>
          <p:cNvSpPr>
            <a:spLocks noGrp="1"/>
          </p:cNvSpPr>
          <p:nvPr>
            <p:ph type="sldNum" sz="quarter" idx="10"/>
          </p:nvPr>
        </p:nvSpPr>
        <p:spPr/>
        <p:txBody>
          <a:bodyPr/>
          <a:lstStyle/>
          <a:p>
            <a:fld id="{E878880C-F94B-4229-A233-ED52A428B093}" type="slidenum">
              <a:rPr lang="en-US" smtClean="0"/>
              <a:pPr/>
              <a:t>52</a:t>
            </a:fld>
            <a:endParaRPr lang="en-US"/>
          </a:p>
        </p:txBody>
      </p:sp>
    </p:spTree>
    <p:extLst>
      <p:ext uri="{BB962C8B-B14F-4D97-AF65-F5344CB8AC3E}">
        <p14:creationId xmlns:p14="http://schemas.microsoft.com/office/powerpoint/2010/main" val="509233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Family Planning National Training Center </a:t>
            </a:r>
            <a:r>
              <a:rPr lang="en-US" sz="1200" kern="1200" dirty="0" smtClean="0">
                <a:solidFill>
                  <a:schemeClr val="tx1"/>
                </a:solidFill>
                <a:effectLst/>
                <a:latin typeface="+mn-lt"/>
                <a:ea typeface="+mn-ea"/>
                <a:cs typeface="+mn-cs"/>
              </a:rPr>
              <a:t>has many tools </a:t>
            </a:r>
            <a:r>
              <a:rPr lang="en-US" sz="1200" kern="1200" dirty="0" smtClean="0">
                <a:solidFill>
                  <a:schemeClr val="tx1"/>
                </a:solidFill>
                <a:effectLst/>
                <a:latin typeface="+mn-lt"/>
                <a:ea typeface="+mn-ea"/>
                <a:cs typeface="+mn-cs"/>
              </a:rPr>
              <a:t>and </a:t>
            </a:r>
            <a:r>
              <a:rPr lang="en-US" sz="1200" kern="1200" dirty="0" smtClean="0">
                <a:solidFill>
                  <a:schemeClr val="tx1"/>
                </a:solidFill>
                <a:effectLst/>
                <a:latin typeface="+mn-lt"/>
                <a:ea typeface="+mn-ea"/>
                <a:cs typeface="+mn-cs"/>
              </a:rPr>
              <a:t>resources </a:t>
            </a:r>
            <a:r>
              <a:rPr lang="en-US" sz="1200" kern="1200" dirty="0" smtClean="0">
                <a:solidFill>
                  <a:schemeClr val="tx1"/>
                </a:solidFill>
                <a:effectLst/>
                <a:latin typeface="+mn-lt"/>
                <a:ea typeface="+mn-ea"/>
                <a:cs typeface="+mn-cs"/>
              </a:rPr>
              <a:t>to support implementation of the best practices </a:t>
            </a:r>
            <a:r>
              <a:rPr lang="en-US" sz="1200" kern="1200" dirty="0" smtClean="0">
                <a:solidFill>
                  <a:schemeClr val="tx1"/>
                </a:solidFill>
                <a:effectLst/>
                <a:latin typeface="+mn-lt"/>
                <a:ea typeface="+mn-ea"/>
                <a:cs typeface="+mn-cs"/>
              </a:rPr>
              <a:t>for </a:t>
            </a:r>
            <a:r>
              <a:rPr lang="en-US" sz="1200" kern="1200" dirty="0" smtClean="0">
                <a:solidFill>
                  <a:schemeClr val="tx1"/>
                </a:solidFill>
                <a:effectLst/>
                <a:latin typeface="+mn-lt"/>
                <a:ea typeface="+mn-ea"/>
                <a:cs typeface="+mn-cs"/>
              </a:rPr>
              <a:t>increasing screening at Family Planning sites</a:t>
            </a:r>
            <a:r>
              <a:rPr lang="en-US" sz="1200" kern="1200" dirty="0" smtClean="0">
                <a:solidFill>
                  <a:schemeClr val="tx1"/>
                </a:solidFill>
                <a:effectLst/>
                <a:latin typeface="+mn-lt"/>
                <a:ea typeface="+mn-ea"/>
                <a:cs typeface="+mn-cs"/>
              </a:rPr>
              <a:t>. One of those is the Chlamydia Screening Toolkit.</a:t>
            </a:r>
            <a:endParaRPr lang="en-US" baseline="0" dirty="0" smtClean="0"/>
          </a:p>
          <a:p>
            <a:pPr marL="171450" indent="-171450">
              <a:buFont typeface="Arial" panose="020B0604020202020204" pitchFamily="34" charset="0"/>
              <a:buChar char="•"/>
            </a:pPr>
            <a:endParaRPr lang="en-US" baseline="0" dirty="0" smtClean="0"/>
          </a:p>
          <a:p>
            <a:pPr marL="0" indent="0">
              <a:buFontTx/>
              <a:buNone/>
            </a:pPr>
            <a:r>
              <a:rPr lang="en-US" baseline="0" dirty="0" smtClean="0"/>
              <a:t>Source:</a:t>
            </a:r>
            <a:endParaRPr lang="en-US" dirty="0" smtClean="0"/>
          </a:p>
          <a:p>
            <a:pPr marL="0" indent="0">
              <a:buFont typeface="Arial" panose="020B0604020202020204" pitchFamily="34" charset="0"/>
              <a:buNone/>
            </a:pPr>
            <a:r>
              <a:rPr lang="en-US" dirty="0" smtClean="0"/>
              <a:t>Chlamydia Screening Toolkit.</a:t>
            </a:r>
          </a:p>
          <a:p>
            <a:pPr marL="0" indent="0">
              <a:buFont typeface="Arial" panose="020B0604020202020204" pitchFamily="34" charset="0"/>
              <a:buNone/>
            </a:pPr>
            <a:r>
              <a:rPr lang="en-US" dirty="0" smtClean="0">
                <a:hlinkClick r:id="rId3"/>
              </a:rPr>
              <a:t>https://www.fpntc.org/search?keys=chlamydia+screening+toolkit</a:t>
            </a:r>
            <a:endParaRPr lang="en-US" dirty="0"/>
          </a:p>
        </p:txBody>
      </p:sp>
      <p:sp>
        <p:nvSpPr>
          <p:cNvPr id="4" name="Slide Number Placeholder 3"/>
          <p:cNvSpPr>
            <a:spLocks noGrp="1"/>
          </p:cNvSpPr>
          <p:nvPr>
            <p:ph type="sldNum" sz="quarter" idx="10"/>
          </p:nvPr>
        </p:nvSpPr>
        <p:spPr/>
        <p:txBody>
          <a:bodyPr/>
          <a:lstStyle/>
          <a:p>
            <a:fld id="{20EBB9C9-F34F-4F27-BC7D-6C2128CF457C}" type="slidenum">
              <a:rPr lang="en-US" smtClean="0"/>
              <a:t>53</a:t>
            </a:fld>
            <a:endParaRPr lang="en-US"/>
          </a:p>
        </p:txBody>
      </p:sp>
    </p:spTree>
    <p:extLst>
      <p:ext uri="{BB962C8B-B14F-4D97-AF65-F5344CB8AC3E}">
        <p14:creationId xmlns:p14="http://schemas.microsoft.com/office/powerpoint/2010/main" val="41997014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Included </a:t>
            </a:r>
            <a:r>
              <a:rPr lang="en-US" sz="1200" kern="1200" dirty="0" smtClean="0">
                <a:solidFill>
                  <a:schemeClr val="tx1"/>
                </a:solidFill>
                <a:effectLst/>
                <a:latin typeface="+mn-lt"/>
                <a:ea typeface="+mn-ea"/>
                <a:cs typeface="+mn-cs"/>
              </a:rPr>
              <a:t>in the toolkit are training guides for training staff in your networks directly. Either you can use them by webinar or on site in person. </a:t>
            </a:r>
            <a:r>
              <a:rPr lang="en-US" sz="1200" kern="1200" dirty="0" smtClean="0">
                <a:solidFill>
                  <a:schemeClr val="tx1"/>
                </a:solidFill>
                <a:effectLst/>
                <a:latin typeface="+mn-lt"/>
                <a:ea typeface="+mn-ea"/>
                <a:cs typeface="+mn-cs"/>
              </a:rPr>
              <a:t>They're </a:t>
            </a:r>
            <a:r>
              <a:rPr lang="en-US" sz="1200" kern="1200" dirty="0" smtClean="0">
                <a:solidFill>
                  <a:schemeClr val="tx1"/>
                </a:solidFill>
                <a:effectLst/>
                <a:latin typeface="+mn-lt"/>
                <a:ea typeface="+mn-ea"/>
                <a:cs typeface="+mn-cs"/>
              </a:rPr>
              <a:t>editable PowerPoint presentations with talking points and with a discussion guide and facilitation questions.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0EBB9C9-F34F-4F27-BC7D-6C2128CF457C}" type="slidenum">
              <a:rPr lang="en-US" smtClean="0"/>
              <a:t>54</a:t>
            </a:fld>
            <a:endParaRPr lang="en-US"/>
          </a:p>
        </p:txBody>
      </p:sp>
    </p:spTree>
    <p:extLst>
      <p:ext uri="{BB962C8B-B14F-4D97-AF65-F5344CB8AC3E}">
        <p14:creationId xmlns:p14="http://schemas.microsoft.com/office/powerpoint/2010/main" val="7806360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There are also another </a:t>
            </a:r>
            <a:r>
              <a:rPr lang="en-US" sz="1200" kern="1200" dirty="0" smtClean="0">
                <a:solidFill>
                  <a:schemeClr val="tx1"/>
                </a:solidFill>
                <a:effectLst/>
                <a:latin typeface="+mn-lt"/>
                <a:ea typeface="+mn-ea"/>
                <a:cs typeface="+mn-cs"/>
              </a:rPr>
              <a:t>couple of </a:t>
            </a:r>
            <a:r>
              <a:rPr lang="en-US" sz="1200" kern="1200" dirty="0" smtClean="0">
                <a:solidFill>
                  <a:schemeClr val="tx1"/>
                </a:solidFill>
                <a:effectLst/>
                <a:latin typeface="+mn-lt"/>
                <a:ea typeface="+mn-ea"/>
                <a:cs typeface="+mn-cs"/>
              </a:rPr>
              <a:t>new </a:t>
            </a:r>
            <a:r>
              <a:rPr lang="en-US" sz="1200" kern="1200" dirty="0" smtClean="0">
                <a:solidFill>
                  <a:schemeClr val="tx1"/>
                </a:solidFill>
                <a:effectLst/>
                <a:latin typeface="+mn-lt"/>
                <a:ea typeface="+mn-ea"/>
                <a:cs typeface="+mn-cs"/>
              </a:rPr>
              <a:t>job aids </a:t>
            </a:r>
            <a:r>
              <a:rPr lang="en-US" sz="1200" kern="1200" dirty="0" smtClean="0">
                <a:solidFill>
                  <a:schemeClr val="tx1"/>
                </a:solidFill>
                <a:effectLst/>
                <a:latin typeface="+mn-lt"/>
                <a:ea typeface="+mn-ea"/>
                <a:cs typeface="+mn-cs"/>
              </a:rPr>
              <a:t>the FPNTC is rolling </a:t>
            </a:r>
            <a:r>
              <a:rPr lang="en-US" sz="1200" kern="1200" dirty="0" smtClean="0">
                <a:solidFill>
                  <a:schemeClr val="tx1"/>
                </a:solidFill>
                <a:effectLst/>
                <a:latin typeface="+mn-lt"/>
                <a:ea typeface="+mn-ea"/>
                <a:cs typeface="+mn-cs"/>
              </a:rPr>
              <a:t>out </a:t>
            </a:r>
            <a:r>
              <a:rPr lang="en-US" sz="1200" kern="1200" dirty="0" smtClean="0">
                <a:solidFill>
                  <a:schemeClr val="tx1"/>
                </a:solidFill>
                <a:effectLst/>
                <a:latin typeface="+mn-lt"/>
                <a:ea typeface="+mn-ea"/>
                <a:cs typeface="+mn-cs"/>
              </a:rPr>
              <a:t>based on the </a:t>
            </a:r>
            <a:r>
              <a:rPr lang="en-US" sz="1200" kern="1200" dirty="0" smtClean="0">
                <a:solidFill>
                  <a:schemeClr val="tx1"/>
                </a:solidFill>
                <a:effectLst/>
                <a:latin typeface="+mn-lt"/>
                <a:ea typeface="+mn-ea"/>
                <a:cs typeface="+mn-cs"/>
              </a:rPr>
              <a:t>intervention in the learning collaboratives </a:t>
            </a:r>
            <a:r>
              <a:rPr lang="en-US" sz="1200" kern="1200" dirty="0" smtClean="0">
                <a:solidFill>
                  <a:schemeClr val="tx1"/>
                </a:solidFill>
                <a:effectLst/>
                <a:latin typeface="+mn-lt"/>
                <a:ea typeface="+mn-ea"/>
                <a:cs typeface="+mn-cs"/>
              </a:rPr>
              <a:t>they’ve done </a:t>
            </a:r>
            <a:r>
              <a:rPr lang="en-US" sz="1200" kern="1200" dirty="0" smtClean="0">
                <a:solidFill>
                  <a:schemeClr val="tx1"/>
                </a:solidFill>
                <a:effectLst/>
                <a:latin typeface="+mn-lt"/>
                <a:ea typeface="+mn-ea"/>
                <a:cs typeface="+mn-cs"/>
              </a:rPr>
              <a:t>and </a:t>
            </a:r>
            <a:r>
              <a:rPr lang="en-US" sz="1200" kern="120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work </a:t>
            </a:r>
            <a:r>
              <a:rPr lang="en-US" sz="1200" kern="1200" dirty="0" smtClean="0">
                <a:solidFill>
                  <a:schemeClr val="tx1"/>
                </a:solidFill>
                <a:effectLst/>
                <a:latin typeface="+mn-lt"/>
                <a:ea typeface="+mn-ea"/>
                <a:cs typeface="+mn-cs"/>
              </a:rPr>
              <a:t>done </a:t>
            </a:r>
            <a:r>
              <a:rPr lang="en-US" sz="1200" kern="1200" dirty="0" smtClean="0">
                <a:solidFill>
                  <a:schemeClr val="tx1"/>
                </a:solidFill>
                <a:effectLst/>
                <a:latin typeface="+mn-lt"/>
                <a:ea typeface="+mn-ea"/>
                <a:cs typeface="+mn-cs"/>
              </a:rPr>
              <a:t>with the Title X networks. In this work, </a:t>
            </a:r>
            <a:r>
              <a:rPr lang="en-US" sz="1200" kern="120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intervention that had the single biggest impact on screening rates in Family Planning sites was using that opt-out </a:t>
            </a:r>
            <a:r>
              <a:rPr lang="en-US" sz="1200" kern="1200" dirty="0" smtClean="0">
                <a:solidFill>
                  <a:schemeClr val="tx1"/>
                </a:solidFill>
                <a:effectLst/>
                <a:latin typeface="+mn-lt"/>
                <a:ea typeface="+mn-ea"/>
                <a:cs typeface="+mn-cs"/>
              </a:rPr>
              <a:t>language.</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These job </a:t>
            </a:r>
            <a:r>
              <a:rPr lang="en-US" sz="1200" kern="1200" dirty="0" smtClean="0">
                <a:solidFill>
                  <a:schemeClr val="tx1"/>
                </a:solidFill>
                <a:effectLst/>
                <a:latin typeface="+mn-lt"/>
                <a:ea typeface="+mn-ea"/>
                <a:cs typeface="+mn-cs"/>
              </a:rPr>
              <a:t>aids </a:t>
            </a:r>
            <a:r>
              <a:rPr lang="en-US" sz="1200" kern="1200" dirty="0" smtClean="0">
                <a:solidFill>
                  <a:schemeClr val="tx1"/>
                </a:solidFill>
                <a:effectLst/>
                <a:latin typeface="+mn-lt"/>
                <a:ea typeface="+mn-ea"/>
                <a:cs typeface="+mn-cs"/>
              </a:rPr>
              <a:t>can be used in </a:t>
            </a:r>
            <a:r>
              <a:rPr lang="en-US" sz="1200" kern="1200" dirty="0" smtClean="0">
                <a:solidFill>
                  <a:schemeClr val="tx1"/>
                </a:solidFill>
                <a:effectLst/>
                <a:latin typeface="+mn-lt"/>
                <a:ea typeface="+mn-ea"/>
                <a:cs typeface="+mn-cs"/>
              </a:rPr>
              <a:t>the clinic </a:t>
            </a:r>
            <a:r>
              <a:rPr lang="en-US" sz="1200" kern="1200" dirty="0" smtClean="0">
                <a:solidFill>
                  <a:schemeClr val="tx1"/>
                </a:solidFill>
                <a:effectLst/>
                <a:latin typeface="+mn-lt"/>
                <a:ea typeface="+mn-ea"/>
                <a:cs typeface="+mn-cs"/>
              </a:rPr>
              <a:t>sites. They can be posted in </a:t>
            </a:r>
            <a:r>
              <a:rPr lang="en-US" sz="1200" kern="1200" dirty="0" smtClean="0">
                <a:solidFill>
                  <a:schemeClr val="tx1"/>
                </a:solidFill>
                <a:effectLst/>
                <a:latin typeface="+mn-lt"/>
                <a:ea typeface="+mn-ea"/>
                <a:cs typeface="+mn-cs"/>
              </a:rPr>
              <a:t>the clinic, </a:t>
            </a:r>
            <a:r>
              <a:rPr lang="en-US" sz="1200" kern="1200" dirty="0" smtClean="0">
                <a:solidFill>
                  <a:schemeClr val="tx1"/>
                </a:solidFill>
                <a:effectLst/>
                <a:latin typeface="+mn-lt"/>
                <a:ea typeface="+mn-ea"/>
                <a:cs typeface="+mn-cs"/>
              </a:rPr>
              <a:t>displayed on </a:t>
            </a:r>
            <a:r>
              <a:rPr lang="en-US" sz="1200" kern="1200" dirty="0" smtClean="0">
                <a:solidFill>
                  <a:schemeClr val="tx1"/>
                </a:solidFill>
                <a:effectLst/>
                <a:latin typeface="+mn-lt"/>
                <a:ea typeface="+mn-ea"/>
                <a:cs typeface="+mn-cs"/>
              </a:rPr>
              <a:t>a </a:t>
            </a:r>
            <a:r>
              <a:rPr lang="en-US" sz="1200" kern="1200" dirty="0" smtClean="0">
                <a:solidFill>
                  <a:schemeClr val="tx1"/>
                </a:solidFill>
                <a:effectLst/>
                <a:latin typeface="+mn-lt"/>
                <a:ea typeface="+mn-ea"/>
                <a:cs typeface="+mn-cs"/>
              </a:rPr>
              <a:t>desk, </a:t>
            </a:r>
            <a:r>
              <a:rPr lang="en-US" sz="1200" kern="1200" dirty="0" smtClean="0">
                <a:solidFill>
                  <a:schemeClr val="tx1"/>
                </a:solidFill>
                <a:effectLst/>
                <a:latin typeface="+mn-lt"/>
                <a:ea typeface="+mn-ea"/>
                <a:cs typeface="+mn-cs"/>
              </a:rPr>
              <a:t>or </a:t>
            </a:r>
            <a:r>
              <a:rPr lang="en-US" sz="1200" kern="1200" dirty="0" smtClean="0">
                <a:solidFill>
                  <a:schemeClr val="tx1"/>
                </a:solidFill>
                <a:effectLst/>
                <a:latin typeface="+mn-lt"/>
                <a:ea typeface="+mn-ea"/>
                <a:cs typeface="+mn-cs"/>
              </a:rPr>
              <a:t>slipped </a:t>
            </a:r>
            <a:r>
              <a:rPr lang="en-US" sz="1200" kern="1200" dirty="0" smtClean="0">
                <a:solidFill>
                  <a:schemeClr val="tx1"/>
                </a:solidFill>
                <a:effectLst/>
                <a:latin typeface="+mn-lt"/>
                <a:ea typeface="+mn-ea"/>
                <a:cs typeface="+mn-cs"/>
              </a:rPr>
              <a:t>into a lab </a:t>
            </a:r>
            <a:r>
              <a:rPr lang="en-US" sz="1200" kern="1200" dirty="0" smtClean="0">
                <a:solidFill>
                  <a:schemeClr val="tx1"/>
                </a:solidFill>
                <a:effectLst/>
                <a:latin typeface="+mn-lt"/>
                <a:ea typeface="+mn-ea"/>
                <a:cs typeface="+mn-cs"/>
              </a:rPr>
              <a:t>coat. The aids include reminders </a:t>
            </a:r>
            <a:r>
              <a:rPr lang="en-US" sz="1200" kern="1200" dirty="0" smtClean="0">
                <a:solidFill>
                  <a:schemeClr val="tx1"/>
                </a:solidFill>
                <a:effectLst/>
                <a:latin typeface="+mn-lt"/>
                <a:ea typeface="+mn-ea"/>
                <a:cs typeface="+mn-cs"/>
              </a:rPr>
              <a:t>about the screening recommendations as well as sample language to use that normalizing and opt-out approach to offering screening. </a:t>
            </a:r>
            <a:r>
              <a:rPr lang="en-US" sz="1200" kern="1200" dirty="0" smtClean="0">
                <a:solidFill>
                  <a:schemeClr val="tx1"/>
                </a:solidFill>
                <a:effectLst/>
                <a:latin typeface="+mn-lt"/>
                <a:ea typeface="+mn-ea"/>
                <a:cs typeface="+mn-cs"/>
              </a:rPr>
              <a:t>There </a:t>
            </a:r>
            <a:r>
              <a:rPr lang="en-US" sz="1200" kern="1200" dirty="0" smtClean="0">
                <a:solidFill>
                  <a:schemeClr val="tx1"/>
                </a:solidFill>
                <a:effectLst/>
                <a:latin typeface="+mn-lt"/>
                <a:ea typeface="+mn-ea"/>
                <a:cs typeface="+mn-cs"/>
              </a:rPr>
              <a:t>is both the one </a:t>
            </a:r>
            <a:r>
              <a:rPr lang="en-US" sz="1200" kern="1200" dirty="0" smtClean="0">
                <a:solidFill>
                  <a:schemeClr val="tx1"/>
                </a:solidFill>
                <a:effectLst/>
                <a:latin typeface="+mn-lt"/>
                <a:ea typeface="+mn-ea"/>
                <a:cs typeface="+mn-cs"/>
              </a:rPr>
              <a:t>pager with </a:t>
            </a:r>
            <a:r>
              <a:rPr lang="en-US" sz="1200" kern="1200" dirty="0" smtClean="0">
                <a:solidFill>
                  <a:schemeClr val="tx1"/>
                </a:solidFill>
                <a:effectLst/>
                <a:latin typeface="+mn-lt"/>
                <a:ea typeface="+mn-ea"/>
                <a:cs typeface="+mn-cs"/>
              </a:rPr>
              <a:t>more </a:t>
            </a:r>
            <a:r>
              <a:rPr lang="en-US" sz="1200" kern="1200" dirty="0" smtClean="0">
                <a:solidFill>
                  <a:schemeClr val="tx1"/>
                </a:solidFill>
                <a:effectLst/>
                <a:latin typeface="+mn-lt"/>
                <a:ea typeface="+mn-ea"/>
                <a:cs typeface="+mn-cs"/>
              </a:rPr>
              <a:t>comprehensive information</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referred to as the </a:t>
            </a:r>
            <a:r>
              <a:rPr lang="en-US" sz="1200" kern="1200" dirty="0" smtClean="0">
                <a:solidFill>
                  <a:schemeClr val="tx1"/>
                </a:solidFill>
                <a:effectLst/>
                <a:latin typeface="+mn-lt"/>
                <a:ea typeface="+mn-ea"/>
                <a:cs typeface="+mn-cs"/>
              </a:rPr>
              <a:t>sample </a:t>
            </a:r>
            <a:r>
              <a:rPr lang="en-US" sz="1200" kern="1200" dirty="0" smtClean="0">
                <a:solidFill>
                  <a:schemeClr val="tx1"/>
                </a:solidFill>
                <a:effectLst/>
                <a:latin typeface="+mn-lt"/>
                <a:ea typeface="+mn-ea"/>
                <a:cs typeface="+mn-cs"/>
              </a:rPr>
              <a:t>script; and there is a </a:t>
            </a:r>
            <a:r>
              <a:rPr lang="en-US" sz="1200" kern="1200" dirty="0" smtClean="0">
                <a:solidFill>
                  <a:schemeClr val="tx1"/>
                </a:solidFill>
                <a:effectLst/>
                <a:latin typeface="+mn-lt"/>
                <a:ea typeface="+mn-ea"/>
                <a:cs typeface="+mn-cs"/>
              </a:rPr>
              <a:t>palm </a:t>
            </a:r>
            <a:r>
              <a:rPr lang="en-US" sz="1200" kern="1200" dirty="0" smtClean="0">
                <a:solidFill>
                  <a:schemeClr val="tx1"/>
                </a:solidFill>
                <a:effectLst/>
                <a:latin typeface="+mn-lt"/>
                <a:ea typeface="+mn-ea"/>
                <a:cs typeface="+mn-cs"/>
              </a:rPr>
              <a:t>card with the basic information.</a:t>
            </a:r>
            <a:endParaRPr lang="en-US" sz="1200" kern="1200" dirty="0" smtClean="0">
              <a:solidFill>
                <a:schemeClr val="tx1"/>
              </a:solidFill>
              <a:effectLst/>
              <a:latin typeface="+mn-lt"/>
              <a:ea typeface="+mn-ea"/>
              <a:cs typeface="+mn-cs"/>
            </a:endParaRPr>
          </a:p>
          <a:p>
            <a:endParaRPr lang="en-US" dirty="0" smtClean="0"/>
          </a:p>
          <a:p>
            <a:r>
              <a:rPr lang="en-US" dirty="0" smtClean="0"/>
              <a:t>Sources:</a:t>
            </a:r>
          </a:p>
          <a:p>
            <a:r>
              <a:rPr lang="en-US" dirty="0" smtClean="0"/>
              <a:t>Using Normalizing and Opt-out Language for Chlamydia and Gonorrhea Screening: Sample Script.</a:t>
            </a:r>
          </a:p>
          <a:p>
            <a:r>
              <a:rPr lang="en-US" dirty="0" smtClean="0">
                <a:hlinkClick r:id="rId3"/>
              </a:rPr>
              <a:t>https://www.fpntc.org/resources/using-normalizing-and-opt-out-language-chlamydia-and-gonorrhea-screening-sample-script</a:t>
            </a:r>
            <a:r>
              <a:rPr lang="en-US" dirty="0" smtClean="0"/>
              <a:t>.</a:t>
            </a:r>
          </a:p>
          <a:p>
            <a:endParaRPr lang="en-US" dirty="0" smtClean="0"/>
          </a:p>
          <a:p>
            <a:r>
              <a:rPr lang="en-US" dirty="0" smtClean="0"/>
              <a:t>Using Normalizing and Opt-out Language for Chlamydia and Gonorrhea Screening: Palm Card.</a:t>
            </a:r>
            <a:r>
              <a:rPr lang="en-US" baseline="0" dirty="0" smtClean="0"/>
              <a:t> </a:t>
            </a:r>
            <a:endParaRPr lang="en-US" dirty="0" smtClean="0"/>
          </a:p>
          <a:p>
            <a:r>
              <a:rPr lang="en-US" dirty="0" smtClean="0">
                <a:hlinkClick r:id="rId4"/>
              </a:rPr>
              <a:t>https://www.fpntc.org/resources/using-normalizing-and-opt-out-language-chlamydia-and-gonorrhea-screening-palm-card</a:t>
            </a:r>
            <a:r>
              <a:rPr lang="en-US" dirty="0" smtClean="0"/>
              <a:t>.</a:t>
            </a:r>
          </a:p>
          <a:p>
            <a:endParaRPr lang="en-US" dirty="0" smtClean="0"/>
          </a:p>
        </p:txBody>
      </p:sp>
      <p:sp>
        <p:nvSpPr>
          <p:cNvPr id="4" name="Slide Number Placeholder 3"/>
          <p:cNvSpPr>
            <a:spLocks noGrp="1"/>
          </p:cNvSpPr>
          <p:nvPr>
            <p:ph type="sldNum" sz="quarter" idx="10"/>
          </p:nvPr>
        </p:nvSpPr>
        <p:spPr/>
        <p:txBody>
          <a:bodyPr/>
          <a:lstStyle/>
          <a:p>
            <a:fld id="{20EBB9C9-F34F-4F27-BC7D-6C2128CF457C}" type="slidenum">
              <a:rPr lang="en-US" smtClean="0"/>
              <a:t>55</a:t>
            </a:fld>
            <a:endParaRPr lang="en-US"/>
          </a:p>
        </p:txBody>
      </p:sp>
    </p:spTree>
    <p:extLst>
      <p:ext uri="{BB962C8B-B14F-4D97-AF65-F5344CB8AC3E}">
        <p14:creationId xmlns:p14="http://schemas.microsoft.com/office/powerpoint/2010/main" val="12567091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The FPNTC developed a training activity to help staff practice and get confident using normalizing language and offering screening with an opt out approach. This is a case-based role play training activity for front-line staff. </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The training activity comes with instructions, a handout, and sample script.</a:t>
            </a:r>
          </a:p>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0" indent="0">
              <a:buFont typeface="Arial" panose="020B0604020202020204" pitchFamily="34" charset="0"/>
              <a:buNone/>
            </a:pPr>
            <a:r>
              <a:rPr lang="en-US" dirty="0" smtClean="0"/>
              <a:t>FPNTC Opt-Out Training Activity URL:</a:t>
            </a:r>
          </a:p>
          <a:p>
            <a:pPr marL="0" indent="0">
              <a:buFont typeface="Arial" panose="020B0604020202020204" pitchFamily="34" charset="0"/>
              <a:buNone/>
            </a:pP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Arial" panose="020B0604020202020204" pitchFamily="34" charset="0"/>
                <a:hlinkClick r:id="rId3"/>
              </a:rPr>
              <a:t>https://www.fpntc.org/resources/using-normalizing-and-opt-out-language-chlamydia-and-gonorrhea-screening-training</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0EBB9C9-F34F-4F27-BC7D-6C2128CF457C}" type="slidenum">
              <a:rPr lang="en-US" smtClean="0"/>
              <a:t>56</a:t>
            </a:fld>
            <a:endParaRPr lang="en-US"/>
          </a:p>
        </p:txBody>
      </p:sp>
    </p:spTree>
    <p:extLst>
      <p:ext uri="{BB962C8B-B14F-4D97-AF65-F5344CB8AC3E}">
        <p14:creationId xmlns:p14="http://schemas.microsoft.com/office/powerpoint/2010/main" val="30787619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7BB26222-F221-4382-B7EF-77C49785F944}" type="slidenum">
              <a:rPr lang="en-US" smtClean="0"/>
              <a:t>57</a:t>
            </a:fld>
            <a:endParaRPr lang="en-US"/>
          </a:p>
        </p:txBody>
      </p:sp>
    </p:spTree>
    <p:extLst>
      <p:ext uri="{BB962C8B-B14F-4D97-AF65-F5344CB8AC3E}">
        <p14:creationId xmlns:p14="http://schemas.microsoft.com/office/powerpoint/2010/main" val="84140868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B26222-F221-4382-B7EF-77C49785F944}" type="slidenum">
              <a:rPr lang="en-US" smtClean="0"/>
              <a:t>58</a:t>
            </a:fld>
            <a:endParaRPr lang="en-US"/>
          </a:p>
        </p:txBody>
      </p:sp>
    </p:spTree>
    <p:extLst>
      <p:ext uri="{BB962C8B-B14F-4D97-AF65-F5344CB8AC3E}">
        <p14:creationId xmlns:p14="http://schemas.microsoft.com/office/powerpoint/2010/main" val="2153318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But while some areas of the country experience higher rates of chlamydia, chlamydia rates are rising everywhere including within all four major regions of the country.</a:t>
            </a:r>
          </a:p>
          <a:p>
            <a:endParaRPr lang="en-US" dirty="0" smtClean="0"/>
          </a:p>
          <a:p>
            <a:r>
              <a:rPr lang="en-US" dirty="0" smtClean="0"/>
              <a:t>Source: </a:t>
            </a:r>
          </a:p>
          <a:p>
            <a:r>
              <a:rPr lang="en-US" dirty="0" smtClean="0"/>
              <a:t>Centers for Disease Control</a:t>
            </a:r>
            <a:r>
              <a:rPr lang="en-US" baseline="0" dirty="0" smtClean="0"/>
              <a:t> and Prevention. </a:t>
            </a:r>
            <a:r>
              <a:rPr lang="en-US" i="1" baseline="0" dirty="0" smtClean="0"/>
              <a:t>Sexually Transmitted Disease Surveillance 2017</a:t>
            </a:r>
            <a:r>
              <a:rPr lang="en-US" baseline="0" dirty="0" smtClean="0"/>
              <a:t>. Atlanta: U.S. Department of Health and Human Services; 2018.</a:t>
            </a:r>
          </a:p>
          <a:p>
            <a:r>
              <a:rPr lang="en-US" dirty="0" smtClean="0">
                <a:hlinkClick r:id="rId3"/>
              </a:rPr>
              <a:t>https://www.cdc.gov/std/stats17/2017-STD-Surveillance-Report_CDC-clearance-9.10.18.pdf</a:t>
            </a:r>
            <a:r>
              <a:rPr lang="en-US" dirty="0" smtClean="0"/>
              <a:t>.</a:t>
            </a:r>
          </a:p>
          <a:p>
            <a:endParaRPr lang="en-US" dirty="0"/>
          </a:p>
        </p:txBody>
      </p:sp>
      <p:sp>
        <p:nvSpPr>
          <p:cNvPr id="4" name="Slide Number Placeholder 3"/>
          <p:cNvSpPr>
            <a:spLocks noGrp="1"/>
          </p:cNvSpPr>
          <p:nvPr>
            <p:ph type="sldNum" sz="quarter" idx="10"/>
          </p:nvPr>
        </p:nvSpPr>
        <p:spPr/>
        <p:txBody>
          <a:bodyPr/>
          <a:lstStyle/>
          <a:p>
            <a:fld id="{20EBB9C9-F34F-4F27-BC7D-6C2128CF457C}" type="slidenum">
              <a:rPr lang="en-US" smtClean="0"/>
              <a:t>6</a:t>
            </a:fld>
            <a:endParaRPr lang="en-US"/>
          </a:p>
        </p:txBody>
      </p:sp>
    </p:spTree>
    <p:extLst>
      <p:ext uri="{BB962C8B-B14F-4D97-AF65-F5344CB8AC3E}">
        <p14:creationId xmlns:p14="http://schemas.microsoft.com/office/powerpoint/2010/main" val="2775985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Chlamydia </a:t>
            </a:r>
            <a:r>
              <a:rPr lang="en-US" sz="1200" kern="1200" dirty="0" smtClean="0">
                <a:solidFill>
                  <a:schemeClr val="tx1"/>
                </a:solidFill>
                <a:effectLst/>
                <a:latin typeface="+mn-lt"/>
                <a:ea typeface="+mn-ea"/>
                <a:cs typeface="+mn-cs"/>
              </a:rPr>
              <a:t>is also not an equal opportunity player when it comes to age and sex. </a:t>
            </a:r>
            <a:endParaRPr lang="en-US" sz="1200" dirty="0" smtClean="0">
              <a:latin typeface="Calibri" panose="020F0502020204030204" pitchFamily="34" charset="0"/>
            </a:endParaRPr>
          </a:p>
          <a:p>
            <a:endParaRPr lang="en-US" dirty="0" smtClean="0"/>
          </a:p>
          <a:p>
            <a:r>
              <a:rPr lang="en-US" dirty="0" smtClean="0"/>
              <a:t>Source: </a:t>
            </a:r>
          </a:p>
          <a:p>
            <a:r>
              <a:rPr lang="en-US" dirty="0" smtClean="0"/>
              <a:t>Centers for Disease Control</a:t>
            </a:r>
            <a:r>
              <a:rPr lang="en-US" baseline="0" dirty="0" smtClean="0"/>
              <a:t> and Prevention. </a:t>
            </a:r>
            <a:r>
              <a:rPr lang="en-US" i="1" baseline="0" dirty="0" smtClean="0"/>
              <a:t>Sexually Transmitted Disease Surveillance 2017</a:t>
            </a:r>
            <a:r>
              <a:rPr lang="en-US" baseline="0" dirty="0" smtClean="0"/>
              <a:t>. Atlanta: U.S. Department of Health and Human Services; 2018.</a:t>
            </a:r>
          </a:p>
          <a:p>
            <a:r>
              <a:rPr lang="en-US" dirty="0" smtClean="0">
                <a:hlinkClick r:id="rId3"/>
              </a:rPr>
              <a:t>https://www.cdc.gov/std/stats17/2017-STD-Surveillance-Report_CDC-clearance-9.10.18.pdf</a:t>
            </a:r>
            <a:r>
              <a:rPr lang="en-US" dirty="0" smtClean="0"/>
              <a:t>.</a:t>
            </a:r>
          </a:p>
          <a:p>
            <a:endParaRPr lang="en-US" dirty="0"/>
          </a:p>
        </p:txBody>
      </p:sp>
      <p:sp>
        <p:nvSpPr>
          <p:cNvPr id="4" name="Slide Number Placeholder 3"/>
          <p:cNvSpPr>
            <a:spLocks noGrp="1"/>
          </p:cNvSpPr>
          <p:nvPr>
            <p:ph type="sldNum" sz="quarter" idx="10"/>
          </p:nvPr>
        </p:nvSpPr>
        <p:spPr/>
        <p:txBody>
          <a:bodyPr/>
          <a:lstStyle/>
          <a:p>
            <a:fld id="{20EBB9C9-F34F-4F27-BC7D-6C2128CF457C}" type="slidenum">
              <a:rPr lang="en-US" smtClean="0"/>
              <a:t>7</a:t>
            </a:fld>
            <a:endParaRPr lang="en-US"/>
          </a:p>
        </p:txBody>
      </p:sp>
    </p:spTree>
    <p:extLst>
      <p:ext uri="{BB962C8B-B14F-4D97-AF65-F5344CB8AC3E}">
        <p14:creationId xmlns:p14="http://schemas.microsoft.com/office/powerpoint/2010/main" val="1873539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Young people are most impacted by these skyrocketing chlamydia rates and especially adolescent girls and young women, which you can see by looking at the incredible disparities in rates, accented within the pink box on the CDC graphic, which is showing U.S. rates of reported chlamydia cases, stratified by sex with men on the left in light blue and women on the right in green, and by age group with the ages getting older as you move down the graph.</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It is likely that since chlamydia often presents without clinical signs or symptoms and because we have clear screening recommendations specifically for women, reported cases such as those represented in this CDC graphic may reflect a disproportionate number of chlamydia infections identified through screening programs offered primarily to women.</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However, there is research evidence that demonstrates higher incidents of chlamydia among females, even when both sexes are screened universally and we have substantial evidence that demonstrates that chlamydia infection is strongly associated with younger age.</a:t>
            </a:r>
            <a:endParaRPr lang="en-US" sz="1200" dirty="0" smtClean="0">
              <a:latin typeface="+mn-lt"/>
            </a:endParaRPr>
          </a:p>
          <a:p>
            <a:endParaRPr lang="en-US" dirty="0" smtClean="0">
              <a:latin typeface="+mn-lt"/>
            </a:endParaRPr>
          </a:p>
          <a:p>
            <a:r>
              <a:rPr lang="en-US" dirty="0" smtClean="0">
                <a:latin typeface="+mn-lt"/>
              </a:rPr>
              <a:t>Source: </a:t>
            </a:r>
          </a:p>
          <a:p>
            <a:r>
              <a:rPr lang="en-US" dirty="0" smtClean="0"/>
              <a:t>Centers for Disease Control</a:t>
            </a:r>
            <a:r>
              <a:rPr lang="en-US" baseline="0" dirty="0" smtClean="0"/>
              <a:t> and Prevention. </a:t>
            </a:r>
            <a:r>
              <a:rPr lang="en-US" i="1" baseline="0" dirty="0" smtClean="0"/>
              <a:t>Sexually Transmitted Disease Surveillance 2017</a:t>
            </a:r>
            <a:r>
              <a:rPr lang="en-US" baseline="0" dirty="0" smtClean="0"/>
              <a:t>. Atlanta: U.S. Department of Health and Human Services; 2018.</a:t>
            </a:r>
          </a:p>
          <a:p>
            <a:r>
              <a:rPr lang="en-US" dirty="0" smtClean="0">
                <a:hlinkClick r:id="rId3"/>
              </a:rPr>
              <a:t>https://www.cdc.gov/std/stats17/2017-STD-Surveillance-Report_CDC-clearance-9.10.18.pdf</a:t>
            </a:r>
            <a:r>
              <a:rPr lang="en-US" dirty="0" smtClean="0"/>
              <a:t>.</a:t>
            </a:r>
          </a:p>
          <a:p>
            <a:endParaRPr lang="en-US" dirty="0"/>
          </a:p>
        </p:txBody>
      </p:sp>
      <p:sp>
        <p:nvSpPr>
          <p:cNvPr id="4" name="Slide Number Placeholder 3"/>
          <p:cNvSpPr>
            <a:spLocks noGrp="1"/>
          </p:cNvSpPr>
          <p:nvPr>
            <p:ph type="sldNum" sz="quarter" idx="10"/>
          </p:nvPr>
        </p:nvSpPr>
        <p:spPr/>
        <p:txBody>
          <a:bodyPr/>
          <a:lstStyle/>
          <a:p>
            <a:fld id="{20EBB9C9-F34F-4F27-BC7D-6C2128CF457C}" type="slidenum">
              <a:rPr lang="en-US" smtClean="0"/>
              <a:t>8</a:t>
            </a:fld>
            <a:endParaRPr lang="en-US"/>
          </a:p>
        </p:txBody>
      </p:sp>
    </p:spTree>
    <p:extLst>
      <p:ext uri="{BB962C8B-B14F-4D97-AF65-F5344CB8AC3E}">
        <p14:creationId xmlns:p14="http://schemas.microsoft.com/office/powerpoint/2010/main" val="132335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There is also great disparity in rates of chlamydia infections across races and ethnicities, with Black and African American communities experiencing a much higher burden of disease compared to other racial ethnic groups, a trend that has not been changing over time.</a:t>
            </a:r>
            <a:endParaRPr lang="en-US" baseline="0" dirty="0" smtClean="0"/>
          </a:p>
          <a:p>
            <a:pPr marL="171450" indent="-171450">
              <a:buFont typeface="Arial" panose="020B0604020202020204" pitchFamily="34" charset="0"/>
              <a:buChar char="•"/>
            </a:pPr>
            <a:endParaRPr lang="en-US" baseline="0" dirty="0" smtClean="0"/>
          </a:p>
          <a:p>
            <a:r>
              <a:rPr lang="en-US" dirty="0" smtClean="0"/>
              <a:t>Source: </a:t>
            </a:r>
          </a:p>
          <a:p>
            <a:r>
              <a:rPr lang="en-US" dirty="0" smtClean="0"/>
              <a:t>Centers </a:t>
            </a:r>
            <a:r>
              <a:rPr lang="en-US" dirty="0" smtClean="0"/>
              <a:t>for Disease Control</a:t>
            </a:r>
            <a:r>
              <a:rPr lang="en-US" baseline="0" dirty="0" smtClean="0"/>
              <a:t> and Prevention. </a:t>
            </a:r>
            <a:r>
              <a:rPr lang="en-US" i="1" baseline="0" dirty="0" smtClean="0"/>
              <a:t>Sexually Transmitted Disease Surveillance 2017</a:t>
            </a:r>
            <a:r>
              <a:rPr lang="en-US" baseline="0" dirty="0" smtClean="0"/>
              <a:t>. Atlanta: U.S. Department of Health and Human Services; 2018.</a:t>
            </a:r>
          </a:p>
          <a:p>
            <a:r>
              <a:rPr lang="en-US" dirty="0" smtClean="0">
                <a:hlinkClick r:id="rId3"/>
              </a:rPr>
              <a:t>https://www.cdc.gov/std/stats17/2017-STD-Surveillance-Report_CDC-clearance-9.10.18.pdf</a:t>
            </a:r>
            <a:r>
              <a:rPr lang="en-US" dirty="0" smtClean="0"/>
              <a:t>.</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20EBB9C9-F34F-4F27-BC7D-6C2128CF457C}" type="slidenum">
              <a:rPr lang="en-US" smtClean="0"/>
              <a:t>9</a:t>
            </a:fld>
            <a:endParaRPr lang="en-US"/>
          </a:p>
        </p:txBody>
      </p:sp>
    </p:spTree>
    <p:extLst>
      <p:ext uri="{BB962C8B-B14F-4D97-AF65-F5344CB8AC3E}">
        <p14:creationId xmlns:p14="http://schemas.microsoft.com/office/powerpoint/2010/main" val="1022049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r="13620" b="49170"/>
          <a:stretch>
            <a:fillRect/>
          </a:stretch>
        </p:blipFill>
        <p:spPr bwMode="auto">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133600" y="519113"/>
            <a:ext cx="4876800"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lgn="ctr">
              <a:defRPr b="1">
                <a:latin typeface="Calibri Light" panose="020F0302020204030204" pitchFamily="34" charset="0"/>
              </a:defRPr>
            </a:lvl1pPr>
          </a:lstStyle>
          <a:p>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56AA5E19-AF55-40AA-891A-1F2EBA0B4ABD}" type="datetimeFigureOut">
              <a:rPr lang="en-US"/>
              <a:pPr>
                <a:defRPr/>
              </a:pPr>
              <a:t>5/21/2019</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smtClean="0"/>
            </a:lvl1pPr>
          </a:lstStyle>
          <a:p>
            <a:pPr>
              <a:defRPr/>
            </a:pPr>
            <a:fld id="{DE230621-5EC3-47A8-88EE-D492E172E1F3}" type="slidenum">
              <a:rPr lang="en-US" altLang="en-US"/>
              <a:pPr>
                <a:defRPr/>
              </a:pPr>
              <a:t>‹#›</a:t>
            </a:fld>
            <a:endParaRPr lang="en-US" altLang="en-US"/>
          </a:p>
        </p:txBody>
      </p:sp>
    </p:spTree>
    <p:extLst>
      <p:ext uri="{BB962C8B-B14F-4D97-AF65-F5344CB8AC3E}">
        <p14:creationId xmlns:p14="http://schemas.microsoft.com/office/powerpoint/2010/main" val="2704335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atin typeface="Calibri Light" panose="020F03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2832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4FB81FD2-95D6-4A3E-96B1-4CDF33D43E08}" type="datetimeFigureOut">
              <a:rPr lang="en-US"/>
              <a:pPr>
                <a:defRPr/>
              </a:pPr>
              <a:t>5/21/2019</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smtClean="0"/>
            </a:lvl1pPr>
          </a:lstStyle>
          <a:p>
            <a:pPr>
              <a:defRPr/>
            </a:pPr>
            <a:fld id="{5D3CD04D-F189-460F-94D2-2F2F1BEABD32}" type="slidenum">
              <a:rPr lang="en-US" altLang="en-US"/>
              <a:pPr>
                <a:defRPr/>
              </a:pPr>
              <a:t>‹#›</a:t>
            </a:fld>
            <a:endParaRPr lang="en-US" altLang="en-US"/>
          </a:p>
        </p:txBody>
      </p:sp>
    </p:spTree>
    <p:extLst>
      <p:ext uri="{BB962C8B-B14F-4D97-AF65-F5344CB8AC3E}">
        <p14:creationId xmlns:p14="http://schemas.microsoft.com/office/powerpoint/2010/main" val="2507182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532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CB3E5CDE-3ED6-4F3B-B889-1416B2E37D79}" type="datetimeFigureOut">
              <a:rPr lang="en-US"/>
              <a:pPr>
                <a:defRPr/>
              </a:pPr>
              <a:t>5/21/2019</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smtClean="0"/>
            </a:lvl1pPr>
          </a:lstStyle>
          <a:p>
            <a:pPr>
              <a:defRPr/>
            </a:pPr>
            <a:fld id="{CBDEDDA3-A512-43BD-812C-D58E8557D915}" type="slidenum">
              <a:rPr lang="en-US" altLang="en-US"/>
              <a:pPr>
                <a:defRPr/>
              </a:pPr>
              <a:t>‹#›</a:t>
            </a:fld>
            <a:endParaRPr lang="en-US" altLang="en-US"/>
          </a:p>
        </p:txBody>
      </p:sp>
    </p:spTree>
    <p:extLst>
      <p:ext uri="{BB962C8B-B14F-4D97-AF65-F5344CB8AC3E}">
        <p14:creationId xmlns:p14="http://schemas.microsoft.com/office/powerpoint/2010/main" val="902355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C125BAA-763C-4D35-87D5-A3C4E1978CAF}" type="datetimeFigureOut">
              <a:rPr lang="en-US"/>
              <a:pPr>
                <a:defRPr/>
              </a:pPr>
              <a:t>5/21/2019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6CA2C05D-4422-4F53-9E45-05C460AB6B1F}" type="slidenum">
              <a:rPr lang="en-US" altLang="en-US"/>
              <a:pPr>
                <a:defRPr/>
              </a:pPr>
              <a:t>‹#›</a:t>
            </a:fld>
            <a:endParaRPr lang="en-US" altLang="en-US"/>
          </a:p>
        </p:txBody>
      </p:sp>
    </p:spTree>
    <p:extLst>
      <p:ext uri="{BB962C8B-B14F-4D97-AF65-F5344CB8AC3E}">
        <p14:creationId xmlns:p14="http://schemas.microsoft.com/office/powerpoint/2010/main" val="1826203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A9BD9F0-A1F9-4B07-84D6-7D1AA3AC817A}" type="datetimeFigureOut">
              <a:rPr lang="en-US"/>
              <a:pPr>
                <a:defRPr/>
              </a:pPr>
              <a:t>5/21/2019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AEF728B1-8662-4281-91BA-9F371C5478E7}" type="slidenum">
              <a:rPr lang="en-US" altLang="en-US"/>
              <a:pPr>
                <a:defRPr/>
              </a:pPr>
              <a:t>‹#›</a:t>
            </a:fld>
            <a:endParaRPr lang="en-US" altLang="en-US"/>
          </a:p>
        </p:txBody>
      </p:sp>
    </p:spTree>
    <p:extLst>
      <p:ext uri="{BB962C8B-B14F-4D97-AF65-F5344CB8AC3E}">
        <p14:creationId xmlns:p14="http://schemas.microsoft.com/office/powerpoint/2010/main" val="266876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Light Gray">
    <p:spTree>
      <p:nvGrpSpPr>
        <p:cNvPr id="1" name=""/>
        <p:cNvGrpSpPr/>
        <p:nvPr/>
      </p:nvGrpSpPr>
      <p:grpSpPr>
        <a:xfrm>
          <a:off x="0" y="0"/>
          <a:ext cx="0" cy="0"/>
          <a:chOff x="0" y="0"/>
          <a:chExt cx="0" cy="0"/>
        </a:xfrm>
      </p:grpSpPr>
      <p:sp>
        <p:nvSpPr>
          <p:cNvPr id="4" name="Rectangle 3"/>
          <p:cNvSpPr/>
          <p:nvPr userDrawn="1"/>
        </p:nvSpPr>
        <p:spPr>
          <a:xfrm>
            <a:off x="141805" y="397164"/>
            <a:ext cx="8861315" cy="63176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36556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Left Panel">
    <p:spTree>
      <p:nvGrpSpPr>
        <p:cNvPr id="1" name=""/>
        <p:cNvGrpSpPr/>
        <p:nvPr/>
      </p:nvGrpSpPr>
      <p:grpSpPr>
        <a:xfrm>
          <a:off x="0" y="0"/>
          <a:ext cx="0" cy="0"/>
          <a:chOff x="0" y="0"/>
          <a:chExt cx="0" cy="0"/>
        </a:xfrm>
      </p:grpSpPr>
      <p:sp>
        <p:nvSpPr>
          <p:cNvPr id="5" name="Rectangle 4"/>
          <p:cNvSpPr/>
          <p:nvPr/>
        </p:nvSpPr>
        <p:spPr>
          <a:xfrm>
            <a:off x="0" y="3"/>
            <a:ext cx="9144000" cy="2381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287080" y="170121"/>
            <a:ext cx="1722475" cy="64858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87713" y="170121"/>
            <a:ext cx="102870" cy="20116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87713" y="2407211"/>
            <a:ext cx="102870" cy="201168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a:xfrm>
            <a:off x="87713" y="4644301"/>
            <a:ext cx="102870" cy="20116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0" name="Title 9"/>
          <p:cNvSpPr>
            <a:spLocks noGrp="1"/>
          </p:cNvSpPr>
          <p:nvPr>
            <p:ph type="title"/>
          </p:nvPr>
        </p:nvSpPr>
        <p:spPr>
          <a:xfrm>
            <a:off x="2208915" y="170121"/>
            <a:ext cx="6634717" cy="1188720"/>
          </a:xfrm>
        </p:spPr>
        <p:txBody>
          <a:bodyPr/>
          <a:lstStyle>
            <a:lvl1pPr>
              <a:defRPr cap="none" baseline="0">
                <a:solidFill>
                  <a:schemeClr val="tx1"/>
                </a:solidFill>
              </a:defRPr>
            </a:lvl1pPr>
          </a:lstStyle>
          <a:p>
            <a:r>
              <a:rPr lang="en-US" dirty="0" smtClean="0"/>
              <a:t>Click to edit Master title style</a:t>
            </a:r>
            <a:endParaRPr lang="en-US" dirty="0"/>
          </a:p>
        </p:txBody>
      </p:sp>
      <p:sp>
        <p:nvSpPr>
          <p:cNvPr id="12" name="Content Placeholder 11"/>
          <p:cNvSpPr>
            <a:spLocks noGrp="1"/>
          </p:cNvSpPr>
          <p:nvPr>
            <p:ph sz="quarter" idx="10"/>
          </p:nvPr>
        </p:nvSpPr>
        <p:spPr>
          <a:xfrm>
            <a:off x="2208611" y="1509392"/>
            <a:ext cx="6635353" cy="5146999"/>
          </a:xfrm>
          <a:prstGeom prst="rect">
            <a:avLst/>
          </a:prstGeom>
        </p:spPr>
        <p:txBody>
          <a:bodyPr/>
          <a:lstStyle>
            <a:lvl1pPr marL="342900" indent="-342900">
              <a:buClr>
                <a:schemeClr val="accent1"/>
              </a:buClr>
              <a:buFont typeface="Wingdings" panose="05000000000000000000" pitchFamily="2" charset="2"/>
              <a:buChar char="§"/>
              <a:defRPr/>
            </a:lvl1pPr>
            <a:lvl2pPr marL="500175" indent="-257175">
              <a:buClr>
                <a:schemeClr val="accent2"/>
              </a:buClr>
              <a:buFont typeface="Wingdings" panose="05000000000000000000" pitchFamily="2" charset="2"/>
              <a:buChar char="§"/>
              <a:defRPr/>
            </a:lvl2pPr>
          </a:lstStyle>
          <a:p>
            <a:pPr lvl="0"/>
            <a:r>
              <a:rPr lang="en-US" dirty="0" smtClean="0"/>
              <a:t>Edit Master text styles</a:t>
            </a:r>
          </a:p>
          <a:p>
            <a:pPr lvl="1"/>
            <a:r>
              <a:rPr lang="en-US" dirty="0" smtClean="0"/>
              <a:t>Second level</a:t>
            </a:r>
          </a:p>
        </p:txBody>
      </p:sp>
    </p:spTree>
    <p:extLst>
      <p:ext uri="{BB962C8B-B14F-4D97-AF65-F5344CB8AC3E}">
        <p14:creationId xmlns:p14="http://schemas.microsoft.com/office/powerpoint/2010/main" val="33337491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r="13620" b="49170"/>
          <a:stretch>
            <a:fillRect/>
          </a:stretch>
        </p:blipFill>
        <p:spPr bwMode="auto">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6"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133600" y="519113"/>
            <a:ext cx="4876800"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lgn="ctr">
              <a:defRPr b="1">
                <a:latin typeface="Calibri Light" panose="020F0302020204030204" pitchFamily="34" charset="0"/>
              </a:defRPr>
            </a:lvl1pPr>
          </a:lstStyle>
          <a:p>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DE40956D-8FBF-427C-B769-1D75A52E90D2}" type="datetimeFigureOut">
              <a:rPr lang="en-US"/>
              <a:pPr>
                <a:defRPr/>
              </a:pPr>
              <a:t>5/21/2019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smtClean="0"/>
            </a:lvl1pPr>
          </a:lstStyle>
          <a:p>
            <a:pPr>
              <a:defRPr/>
            </a:pPr>
            <a:fld id="{98595E17-DA62-481F-B573-50620A1C6F34}" type="slidenum">
              <a:rPr lang="en-US" altLang="en-US"/>
              <a:pPr>
                <a:defRPr/>
              </a:pPr>
              <a:t>‹#›</a:t>
            </a:fld>
            <a:endParaRPr lang="en-US" altLang="en-US"/>
          </a:p>
        </p:txBody>
      </p:sp>
    </p:spTree>
    <p:extLst>
      <p:ext uri="{BB962C8B-B14F-4D97-AF65-F5344CB8AC3E}">
        <p14:creationId xmlns:p14="http://schemas.microsoft.com/office/powerpoint/2010/main" val="6905534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6"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953000" cy="1143000"/>
          </a:xfrm>
        </p:spPr>
        <p:txBody>
          <a:bodyPr/>
          <a:lstStyle>
            <a:lvl1pPr>
              <a:defRPr>
                <a:solidFill>
                  <a:schemeClr val="accent6"/>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solidFill>
                  <a:schemeClr val="accent4"/>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0"/>
          </p:nvPr>
        </p:nvSpPr>
        <p:spPr>
          <a:xfrm>
            <a:off x="8610600" y="6356350"/>
            <a:ext cx="457200" cy="365125"/>
          </a:xfrm>
        </p:spPr>
        <p:txBody>
          <a:bodyPr/>
          <a:lstStyle>
            <a:lvl1pPr>
              <a:defRPr smtClean="0"/>
            </a:lvl1pPr>
          </a:lstStyle>
          <a:p>
            <a:pPr>
              <a:defRPr/>
            </a:pPr>
            <a:fld id="{879050BE-0FE0-490D-9890-B2C778980CB3}" type="slidenum">
              <a:rPr lang="en-US" altLang="en-US"/>
              <a:pPr>
                <a:defRPr/>
              </a:pPr>
              <a:t>‹#›</a:t>
            </a:fld>
            <a:endParaRPr lang="en-US" altLang="en-US"/>
          </a:p>
        </p:txBody>
      </p:sp>
    </p:spTree>
    <p:extLst>
      <p:ext uri="{BB962C8B-B14F-4D97-AF65-F5344CB8AC3E}">
        <p14:creationId xmlns:p14="http://schemas.microsoft.com/office/powerpoint/2010/main" val="2640747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953000" cy="1143000"/>
          </a:xfrm>
        </p:spPr>
        <p:txBody>
          <a:bodyPr/>
          <a:lstStyle>
            <a:lvl1pPr>
              <a:defRPr>
                <a:solidFill>
                  <a:schemeClr val="accent6"/>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solidFill>
                  <a:schemeClr val="accent4"/>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8610600" y="6356350"/>
            <a:ext cx="457200" cy="365125"/>
          </a:xfrm>
        </p:spPr>
        <p:txBody>
          <a:bodyPr/>
          <a:lstStyle>
            <a:lvl1pPr>
              <a:defRPr smtClean="0"/>
            </a:lvl1pPr>
          </a:lstStyle>
          <a:p>
            <a:pPr>
              <a:defRPr/>
            </a:pPr>
            <a:fld id="{0D00FAA5-4B95-4A13-B8EF-2A5E17F226D4}" type="slidenum">
              <a:rPr lang="en-US" altLang="en-US"/>
              <a:pPr>
                <a:defRPr/>
              </a:pPr>
              <a:t>‹#›</a:t>
            </a:fld>
            <a:endParaRPr lang="en-US" altLang="en-US"/>
          </a:p>
        </p:txBody>
      </p:sp>
    </p:spTree>
    <p:extLst>
      <p:ext uri="{BB962C8B-B14F-4D97-AF65-F5344CB8AC3E}">
        <p14:creationId xmlns:p14="http://schemas.microsoft.com/office/powerpoint/2010/main" val="3504410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7"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181600" cy="1143000"/>
          </a:xfrm>
        </p:spPr>
        <p:txBody>
          <a:bodyPr/>
          <a:lstStyle>
            <a:lvl1pPr>
              <a:defRPr>
                <a:solidFill>
                  <a:schemeClr val="accent6"/>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pPr>
              <a:defRPr/>
            </a:pPr>
            <a:fld id="{FD3A8E36-56F4-4211-8239-8BD5E5CB34EF}" type="datetimeFigureOut">
              <a:rPr lang="en-US"/>
              <a:pPr>
                <a:defRPr/>
              </a:pPr>
              <a:t>5/21/2019</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8610600" y="6356350"/>
            <a:ext cx="457200" cy="365125"/>
          </a:xfrm>
        </p:spPr>
        <p:txBody>
          <a:bodyPr/>
          <a:lstStyle>
            <a:lvl1pPr>
              <a:defRPr smtClean="0"/>
            </a:lvl1pPr>
          </a:lstStyle>
          <a:p>
            <a:pPr>
              <a:defRPr/>
            </a:pPr>
            <a:fld id="{B9344DEE-9CB2-4EC1-AF89-D3751B6A7700}" type="slidenum">
              <a:rPr lang="en-US" altLang="en-US"/>
              <a:pPr>
                <a:defRPr/>
              </a:pPr>
              <a:t>‹#›</a:t>
            </a:fld>
            <a:endParaRPr lang="en-US" altLang="en-US"/>
          </a:p>
        </p:txBody>
      </p:sp>
    </p:spTree>
    <p:extLst>
      <p:ext uri="{BB962C8B-B14F-4D97-AF65-F5344CB8AC3E}">
        <p14:creationId xmlns:p14="http://schemas.microsoft.com/office/powerpoint/2010/main" val="1340513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953000" cy="1143000"/>
          </a:xfrm>
        </p:spPr>
        <p:txBody>
          <a:bodyPr/>
          <a:lstStyle>
            <a:lvl1pPr>
              <a:defRPr>
                <a:solidFill>
                  <a:schemeClr val="accent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solidFill>
                  <a:schemeClr val="accent6"/>
                </a:solidFill>
              </a:defRPr>
            </a:lvl2pPr>
            <a:lvl4pPr>
              <a:defRPr>
                <a:solidFill>
                  <a:schemeClr val="accent5"/>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8610600" y="6356350"/>
            <a:ext cx="457200" cy="365125"/>
          </a:xfrm>
        </p:spPr>
        <p:txBody>
          <a:bodyPr/>
          <a:lstStyle>
            <a:lvl1pPr>
              <a:defRPr smtClean="0"/>
            </a:lvl1pPr>
          </a:lstStyle>
          <a:p>
            <a:pPr>
              <a:defRPr/>
            </a:pPr>
            <a:fld id="{B0DA8489-B5D3-4021-ADA4-4FCBCD5D646C}" type="slidenum">
              <a:rPr lang="en-US" altLang="en-US"/>
              <a:pPr>
                <a:defRPr/>
              </a:pPr>
              <a:t>‹#›</a:t>
            </a:fld>
            <a:endParaRPr lang="en-US" altLang="en-US"/>
          </a:p>
        </p:txBody>
      </p:sp>
    </p:spTree>
    <p:extLst>
      <p:ext uri="{BB962C8B-B14F-4D97-AF65-F5344CB8AC3E}">
        <p14:creationId xmlns:p14="http://schemas.microsoft.com/office/powerpoint/2010/main" val="38351283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r="13620" b="49170"/>
          <a:stretch>
            <a:fillRect/>
          </a:stretch>
        </p:blipFill>
        <p:spPr bwMode="auto">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6"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2000" y="1417638"/>
            <a:ext cx="47244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4764087" cy="1362075"/>
          </a:xfrm>
        </p:spPr>
        <p:txBody>
          <a:bodyPr anchor="t">
            <a:noAutofit/>
          </a:bodyPr>
          <a:lstStyle>
            <a:lvl1pPr algn="l">
              <a:defRPr sz="3600" b="1" cap="all">
                <a:solidFill>
                  <a:schemeClr val="accent6"/>
                </a:solidFill>
                <a:latin typeface="Calibri" panose="020F050202020403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476408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Slide Number Placeholder 5"/>
          <p:cNvSpPr>
            <a:spLocks noGrp="1"/>
          </p:cNvSpPr>
          <p:nvPr>
            <p:ph type="sldNum" sz="quarter" idx="10"/>
          </p:nvPr>
        </p:nvSpPr>
        <p:spPr/>
        <p:txBody>
          <a:bodyPr/>
          <a:lstStyle>
            <a:lvl1pPr>
              <a:defRPr smtClean="0"/>
            </a:lvl1pPr>
          </a:lstStyle>
          <a:p>
            <a:pPr>
              <a:defRPr/>
            </a:pPr>
            <a:fld id="{7F94B36E-C93C-441E-BB97-DBBAF0564556}" type="slidenum">
              <a:rPr lang="en-US" altLang="en-US"/>
              <a:pPr>
                <a:defRPr/>
              </a:pPr>
              <a:t>‹#›</a:t>
            </a:fld>
            <a:endParaRPr lang="en-US" altLang="en-US"/>
          </a:p>
        </p:txBody>
      </p:sp>
    </p:spTree>
    <p:extLst>
      <p:ext uri="{BB962C8B-B14F-4D97-AF65-F5344CB8AC3E}">
        <p14:creationId xmlns:p14="http://schemas.microsoft.com/office/powerpoint/2010/main" val="875968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9"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33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6"/>
          <p:cNvSpPr>
            <a:spLocks noGrp="1"/>
          </p:cNvSpPr>
          <p:nvPr>
            <p:ph type="dt" sz="half" idx="10"/>
          </p:nvPr>
        </p:nvSpPr>
        <p:spPr/>
        <p:txBody>
          <a:bodyPr/>
          <a:lstStyle>
            <a:lvl1pPr>
              <a:defRPr/>
            </a:lvl1pPr>
          </a:lstStyle>
          <a:p>
            <a:pPr>
              <a:defRPr/>
            </a:pPr>
            <a:fld id="{B4AF789E-BF53-4F16-B37F-9E0AFE55979E}" type="datetimeFigureOut">
              <a:rPr lang="en-US"/>
              <a:pPr>
                <a:defRPr/>
              </a:pPr>
              <a:t>5/21/2019</a:t>
            </a:fld>
            <a:endParaRPr lang="en-US"/>
          </a:p>
        </p:txBody>
      </p:sp>
      <p:sp>
        <p:nvSpPr>
          <p:cNvPr id="11" name="Footer Placeholder 7"/>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a:xfrm>
            <a:off x="8610600" y="6356350"/>
            <a:ext cx="457200" cy="365125"/>
          </a:xfrm>
        </p:spPr>
        <p:txBody>
          <a:bodyPr/>
          <a:lstStyle>
            <a:lvl1pPr>
              <a:defRPr smtClean="0"/>
            </a:lvl1pPr>
          </a:lstStyle>
          <a:p>
            <a:pPr>
              <a:defRPr/>
            </a:pPr>
            <a:fld id="{4D3ADE25-C202-4ECC-8B64-70EAFF292381}" type="slidenum">
              <a:rPr lang="en-US" altLang="en-US"/>
              <a:pPr>
                <a:defRPr/>
              </a:pPr>
              <a:t>‹#›</a:t>
            </a:fld>
            <a:endParaRPr lang="en-US" altLang="en-US"/>
          </a:p>
        </p:txBody>
      </p:sp>
    </p:spTree>
    <p:extLst>
      <p:ext uri="{BB962C8B-B14F-4D97-AF65-F5344CB8AC3E}">
        <p14:creationId xmlns:p14="http://schemas.microsoft.com/office/powerpoint/2010/main" val="11465028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770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257800" cy="1143000"/>
          </a:xfrm>
        </p:spPr>
        <p:txBody>
          <a:bodyPr/>
          <a:lstStyle/>
          <a:p>
            <a:r>
              <a:rPr lang="en-US" smtClean="0"/>
              <a:t>Click to edit Master title style</a:t>
            </a:r>
            <a:endParaRPr lang="en-US"/>
          </a:p>
        </p:txBody>
      </p:sp>
      <p:sp>
        <p:nvSpPr>
          <p:cNvPr id="6" name="Date Placeholder 2"/>
          <p:cNvSpPr>
            <a:spLocks noGrp="1"/>
          </p:cNvSpPr>
          <p:nvPr>
            <p:ph type="dt" sz="half" idx="10"/>
          </p:nvPr>
        </p:nvSpPr>
        <p:spPr/>
        <p:txBody>
          <a:bodyPr/>
          <a:lstStyle>
            <a:lvl1pPr>
              <a:defRPr/>
            </a:lvl1pPr>
          </a:lstStyle>
          <a:p>
            <a:pPr>
              <a:defRPr/>
            </a:pPr>
            <a:fld id="{7521187E-3251-4937-AFFE-3A50AAFF905D}" type="datetimeFigureOut">
              <a:rPr lang="en-US"/>
              <a:pPr>
                <a:defRPr/>
              </a:pPr>
              <a:t>5/21/2019</a:t>
            </a:fld>
            <a:endParaRPr lang="en-US"/>
          </a:p>
        </p:txBody>
      </p:sp>
      <p:sp>
        <p:nvSpPr>
          <p:cNvPr id="7" name="Footer Placeholder 3"/>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8229600" y="6356350"/>
            <a:ext cx="457200" cy="365125"/>
          </a:xfrm>
        </p:spPr>
        <p:txBody>
          <a:bodyPr/>
          <a:lstStyle>
            <a:lvl1pPr>
              <a:defRPr smtClean="0"/>
            </a:lvl1pPr>
          </a:lstStyle>
          <a:p>
            <a:pPr>
              <a:defRPr/>
            </a:pPr>
            <a:fld id="{FEA61042-87D8-4A8A-9936-292C457B5DF5}" type="slidenum">
              <a:rPr lang="en-US" altLang="en-US"/>
              <a:pPr>
                <a:defRPr/>
              </a:pPr>
              <a:t>‹#›</a:t>
            </a:fld>
            <a:endParaRPr lang="en-US" altLang="en-US"/>
          </a:p>
        </p:txBody>
      </p:sp>
    </p:spTree>
    <p:extLst>
      <p:ext uri="{BB962C8B-B14F-4D97-AF65-F5344CB8AC3E}">
        <p14:creationId xmlns:p14="http://schemas.microsoft.com/office/powerpoint/2010/main" val="34489130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txBox="1">
            <a:spLocks/>
          </p:cNvSpPr>
          <p:nvPr userDrawn="1"/>
        </p:nvSpPr>
        <p:spPr>
          <a:xfrm>
            <a:off x="8610600" y="6356350"/>
            <a:ext cx="457200" cy="365125"/>
          </a:xfrm>
          <a:prstGeom prst="rect">
            <a:avLst/>
          </a:prstGeom>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defRPr/>
            </a:pPr>
            <a:fld id="{721B0CE9-9908-478F-A3A0-E52738959D4A}" type="slidenum">
              <a:rPr lang="en-US" altLang="en-US" sz="1200" smtClean="0">
                <a:solidFill>
                  <a:srgbClr val="898989"/>
                </a:solidFill>
                <a:latin typeface="Gotham Book" pitchFamily="50" charset="0"/>
              </a:rPr>
              <a:pPr algn="r" eaLnBrk="1" hangingPunct="1">
                <a:defRPr/>
              </a:pPr>
              <a:t>‹#›</a:t>
            </a:fld>
            <a:endParaRPr lang="en-US" altLang="en-US" sz="1200" smtClean="0">
              <a:solidFill>
                <a:srgbClr val="898989"/>
              </a:solidFill>
              <a:latin typeface="Gotham Book" pitchFamily="50" charset="0"/>
            </a:endParaRPr>
          </a:p>
        </p:txBody>
      </p:sp>
      <p:pic>
        <p:nvPicPr>
          <p:cNvPr id="3" name="Picture 7"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1"/>
          <p:cNvSpPr>
            <a:spLocks noGrp="1"/>
          </p:cNvSpPr>
          <p:nvPr>
            <p:ph type="dt" sz="half" idx="10"/>
          </p:nvPr>
        </p:nvSpPr>
        <p:spPr/>
        <p:txBody>
          <a:bodyPr/>
          <a:lstStyle>
            <a:lvl1pPr>
              <a:defRPr/>
            </a:lvl1pPr>
          </a:lstStyle>
          <a:p>
            <a:pPr>
              <a:defRPr/>
            </a:pPr>
            <a:fld id="{AC1AEF3C-C513-4570-85EF-2A17FE151819}" type="datetimeFigureOut">
              <a:rPr lang="en-US"/>
              <a:pPr>
                <a:defRPr/>
              </a:pPr>
              <a:t>5/21/2019</a:t>
            </a:fld>
            <a:endParaRPr lang="en-US"/>
          </a:p>
        </p:txBody>
      </p:sp>
      <p:sp>
        <p:nvSpPr>
          <p:cNvPr id="7" name="Footer Placeholder 2"/>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6245996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6"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atin typeface="Calibri Light" panose="020F03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2832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Date Placeholder 4"/>
          <p:cNvSpPr>
            <a:spLocks noGrp="1"/>
          </p:cNvSpPr>
          <p:nvPr>
            <p:ph type="dt" sz="half" idx="10"/>
          </p:nvPr>
        </p:nvSpPr>
        <p:spPr/>
        <p:txBody>
          <a:bodyPr/>
          <a:lstStyle>
            <a:lvl1pPr>
              <a:defRPr>
                <a:solidFill>
                  <a:schemeClr val="bg1"/>
                </a:solidFill>
              </a:defRPr>
            </a:lvl1pPr>
          </a:lstStyle>
          <a:p>
            <a:pPr>
              <a:defRPr/>
            </a:pPr>
            <a:fld id="{9FF3EBF3-80A0-41D9-8EB5-EA10F47B913E}" type="datetimeFigureOut">
              <a:rPr lang="en-US"/>
              <a:pPr>
                <a:defRPr/>
              </a:pPr>
              <a:t>5/21/2019</a:t>
            </a:fld>
            <a:endParaRPr lang="en-US" dirty="0"/>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smtClean="0"/>
            </a:lvl1pPr>
          </a:lstStyle>
          <a:p>
            <a:pPr>
              <a:defRPr/>
            </a:pPr>
            <a:fld id="{8429C32A-F2B5-446E-9F01-5BC6084FC83B}" type="slidenum">
              <a:rPr lang="en-US" altLang="en-US"/>
              <a:pPr>
                <a:defRPr/>
              </a:pPr>
              <a:t>‹#›</a:t>
            </a:fld>
            <a:endParaRPr lang="en-US" altLang="en-US"/>
          </a:p>
        </p:txBody>
      </p:sp>
    </p:spTree>
    <p:extLst>
      <p:ext uri="{BB962C8B-B14F-4D97-AF65-F5344CB8AC3E}">
        <p14:creationId xmlns:p14="http://schemas.microsoft.com/office/powerpoint/2010/main" val="11542222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6"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532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A18F69A8-CC03-4719-87FB-2B216FD447F7}" type="datetimeFigureOut">
              <a:rPr lang="en-US"/>
              <a:pPr>
                <a:defRPr/>
              </a:pPr>
              <a:t>5/21/2019</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smtClean="0"/>
            </a:lvl1pPr>
          </a:lstStyle>
          <a:p>
            <a:pPr>
              <a:defRPr/>
            </a:pPr>
            <a:fld id="{8BE4E458-6F6A-4ED9-9CC3-676C2C3D8F88}" type="slidenum">
              <a:rPr lang="en-US" altLang="en-US"/>
              <a:pPr>
                <a:defRPr/>
              </a:pPr>
              <a:t>‹#›</a:t>
            </a:fld>
            <a:endParaRPr lang="en-US" altLang="en-US"/>
          </a:p>
        </p:txBody>
      </p:sp>
    </p:spTree>
    <p:extLst>
      <p:ext uri="{BB962C8B-B14F-4D97-AF65-F5344CB8AC3E}">
        <p14:creationId xmlns:p14="http://schemas.microsoft.com/office/powerpoint/2010/main" val="2703478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5"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2C1DDB35-3EA8-4CAA-8873-B0B1401DE62E}" type="datetimeFigureOut">
              <a:rPr lang="en-US"/>
              <a:pPr>
                <a:defRPr/>
              </a:pPr>
              <a:t>5/21/2019</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smtClean="0"/>
            </a:lvl1pPr>
          </a:lstStyle>
          <a:p>
            <a:pPr>
              <a:defRPr/>
            </a:pPr>
            <a:fld id="{B705397B-AFBD-41F2-9B22-F6A5E570BFE6}" type="slidenum">
              <a:rPr lang="en-US" altLang="en-US"/>
              <a:pPr>
                <a:defRPr/>
              </a:pPr>
              <a:t>‹#›</a:t>
            </a:fld>
            <a:endParaRPr lang="en-US" altLang="en-US"/>
          </a:p>
        </p:txBody>
      </p:sp>
    </p:spTree>
    <p:extLst>
      <p:ext uri="{BB962C8B-B14F-4D97-AF65-F5344CB8AC3E}">
        <p14:creationId xmlns:p14="http://schemas.microsoft.com/office/powerpoint/2010/main" val="32855451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5"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A6146F50-E177-4D97-A135-FFE6B96D4D7D}" type="datetimeFigureOut">
              <a:rPr lang="en-US"/>
              <a:pPr>
                <a:defRPr/>
              </a:pPr>
              <a:t>5/21/2019</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smtClean="0"/>
            </a:lvl1pPr>
          </a:lstStyle>
          <a:p>
            <a:pPr>
              <a:defRPr/>
            </a:pPr>
            <a:fld id="{49889550-F38C-44F4-BC55-378FEEED1E78}" type="slidenum">
              <a:rPr lang="en-US" altLang="en-US"/>
              <a:pPr>
                <a:defRPr/>
              </a:pPr>
              <a:t>‹#›</a:t>
            </a:fld>
            <a:endParaRPr lang="en-US" altLang="en-US"/>
          </a:p>
        </p:txBody>
      </p:sp>
    </p:spTree>
    <p:extLst>
      <p:ext uri="{BB962C8B-B14F-4D97-AF65-F5344CB8AC3E}">
        <p14:creationId xmlns:p14="http://schemas.microsoft.com/office/powerpoint/2010/main" val="2144860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953000" cy="1143000"/>
          </a:xfrm>
        </p:spPr>
        <p:txBody>
          <a:bodyPr/>
          <a:lstStyle>
            <a:lvl1pPr>
              <a:defRPr>
                <a:solidFill>
                  <a:schemeClr val="accent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solidFill>
                  <a:schemeClr val="accent6"/>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a:xfrm>
            <a:off x="8610600" y="6356350"/>
            <a:ext cx="457200" cy="365125"/>
          </a:xfrm>
        </p:spPr>
        <p:txBody>
          <a:bodyPr/>
          <a:lstStyle>
            <a:lvl1pPr>
              <a:defRPr smtClean="0"/>
            </a:lvl1pPr>
          </a:lstStyle>
          <a:p>
            <a:pPr>
              <a:defRPr/>
            </a:pPr>
            <a:fld id="{D6C5BE0C-19D4-4CA7-A929-F6393F36FEB7}" type="slidenum">
              <a:rPr lang="en-US" altLang="en-US"/>
              <a:pPr>
                <a:defRPr/>
              </a:pPr>
              <a:t>‹#›</a:t>
            </a:fld>
            <a:endParaRPr lang="en-US" altLang="en-US"/>
          </a:p>
        </p:txBody>
      </p:sp>
    </p:spTree>
    <p:extLst>
      <p:ext uri="{BB962C8B-B14F-4D97-AF65-F5344CB8AC3E}">
        <p14:creationId xmlns:p14="http://schemas.microsoft.com/office/powerpoint/2010/main" val="362494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cxnSp>
        <p:nvCxnSpPr>
          <p:cNvPr id="4" name="Straight Connector 3"/>
          <p:cNvCxnSpPr/>
          <p:nvPr userDrawn="1"/>
        </p:nvCxnSpPr>
        <p:spPr>
          <a:xfrm>
            <a:off x="4191000" y="381000"/>
            <a:ext cx="0" cy="5638800"/>
          </a:xfrm>
          <a:prstGeom prst="line">
            <a:avLst/>
          </a:prstGeom>
          <a:ln w="1905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3429000" cy="2697162"/>
          </a:xfrm>
        </p:spPr>
        <p:txBody>
          <a:bodyPr/>
          <a:lstStyle>
            <a:lvl1pPr>
              <a:defRPr>
                <a:solidFill>
                  <a:schemeClr val="accent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0" y="274638"/>
            <a:ext cx="4114800" cy="5745162"/>
          </a:xfrm>
        </p:spPr>
        <p:txBody>
          <a:bodyPr/>
          <a:lstStyle>
            <a:lvl2pPr>
              <a:defRPr>
                <a:solidFill>
                  <a:schemeClr val="accent6"/>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8610600" y="6356350"/>
            <a:ext cx="457200" cy="365125"/>
          </a:xfrm>
        </p:spPr>
        <p:txBody>
          <a:bodyPr/>
          <a:lstStyle>
            <a:lvl1pPr>
              <a:defRPr smtClean="0"/>
            </a:lvl1pPr>
          </a:lstStyle>
          <a:p>
            <a:pPr>
              <a:defRPr/>
            </a:pPr>
            <a:fld id="{205995B2-B783-4FAB-9151-2BF9CA44C633}" type="slidenum">
              <a:rPr lang="en-US" altLang="en-US"/>
              <a:pPr>
                <a:defRPr/>
              </a:pPr>
              <a:t>‹#›</a:t>
            </a:fld>
            <a:endParaRPr lang="en-US" altLang="en-US"/>
          </a:p>
        </p:txBody>
      </p:sp>
    </p:spTree>
    <p:extLst>
      <p:ext uri="{BB962C8B-B14F-4D97-AF65-F5344CB8AC3E}">
        <p14:creationId xmlns:p14="http://schemas.microsoft.com/office/powerpoint/2010/main" val="3659802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1816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AD3FB842-3059-4180-87FA-4B31141D8E20}" type="datetimeFigureOut">
              <a:rPr lang="en-US"/>
              <a:pPr>
                <a:defRPr/>
              </a:pPr>
              <a:t>5/21/2019</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8610600" y="6356350"/>
            <a:ext cx="457200" cy="365125"/>
          </a:xfrm>
        </p:spPr>
        <p:txBody>
          <a:bodyPr/>
          <a:lstStyle>
            <a:lvl1pPr>
              <a:defRPr smtClean="0"/>
            </a:lvl1pPr>
          </a:lstStyle>
          <a:p>
            <a:pPr>
              <a:defRPr/>
            </a:pPr>
            <a:fld id="{93AD33EA-B82D-4C1C-B766-40FC67D6DA2B}" type="slidenum">
              <a:rPr lang="en-US" altLang="en-US"/>
              <a:pPr>
                <a:defRPr/>
              </a:pPr>
              <a:t>‹#›</a:t>
            </a:fld>
            <a:endParaRPr lang="en-US" altLang="en-US"/>
          </a:p>
        </p:txBody>
      </p:sp>
    </p:spTree>
    <p:extLst>
      <p:ext uri="{BB962C8B-B14F-4D97-AF65-F5344CB8AC3E}">
        <p14:creationId xmlns:p14="http://schemas.microsoft.com/office/powerpoint/2010/main" val="3772800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r="13620" b="49170"/>
          <a:stretch>
            <a:fillRect/>
          </a:stretch>
        </p:blipFill>
        <p:spPr bwMode="auto">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2000" y="1385888"/>
            <a:ext cx="47244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4764087" cy="1362075"/>
          </a:xfrm>
        </p:spPr>
        <p:txBody>
          <a:bodyPr anchor="t">
            <a:noAutofit/>
          </a:bodyPr>
          <a:lstStyle>
            <a:lvl1pPr algn="l">
              <a:defRPr lang="en-US" dirty="0">
                <a:latin typeface="Calibri Light" panose="020F030202020403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476408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0"/>
          </p:nvPr>
        </p:nvSpPr>
        <p:spPr/>
        <p:txBody>
          <a:bodyPr/>
          <a:lstStyle>
            <a:lvl1pPr>
              <a:defRPr smtClean="0"/>
            </a:lvl1pPr>
          </a:lstStyle>
          <a:p>
            <a:pPr>
              <a:defRPr/>
            </a:pPr>
            <a:fld id="{30441DF9-32FD-46F5-8B1E-94EDE5D4394A}" type="slidenum">
              <a:rPr lang="en-US" altLang="en-US"/>
              <a:pPr>
                <a:defRPr/>
              </a:pPr>
              <a:t>‹#›</a:t>
            </a:fld>
            <a:endParaRPr lang="en-US" altLang="en-US"/>
          </a:p>
        </p:txBody>
      </p:sp>
    </p:spTree>
    <p:extLst>
      <p:ext uri="{BB962C8B-B14F-4D97-AF65-F5344CB8AC3E}">
        <p14:creationId xmlns:p14="http://schemas.microsoft.com/office/powerpoint/2010/main" val="394771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33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lstStyle>
          <a:p>
            <a:pPr>
              <a:defRPr/>
            </a:pPr>
            <a:fld id="{C7622B1B-7CCF-4DB4-934A-8A66EA08200C}" type="datetimeFigureOut">
              <a:rPr lang="en-US"/>
              <a:pPr>
                <a:defRPr/>
              </a:pPr>
              <a:t>5/21/2019</a:t>
            </a:fld>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8610600" y="6356350"/>
            <a:ext cx="457200" cy="365125"/>
          </a:xfrm>
        </p:spPr>
        <p:txBody>
          <a:bodyPr/>
          <a:lstStyle>
            <a:lvl1pPr>
              <a:defRPr smtClean="0"/>
            </a:lvl1pPr>
          </a:lstStyle>
          <a:p>
            <a:pPr>
              <a:defRPr/>
            </a:pPr>
            <a:fld id="{55DD150C-B02B-416A-AA7F-BB788CEAEC5A}" type="slidenum">
              <a:rPr lang="en-US" altLang="en-US"/>
              <a:pPr>
                <a:defRPr/>
              </a:pPr>
              <a:t>‹#›</a:t>
            </a:fld>
            <a:endParaRPr lang="en-US" altLang="en-US"/>
          </a:p>
        </p:txBody>
      </p:sp>
    </p:spTree>
    <p:extLst>
      <p:ext uri="{BB962C8B-B14F-4D97-AF65-F5344CB8AC3E}">
        <p14:creationId xmlns:p14="http://schemas.microsoft.com/office/powerpoint/2010/main" val="1296135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00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257800" cy="1143000"/>
          </a:xfrm>
        </p:spPr>
        <p:txBody>
          <a:bodyPr/>
          <a:lstStyle/>
          <a:p>
            <a:r>
              <a:rPr lang="en-US" smtClean="0"/>
              <a:t>Click to edit Master title style</a:t>
            </a:r>
            <a:endParaRPr lang="en-US"/>
          </a:p>
        </p:txBody>
      </p:sp>
      <p:sp>
        <p:nvSpPr>
          <p:cNvPr id="5" name="Date Placeholder 2"/>
          <p:cNvSpPr>
            <a:spLocks noGrp="1"/>
          </p:cNvSpPr>
          <p:nvPr>
            <p:ph type="dt" sz="half" idx="10"/>
          </p:nvPr>
        </p:nvSpPr>
        <p:spPr/>
        <p:txBody>
          <a:bodyPr/>
          <a:lstStyle>
            <a:lvl1pPr>
              <a:defRPr/>
            </a:lvl1pPr>
          </a:lstStyle>
          <a:p>
            <a:pPr>
              <a:defRPr/>
            </a:pPr>
            <a:fld id="{93B39C9A-87F5-4F28-955E-C7EA0432721D}" type="datetimeFigureOut">
              <a:rPr lang="en-US"/>
              <a:pPr>
                <a:defRPr/>
              </a:pPr>
              <a:t>5/21/2019</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8229600" y="6356350"/>
            <a:ext cx="457200" cy="365125"/>
          </a:xfrm>
        </p:spPr>
        <p:txBody>
          <a:bodyPr/>
          <a:lstStyle>
            <a:lvl1pPr>
              <a:defRPr smtClean="0"/>
            </a:lvl1pPr>
          </a:lstStyle>
          <a:p>
            <a:pPr>
              <a:defRPr/>
            </a:pPr>
            <a:fld id="{FC9EA677-C9A1-4FA5-B72C-B03A0AB747C8}" type="slidenum">
              <a:rPr lang="en-US" altLang="en-US"/>
              <a:pPr>
                <a:defRPr/>
              </a:pPr>
              <a:t>‹#›</a:t>
            </a:fld>
            <a:endParaRPr lang="en-US" altLang="en-US"/>
          </a:p>
        </p:txBody>
      </p:sp>
    </p:spTree>
    <p:extLst>
      <p:ext uri="{BB962C8B-B14F-4D97-AF65-F5344CB8AC3E}">
        <p14:creationId xmlns:p14="http://schemas.microsoft.com/office/powerpoint/2010/main" val="2632766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txBox="1">
            <a:spLocks/>
          </p:cNvSpPr>
          <p:nvPr userDrawn="1"/>
        </p:nvSpPr>
        <p:spPr>
          <a:xfrm>
            <a:off x="8610600" y="6356350"/>
            <a:ext cx="457200" cy="365125"/>
          </a:xfrm>
          <a:prstGeom prst="rect">
            <a:avLst/>
          </a:prstGeom>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defRPr/>
            </a:pPr>
            <a:fld id="{AA79EDC0-9B92-4411-A04D-3C1D6E2D5A13}" type="slidenum">
              <a:rPr lang="en-US" altLang="en-US" sz="1200" smtClean="0">
                <a:solidFill>
                  <a:srgbClr val="898989"/>
                </a:solidFill>
                <a:latin typeface="Gotham Book" pitchFamily="50" charset="0"/>
              </a:rPr>
              <a:pPr algn="r" eaLnBrk="1" hangingPunct="1">
                <a:defRPr/>
              </a:pPr>
              <a:t>‹#›</a:t>
            </a:fld>
            <a:endParaRPr lang="en-US" altLang="en-US" sz="1200" smtClean="0">
              <a:solidFill>
                <a:srgbClr val="898989"/>
              </a:solidFill>
              <a:latin typeface="Gotham Book" pitchFamily="50" charset="0"/>
            </a:endParaRPr>
          </a:p>
        </p:txBody>
      </p:sp>
      <p:pic>
        <p:nvPicPr>
          <p:cNvPr id="3" name="Picture 7"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1"/>
          <p:cNvSpPr>
            <a:spLocks noGrp="1"/>
          </p:cNvSpPr>
          <p:nvPr>
            <p:ph type="dt" sz="half" idx="10"/>
          </p:nvPr>
        </p:nvSpPr>
        <p:spPr/>
        <p:txBody>
          <a:bodyPr/>
          <a:lstStyle>
            <a:lvl1pPr>
              <a:defRPr/>
            </a:lvl1pPr>
          </a:lstStyle>
          <a:p>
            <a:pPr>
              <a:defRPr/>
            </a:pPr>
            <a:fld id="{0C74386C-58CA-40FB-905E-E02C82A17862}" type="datetimeFigureOut">
              <a:rPr lang="en-US"/>
              <a:pPr>
                <a:defRPr/>
              </a:pPr>
              <a:t>5/21/2019</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750984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5F39F950-ADF6-4659-9C12-138A45C0DA3F}" type="datetimeFigureOut">
              <a:rPr lang="en-US"/>
              <a:pPr>
                <a:defRPr/>
              </a:pPr>
              <a:t>5/21/2019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61E47646-5EED-4D72-A28F-EA9C7D4782B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 id="2147484043" r:id="rId12"/>
    <p:sldLayoutId id="2147484044" r:id="rId13"/>
    <p:sldLayoutId id="2147484059" r:id="rId14"/>
    <p:sldLayoutId id="2147484060" r:id="rId15"/>
  </p:sldLayoutIdLst>
  <p:timing>
    <p:tnLst>
      <p:par>
        <p:cTn id="1" dur="indefinite" restart="never" nodeType="tmRoot"/>
      </p:par>
    </p:tnLst>
  </p:timing>
  <p:txStyles>
    <p:titleStyle>
      <a:lvl1pPr algn="l" rtl="0" eaLnBrk="0" fontAlgn="base" hangingPunct="0">
        <a:spcBef>
          <a:spcPct val="0"/>
        </a:spcBef>
        <a:spcAft>
          <a:spcPct val="0"/>
        </a:spcAft>
        <a:defRPr sz="4000" b="1" kern="1200">
          <a:solidFill>
            <a:srgbClr val="92278F"/>
          </a:solidFill>
          <a:latin typeface="Calibri Light" panose="020F0302020204030204" pitchFamily="34" charset="0"/>
          <a:ea typeface="+mj-ea"/>
          <a:cs typeface="+mj-cs"/>
        </a:defRPr>
      </a:lvl1pPr>
      <a:lvl2pPr algn="l" rtl="0" eaLnBrk="0" fontAlgn="base" hangingPunct="0">
        <a:spcBef>
          <a:spcPct val="0"/>
        </a:spcBef>
        <a:spcAft>
          <a:spcPct val="0"/>
        </a:spcAft>
        <a:defRPr sz="4000" b="1">
          <a:solidFill>
            <a:srgbClr val="92278F"/>
          </a:solidFill>
          <a:latin typeface="Calibri Light" pitchFamily="34" charset="0"/>
        </a:defRPr>
      </a:lvl2pPr>
      <a:lvl3pPr algn="l" rtl="0" eaLnBrk="0" fontAlgn="base" hangingPunct="0">
        <a:spcBef>
          <a:spcPct val="0"/>
        </a:spcBef>
        <a:spcAft>
          <a:spcPct val="0"/>
        </a:spcAft>
        <a:defRPr sz="4000" b="1">
          <a:solidFill>
            <a:srgbClr val="92278F"/>
          </a:solidFill>
          <a:latin typeface="Calibri Light" pitchFamily="34" charset="0"/>
        </a:defRPr>
      </a:lvl3pPr>
      <a:lvl4pPr algn="l" rtl="0" eaLnBrk="0" fontAlgn="base" hangingPunct="0">
        <a:spcBef>
          <a:spcPct val="0"/>
        </a:spcBef>
        <a:spcAft>
          <a:spcPct val="0"/>
        </a:spcAft>
        <a:defRPr sz="4000" b="1">
          <a:solidFill>
            <a:srgbClr val="92278F"/>
          </a:solidFill>
          <a:latin typeface="Calibri Light" pitchFamily="34" charset="0"/>
        </a:defRPr>
      </a:lvl4pPr>
      <a:lvl5pPr algn="l" rtl="0" eaLnBrk="0" fontAlgn="base" hangingPunct="0">
        <a:spcBef>
          <a:spcPct val="0"/>
        </a:spcBef>
        <a:spcAft>
          <a:spcPct val="0"/>
        </a:spcAft>
        <a:defRPr sz="4000" b="1">
          <a:solidFill>
            <a:srgbClr val="92278F"/>
          </a:solidFill>
          <a:latin typeface="Calibri Light" pitchFamily="34" charset="0"/>
        </a:defRPr>
      </a:lvl5pPr>
      <a:lvl6pPr marL="457200" algn="l" rtl="0" fontAlgn="base">
        <a:spcBef>
          <a:spcPct val="0"/>
        </a:spcBef>
        <a:spcAft>
          <a:spcPct val="0"/>
        </a:spcAft>
        <a:defRPr sz="4000">
          <a:solidFill>
            <a:srgbClr val="92278F"/>
          </a:solidFill>
          <a:latin typeface="Gotham Bold" pitchFamily="50" charset="0"/>
        </a:defRPr>
      </a:lvl6pPr>
      <a:lvl7pPr marL="914400" algn="l" rtl="0" fontAlgn="base">
        <a:spcBef>
          <a:spcPct val="0"/>
        </a:spcBef>
        <a:spcAft>
          <a:spcPct val="0"/>
        </a:spcAft>
        <a:defRPr sz="4000">
          <a:solidFill>
            <a:srgbClr val="92278F"/>
          </a:solidFill>
          <a:latin typeface="Gotham Bold" pitchFamily="50" charset="0"/>
        </a:defRPr>
      </a:lvl7pPr>
      <a:lvl8pPr marL="1371600" algn="l" rtl="0" fontAlgn="base">
        <a:spcBef>
          <a:spcPct val="0"/>
        </a:spcBef>
        <a:spcAft>
          <a:spcPct val="0"/>
        </a:spcAft>
        <a:defRPr sz="4000">
          <a:solidFill>
            <a:srgbClr val="92278F"/>
          </a:solidFill>
          <a:latin typeface="Gotham Bold" pitchFamily="50" charset="0"/>
        </a:defRPr>
      </a:lvl8pPr>
      <a:lvl9pPr marL="1828800" algn="l" rtl="0" fontAlgn="base">
        <a:spcBef>
          <a:spcPct val="0"/>
        </a:spcBef>
        <a:spcAft>
          <a:spcPct val="0"/>
        </a:spcAft>
        <a:defRPr sz="4000">
          <a:solidFill>
            <a:srgbClr val="92278F"/>
          </a:solidFill>
          <a:latin typeface="Gotham Bold" pitchFamily="50"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2"/>
          </a:solidFill>
          <a:latin typeface="Calibri Light" panose="020F03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1B75BC"/>
          </a:solidFill>
          <a:latin typeface="Calibri Light" panose="020F03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2"/>
          </a:solidFill>
          <a:latin typeface="Calibri Light" panose="020F03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662D91"/>
          </a:solidFill>
          <a:latin typeface="Calibri Light" panose="020F03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2"/>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F4B24485-4580-42CE-BF22-889C383998DB}" type="datetimeFigureOut">
              <a:rPr lang="en-US"/>
              <a:pPr>
                <a:defRPr/>
              </a:pPr>
              <a:t>5/21/2019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33E0990D-F660-41B5-B42F-0B6C22F5363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 id="2147484056" r:id="rId12"/>
  </p:sldLayoutIdLst>
  <p:timing>
    <p:tnLst>
      <p:par>
        <p:cTn id="1" dur="indefinite" restart="never" nodeType="tmRoot"/>
      </p:par>
    </p:tnLst>
  </p:timing>
  <p:txStyles>
    <p:titleStyle>
      <a:lvl1pPr algn="l" rtl="0" eaLnBrk="0" fontAlgn="base" hangingPunct="0">
        <a:spcBef>
          <a:spcPct val="0"/>
        </a:spcBef>
        <a:spcAft>
          <a:spcPct val="0"/>
        </a:spcAft>
        <a:defRPr sz="4000" b="1" kern="1200">
          <a:solidFill>
            <a:srgbClr val="1B75BC"/>
          </a:solidFill>
          <a:latin typeface="Calibri Light" panose="020F0302020204030204" pitchFamily="34" charset="0"/>
          <a:ea typeface="+mj-ea"/>
          <a:cs typeface="+mj-cs"/>
        </a:defRPr>
      </a:lvl1pPr>
      <a:lvl2pPr algn="l" rtl="0" eaLnBrk="0" fontAlgn="base" hangingPunct="0">
        <a:spcBef>
          <a:spcPct val="0"/>
        </a:spcBef>
        <a:spcAft>
          <a:spcPct val="0"/>
        </a:spcAft>
        <a:defRPr sz="4000" b="1">
          <a:solidFill>
            <a:srgbClr val="1B75BC"/>
          </a:solidFill>
          <a:latin typeface="Calibri Light" pitchFamily="34" charset="0"/>
        </a:defRPr>
      </a:lvl2pPr>
      <a:lvl3pPr algn="l" rtl="0" eaLnBrk="0" fontAlgn="base" hangingPunct="0">
        <a:spcBef>
          <a:spcPct val="0"/>
        </a:spcBef>
        <a:spcAft>
          <a:spcPct val="0"/>
        </a:spcAft>
        <a:defRPr sz="4000" b="1">
          <a:solidFill>
            <a:srgbClr val="1B75BC"/>
          </a:solidFill>
          <a:latin typeface="Calibri Light" pitchFamily="34" charset="0"/>
        </a:defRPr>
      </a:lvl3pPr>
      <a:lvl4pPr algn="l" rtl="0" eaLnBrk="0" fontAlgn="base" hangingPunct="0">
        <a:spcBef>
          <a:spcPct val="0"/>
        </a:spcBef>
        <a:spcAft>
          <a:spcPct val="0"/>
        </a:spcAft>
        <a:defRPr sz="4000" b="1">
          <a:solidFill>
            <a:srgbClr val="1B75BC"/>
          </a:solidFill>
          <a:latin typeface="Calibri Light" pitchFamily="34" charset="0"/>
        </a:defRPr>
      </a:lvl4pPr>
      <a:lvl5pPr algn="l" rtl="0" eaLnBrk="0" fontAlgn="base" hangingPunct="0">
        <a:spcBef>
          <a:spcPct val="0"/>
        </a:spcBef>
        <a:spcAft>
          <a:spcPct val="0"/>
        </a:spcAft>
        <a:defRPr sz="4000" b="1">
          <a:solidFill>
            <a:srgbClr val="1B75BC"/>
          </a:solidFill>
          <a:latin typeface="Calibri Light" pitchFamily="34" charset="0"/>
        </a:defRPr>
      </a:lvl5pPr>
      <a:lvl6pPr marL="457200" algn="l" rtl="0" fontAlgn="base">
        <a:spcBef>
          <a:spcPct val="0"/>
        </a:spcBef>
        <a:spcAft>
          <a:spcPct val="0"/>
        </a:spcAft>
        <a:defRPr sz="4000">
          <a:solidFill>
            <a:srgbClr val="92278F"/>
          </a:solidFill>
          <a:latin typeface="Gotham Bold" pitchFamily="50" charset="0"/>
        </a:defRPr>
      </a:lvl6pPr>
      <a:lvl7pPr marL="914400" algn="l" rtl="0" fontAlgn="base">
        <a:spcBef>
          <a:spcPct val="0"/>
        </a:spcBef>
        <a:spcAft>
          <a:spcPct val="0"/>
        </a:spcAft>
        <a:defRPr sz="4000">
          <a:solidFill>
            <a:srgbClr val="92278F"/>
          </a:solidFill>
          <a:latin typeface="Gotham Bold" pitchFamily="50" charset="0"/>
        </a:defRPr>
      </a:lvl7pPr>
      <a:lvl8pPr marL="1371600" algn="l" rtl="0" fontAlgn="base">
        <a:spcBef>
          <a:spcPct val="0"/>
        </a:spcBef>
        <a:spcAft>
          <a:spcPct val="0"/>
        </a:spcAft>
        <a:defRPr sz="4000">
          <a:solidFill>
            <a:srgbClr val="92278F"/>
          </a:solidFill>
          <a:latin typeface="Gotham Bold" pitchFamily="50" charset="0"/>
        </a:defRPr>
      </a:lvl8pPr>
      <a:lvl9pPr marL="1828800" algn="l" rtl="0" fontAlgn="base">
        <a:spcBef>
          <a:spcPct val="0"/>
        </a:spcBef>
        <a:spcAft>
          <a:spcPct val="0"/>
        </a:spcAft>
        <a:defRPr sz="4000">
          <a:solidFill>
            <a:srgbClr val="92278F"/>
          </a:solidFill>
          <a:latin typeface="Gotham Bold" pitchFamily="50"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Calibri Light" panose="020F03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92278F"/>
          </a:solidFill>
          <a:latin typeface="Calibri Light" panose="020F03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alibri Light" panose="020F03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B75BC"/>
          </a:solidFill>
          <a:latin typeface="Calibri Light" panose="020F03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c.gov/std/stats17/figures/18.ht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www.cdc.gov/std/stats17/figures/22.ht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hyperlink" Target="https://brightfutures.aap.org/Bright%20Futures%20Documents/Screening.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www.uspreventiveservicestaskforce.org/Page/Name/uspstf-recommendations-for-sti-screening" TargetMode="External"/><Relationship Id="rId4" Type="http://schemas.openxmlformats.org/officeDocument/2006/relationships/hyperlink" Target="https://www.cdc.gov/std/tg2015/screening-recommendations.ht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cdc.gov/std/tg2015/chlamydia.htm" TargetMode="External"/><Relationship Id="rId7"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hyperlink" Target="https://www.uspreventiveservicestaskforce.org/Page/Document/ClinicalSummaryFinal/chlamydia-and-gonorrhea-screenin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cdc.gov/mmwr/preview/mmwrhtml/rr6302a1.htm" TargetMode="External"/><Relationship Id="rId2" Type="http://schemas.openxmlformats.org/officeDocument/2006/relationships/notesSlide" Target="../notesSlides/notesSlide23.xml"/><Relationship Id="rId1" Type="http://schemas.openxmlformats.org/officeDocument/2006/relationships/slideLayout" Target="../slideLayouts/slideLayout24.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hyperlink" Target="http://www.cdc.gov/std/treatment"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8.xml"/><Relationship Id="rId5" Type="http://schemas.openxmlformats.org/officeDocument/2006/relationships/image" Target="../media/image23.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7.png"/><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3" Type="http://schemas.openxmlformats.org/officeDocument/2006/relationships/hyperlink" Target="http://www.cdph.ca.gov/programs/std/Documents/Best-Practices-for-Prevention-and-Early-Detection-of-Repeat-CT-and-GC.pdf" TargetMode="External"/><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hyperlink" Target="https://www.cdc.gov/std/ept/legal/default.htm"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hyperlink" Target="http://www.stdccn.org/"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cdc.gov/std/stats17/figures/1.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hyperlink" Target="http://depts.washington.edu/uwptc/index.html#resources" TargetMode="External"/><Relationship Id="rId2" Type="http://schemas.openxmlformats.org/officeDocument/2006/relationships/notesSlide" Target="../notesSlides/notesSlide46.xml"/><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hyperlink" Target="mailto:aradford@uw.edu"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dc.gov/std/stats17/figures/4.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californiaptc.com/national-quality-improvement-center/"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tmp"/><Relationship Id="rId4" Type="http://schemas.openxmlformats.org/officeDocument/2006/relationships/image" Target="../media/image40.png"/></Relationships>
</file>

<file path=ppt/slides/_rels/slide53.xml.rels><?xml version="1.0" encoding="UTF-8" standalone="yes"?>
<Relationships xmlns="http://schemas.openxmlformats.org/package/2006/relationships"><Relationship Id="rId3" Type="http://schemas.openxmlformats.org/officeDocument/2006/relationships/hyperlink" Target="https://www.fpntc.org/resources/chlamydia-screening-toolkit" TargetMode="External"/><Relationship Id="rId2" Type="http://schemas.openxmlformats.org/officeDocument/2006/relationships/notesSlide" Target="../notesSlides/notesSlide53.xml"/><Relationship Id="rId1" Type="http://schemas.openxmlformats.org/officeDocument/2006/relationships/slideLayout" Target="../slideLayouts/slideLayout10.xml"/><Relationship Id="rId4" Type="http://schemas.openxmlformats.org/officeDocument/2006/relationships/image" Target="../media/image43.png"/></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5.xml"/><Relationship Id="rId1" Type="http://schemas.openxmlformats.org/officeDocument/2006/relationships/slideLayout" Target="../slideLayouts/slideLayout10.xml"/><Relationship Id="rId4" Type="http://schemas.openxmlformats.org/officeDocument/2006/relationships/image" Target="../media/image46.png"/></Relationships>
</file>

<file path=ppt/slides/_rels/slide56.xml.rels><?xml version="1.0" encoding="UTF-8" standalone="yes"?>
<Relationships xmlns="http://schemas.openxmlformats.org/package/2006/relationships"><Relationship Id="rId3" Type="http://schemas.openxmlformats.org/officeDocument/2006/relationships/hyperlink" Target="https://www.fpntc.org/resources/using-normalizing-and-opt-out-language-chlamydia-and-gonorrhea-screening-training" TargetMode="External"/><Relationship Id="rId2" Type="http://schemas.openxmlformats.org/officeDocument/2006/relationships/notesSlide" Target="../notesSlides/notesSlide56.xml"/><Relationship Id="rId1" Type="http://schemas.openxmlformats.org/officeDocument/2006/relationships/slideLayout" Target="../slideLayouts/slideLayout10.xml"/><Relationship Id="rId4" Type="http://schemas.openxmlformats.org/officeDocument/2006/relationships/image" Target="../media/image47.png"/></Relationships>
</file>

<file path=ppt/slides/_rels/slide5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7.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58.xml.rels><?xml version="1.0" encoding="UTF-8" standalone="yes"?>
<Relationships xmlns="http://schemas.openxmlformats.org/package/2006/relationships"><Relationship Id="rId3" Type="http://schemas.openxmlformats.org/officeDocument/2006/relationships/hyperlink" Target="http://www.fpntc.org/" TargetMode="External"/><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hyperlink" Target="mailto:fpntc@jsi.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cdc.gov/std/stats17/figures/2.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s://www.cdc.gov/std/stats17/figures/5.ht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s://www.cdc.gov/std/chlamydia/stats.ht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cdc.gov/std/stats17/figures/5.ht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s://www.cdc.gov/std/chlamydia/stats.ht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dc.gov/std/stats17/figures/8.ht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dirty="0" smtClean="0">
              <a:solidFill>
                <a:srgbClr val="424344"/>
              </a:solidFill>
            </a:endParaRPr>
          </a:p>
          <a:p>
            <a:r>
              <a:rPr lang="en-US" dirty="0" smtClean="0">
                <a:solidFill>
                  <a:srgbClr val="424344"/>
                </a:solidFill>
              </a:rPr>
              <a:t>May 9, 2019</a:t>
            </a:r>
            <a:endParaRPr lang="en-US" dirty="0">
              <a:solidFill>
                <a:srgbClr val="424344"/>
              </a:solidFill>
            </a:endParaRPr>
          </a:p>
        </p:txBody>
      </p:sp>
      <p:sp>
        <p:nvSpPr>
          <p:cNvPr id="4" name="Title 3"/>
          <p:cNvSpPr>
            <a:spLocks noGrp="1"/>
          </p:cNvSpPr>
          <p:nvPr>
            <p:ph type="ctrTitle"/>
          </p:nvPr>
        </p:nvSpPr>
        <p:spPr>
          <a:xfrm>
            <a:off x="685800" y="2130425"/>
            <a:ext cx="8077200" cy="2136775"/>
          </a:xfrm>
        </p:spPr>
        <p:txBody>
          <a:bodyPr/>
          <a:lstStyle/>
          <a:p>
            <a:r>
              <a:rPr lang="en-US" dirty="0" smtClean="0">
                <a:solidFill>
                  <a:srgbClr val="6A1C67"/>
                </a:solidFill>
              </a:rPr>
              <a:t>Evidence-Based Strategies for Increasing Chlamydia and Gonorrhea Screening in Title X Settings</a:t>
            </a:r>
            <a:endParaRPr lang="en-US" dirty="0">
              <a:solidFill>
                <a:srgbClr val="6A1C67"/>
              </a:solidFill>
            </a:endParaRPr>
          </a:p>
        </p:txBody>
      </p:sp>
    </p:spTree>
    <p:extLst>
      <p:ext uri="{BB962C8B-B14F-4D97-AF65-F5344CB8AC3E}">
        <p14:creationId xmlns:p14="http://schemas.microsoft.com/office/powerpoint/2010/main" val="15813765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3400" y="6248400"/>
            <a:ext cx="5334000" cy="461665"/>
          </a:xfrm>
          <a:prstGeom prst="rect">
            <a:avLst/>
          </a:prstGeom>
        </p:spPr>
        <p:txBody>
          <a:bodyPr wrap="square">
            <a:spAutoFit/>
          </a:bodyPr>
          <a:lstStyle/>
          <a:p>
            <a:r>
              <a:rPr lang="en-US" sz="1200" dirty="0">
                <a:solidFill>
                  <a:srgbClr val="6A1C67"/>
                </a:solidFill>
                <a:hlinkClick r:id="rId3"/>
              </a:rPr>
              <a:t>Figure 18. Gonorrhea — Rates of Reported Cases by Sex, United States, </a:t>
            </a:r>
            <a:r>
              <a:rPr lang="en-US" sz="1200" dirty="0" smtClean="0">
                <a:solidFill>
                  <a:srgbClr val="6A1C67"/>
                </a:solidFill>
                <a:hlinkClick r:id="rId3"/>
              </a:rPr>
              <a:t>2008–2017, 2017 </a:t>
            </a:r>
            <a:r>
              <a:rPr lang="en-US" sz="1200" dirty="0">
                <a:solidFill>
                  <a:srgbClr val="6A1C67"/>
                </a:solidFill>
                <a:hlinkClick r:id="rId3"/>
              </a:rPr>
              <a:t>Sexually Transmitted Diseases Report</a:t>
            </a:r>
            <a:endParaRPr lang="en-US" sz="1200" dirty="0">
              <a:solidFill>
                <a:srgbClr val="6A1C67"/>
              </a:solidFill>
            </a:endParaRPr>
          </a:p>
        </p:txBody>
      </p:sp>
      <p:pic>
        <p:nvPicPr>
          <p:cNvPr id="5" name="Picture 4" descr="Figure 18. from the Centers for Disease Control and Prevention's 2017 Sexually Transmitted Diseases Surveillance Report showing reported cases of gonorrhea in the U.S. by sex for the period 2008–2017. Rates are shown per 100,000 population."/>
          <p:cNvPicPr>
            <a:picLocks noChangeAspect="1"/>
          </p:cNvPicPr>
          <p:nvPr/>
        </p:nvPicPr>
        <p:blipFill>
          <a:blip r:embed="rId4"/>
          <a:stretch>
            <a:fillRect/>
          </a:stretch>
        </p:blipFill>
        <p:spPr>
          <a:xfrm>
            <a:off x="304800" y="2133600"/>
            <a:ext cx="8458200" cy="3883082"/>
          </a:xfrm>
          <a:prstGeom prst="rect">
            <a:avLst/>
          </a:prstGeom>
        </p:spPr>
      </p:pic>
      <p:sp>
        <p:nvSpPr>
          <p:cNvPr id="10" name="Rectangle 9"/>
          <p:cNvSpPr/>
          <p:nvPr/>
        </p:nvSpPr>
        <p:spPr>
          <a:xfrm>
            <a:off x="304800" y="1532621"/>
            <a:ext cx="9142953" cy="523220"/>
          </a:xfrm>
          <a:prstGeom prst="rect">
            <a:avLst/>
          </a:prstGeom>
        </p:spPr>
        <p:txBody>
          <a:bodyPr wrap="square">
            <a:spAutoFit/>
          </a:bodyPr>
          <a:lstStyle/>
          <a:p>
            <a:r>
              <a:rPr lang="en-US" sz="2800" b="1" dirty="0" smtClean="0">
                <a:solidFill>
                  <a:srgbClr val="0E3B5E"/>
                </a:solidFill>
                <a:latin typeface="Calibri Light" panose="020F0302020204030204" pitchFamily="34" charset="0"/>
              </a:rPr>
              <a:t>Rates of Reported Gonorrhea Cases by Sex</a:t>
            </a:r>
            <a:endParaRPr lang="en-US" sz="2800" b="1" dirty="0">
              <a:solidFill>
                <a:srgbClr val="0E3B5E"/>
              </a:solidFill>
              <a:latin typeface="Calibri Light" panose="020F0302020204030204" pitchFamily="34" charset="0"/>
            </a:endParaRPr>
          </a:p>
        </p:txBody>
      </p:sp>
      <p:sp>
        <p:nvSpPr>
          <p:cNvPr id="3" name="Title 2"/>
          <p:cNvSpPr>
            <a:spLocks noGrp="1"/>
          </p:cNvSpPr>
          <p:nvPr>
            <p:ph type="title"/>
          </p:nvPr>
        </p:nvSpPr>
        <p:spPr>
          <a:xfrm>
            <a:off x="332678" y="291502"/>
            <a:ext cx="8963722" cy="1143000"/>
          </a:xfrm>
        </p:spPr>
        <p:txBody>
          <a:bodyPr/>
          <a:lstStyle/>
          <a:p>
            <a:r>
              <a:rPr lang="en-US" sz="3600" dirty="0" smtClean="0">
                <a:solidFill>
                  <a:srgbClr val="6A1C67"/>
                </a:solidFill>
              </a:rPr>
              <a:t>Gonorrhea rates are also rising…</a:t>
            </a:r>
            <a:endParaRPr lang="en-US" sz="3600" dirty="0">
              <a:solidFill>
                <a:srgbClr val="6A1C67"/>
              </a:solidFill>
            </a:endParaRPr>
          </a:p>
        </p:txBody>
      </p:sp>
    </p:spTree>
    <p:extLst>
      <p:ext uri="{BB962C8B-B14F-4D97-AF65-F5344CB8AC3E}">
        <p14:creationId xmlns:p14="http://schemas.microsoft.com/office/powerpoint/2010/main" val="35621978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3400" y="6248400"/>
            <a:ext cx="5334000" cy="461665"/>
          </a:xfrm>
          <a:prstGeom prst="rect">
            <a:avLst/>
          </a:prstGeom>
        </p:spPr>
        <p:txBody>
          <a:bodyPr wrap="square">
            <a:spAutoFit/>
          </a:bodyPr>
          <a:lstStyle/>
          <a:p>
            <a:r>
              <a:rPr lang="en-US" sz="1200" dirty="0">
                <a:solidFill>
                  <a:srgbClr val="6A1C67"/>
                </a:solidFill>
                <a:hlinkClick r:id="rId3"/>
              </a:rPr>
              <a:t>Figure 22. Gonorrhea — Rates of Reported Cases by Race and Hispanic Ethnicity, United States, 2013–2017</a:t>
            </a:r>
            <a:endParaRPr lang="en-US" sz="1200" dirty="0">
              <a:solidFill>
                <a:srgbClr val="6A1C67"/>
              </a:solidFill>
            </a:endParaRPr>
          </a:p>
        </p:txBody>
      </p:sp>
      <p:pic>
        <p:nvPicPr>
          <p:cNvPr id="58370" name="Picture 2" descr="Figure 22. Line graph showing rates of reported cases of gonorrhea in the United States from 2013 to 2017 by race and Hispanic ethnicity. Data provided in table 22B."/>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153960"/>
            <a:ext cx="8991600" cy="413988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04800" y="1532621"/>
            <a:ext cx="9142953" cy="523220"/>
          </a:xfrm>
          <a:prstGeom prst="rect">
            <a:avLst/>
          </a:prstGeom>
        </p:spPr>
        <p:txBody>
          <a:bodyPr wrap="square">
            <a:spAutoFit/>
          </a:bodyPr>
          <a:lstStyle/>
          <a:p>
            <a:r>
              <a:rPr lang="en-US" sz="2800" b="1" dirty="0" smtClean="0">
                <a:solidFill>
                  <a:srgbClr val="0E3B5E"/>
                </a:solidFill>
                <a:latin typeface="Calibri Light" panose="020F0302020204030204" pitchFamily="34" charset="0"/>
              </a:rPr>
              <a:t>Rates of Reported Gonorrhea Cases by Race and Ethnicity</a:t>
            </a:r>
            <a:endParaRPr lang="en-US" sz="2800" b="1" dirty="0">
              <a:solidFill>
                <a:srgbClr val="0E3B5E"/>
              </a:solidFill>
              <a:latin typeface="Calibri Light" panose="020F0302020204030204" pitchFamily="34" charset="0"/>
            </a:endParaRPr>
          </a:p>
        </p:txBody>
      </p:sp>
      <p:sp>
        <p:nvSpPr>
          <p:cNvPr id="3" name="Title 2"/>
          <p:cNvSpPr>
            <a:spLocks noGrp="1"/>
          </p:cNvSpPr>
          <p:nvPr>
            <p:ph type="title"/>
          </p:nvPr>
        </p:nvSpPr>
        <p:spPr>
          <a:xfrm>
            <a:off x="332678" y="291502"/>
            <a:ext cx="5763322" cy="1143000"/>
          </a:xfrm>
        </p:spPr>
        <p:txBody>
          <a:bodyPr/>
          <a:lstStyle/>
          <a:p>
            <a:r>
              <a:rPr lang="en-US" sz="3600" dirty="0" smtClean="0">
                <a:solidFill>
                  <a:srgbClr val="6A1C67"/>
                </a:solidFill>
              </a:rPr>
              <a:t>…and disparities in gonorrhea prevalence persist</a:t>
            </a:r>
            <a:endParaRPr lang="en-US" sz="3600" dirty="0">
              <a:solidFill>
                <a:srgbClr val="6A1C67"/>
              </a:solidFill>
            </a:endParaRPr>
          </a:p>
        </p:txBody>
      </p:sp>
    </p:spTree>
    <p:extLst>
      <p:ext uri="{BB962C8B-B14F-4D97-AF65-F5344CB8AC3E}">
        <p14:creationId xmlns:p14="http://schemas.microsoft.com/office/powerpoint/2010/main" val="32966804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A1C67"/>
                </a:solidFill>
              </a:rPr>
              <a:t>Meet Jade</a:t>
            </a:r>
            <a:endParaRPr lang="en-US" dirty="0">
              <a:solidFill>
                <a:srgbClr val="6A1C67"/>
              </a:solidFill>
            </a:endParaRPr>
          </a:p>
        </p:txBody>
      </p:sp>
      <p:sp>
        <p:nvSpPr>
          <p:cNvPr id="3" name="Content Placeholder 2"/>
          <p:cNvSpPr>
            <a:spLocks noGrp="1"/>
          </p:cNvSpPr>
          <p:nvPr>
            <p:ph idx="1"/>
          </p:nvPr>
        </p:nvSpPr>
        <p:spPr>
          <a:xfrm>
            <a:off x="457200" y="1600200"/>
            <a:ext cx="5867400" cy="4525963"/>
          </a:xfrm>
        </p:spPr>
        <p:txBody>
          <a:bodyPr/>
          <a:lstStyle/>
          <a:p>
            <a:pPr marL="0" indent="0">
              <a:buNone/>
            </a:pPr>
            <a:r>
              <a:rPr lang="en-US" dirty="0" smtClean="0">
                <a:solidFill>
                  <a:srgbClr val="424344"/>
                </a:solidFill>
              </a:rPr>
              <a:t>Jade is a 22-year-old female student at the local technical college. She comes to your clinic as a walk-in for contraception. She is started on Depo Provera using “Quick Start” and is encouraged to come back at a later date for an exam and labs. </a:t>
            </a:r>
            <a:endParaRPr lang="en-US" dirty="0">
              <a:solidFill>
                <a:srgbClr val="424344"/>
              </a:solidFill>
            </a:endParaRPr>
          </a:p>
        </p:txBody>
      </p:sp>
      <p:pic>
        <p:nvPicPr>
          <p:cNvPr id="5" name="Picture 4" descr="Graphic image of a smiling young woman with medium colored skin and brown hair in a bun and wearing a purple top. Her name is Jade."/>
          <p:cNvPicPr>
            <a:picLocks noChangeAspect="1"/>
          </p:cNvPicPr>
          <p:nvPr/>
        </p:nvPicPr>
        <p:blipFill rotWithShape="1">
          <a:blip r:embed="rId3">
            <a:extLst>
              <a:ext uri="{28A0092B-C50C-407E-A947-70E740481C1C}">
                <a14:useLocalDpi xmlns:a14="http://schemas.microsoft.com/office/drawing/2010/main" val="0"/>
              </a:ext>
            </a:extLst>
          </a:blip>
          <a:srcRect l="7285" r="9271" b="65555"/>
          <a:stretch/>
        </p:blipFill>
        <p:spPr>
          <a:xfrm>
            <a:off x="6324600" y="2079532"/>
            <a:ext cx="2448037" cy="3276601"/>
          </a:xfrm>
          <a:prstGeom prst="rect">
            <a:avLst/>
          </a:prstGeom>
        </p:spPr>
      </p:pic>
    </p:spTree>
    <p:extLst>
      <p:ext uri="{BB962C8B-B14F-4D97-AF65-F5344CB8AC3E}">
        <p14:creationId xmlns:p14="http://schemas.microsoft.com/office/powerpoint/2010/main" val="21097139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727448" y="3995928"/>
            <a:ext cx="3931920" cy="20238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47651E"/>
                </a:solidFill>
                <a:latin typeface="Calibri Light" panose="020F0302020204030204" pitchFamily="34" charset="0"/>
              </a:rPr>
              <a:t>Infection usually asymptomatic + can lead to serious health outcomes</a:t>
            </a:r>
            <a:endParaRPr lang="en-US" sz="2800" b="1" dirty="0">
              <a:solidFill>
                <a:srgbClr val="47651E"/>
              </a:solidFill>
              <a:latin typeface="Calibri Light" panose="020F0302020204030204" pitchFamily="34" charset="0"/>
            </a:endParaRPr>
          </a:p>
        </p:txBody>
      </p:sp>
      <p:sp>
        <p:nvSpPr>
          <p:cNvPr id="5" name="Rectangle 4"/>
          <p:cNvSpPr/>
          <p:nvPr/>
        </p:nvSpPr>
        <p:spPr>
          <a:xfrm>
            <a:off x="4727448" y="1752600"/>
            <a:ext cx="3931920" cy="20238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accent5"/>
                </a:solidFill>
                <a:latin typeface="Calibri Light" panose="020F0302020204030204" pitchFamily="34" charset="0"/>
              </a:rPr>
              <a:t>Curable bacterial STI</a:t>
            </a:r>
            <a:endParaRPr lang="en-US" sz="2800" b="1" dirty="0">
              <a:solidFill>
                <a:schemeClr val="accent5"/>
              </a:solidFill>
              <a:latin typeface="Calibri Light" panose="020F0302020204030204" pitchFamily="34" charset="0"/>
            </a:endParaRPr>
          </a:p>
        </p:txBody>
      </p:sp>
      <p:sp>
        <p:nvSpPr>
          <p:cNvPr id="4" name="Content Placeholder 3"/>
          <p:cNvSpPr>
            <a:spLocks noGrp="1"/>
          </p:cNvSpPr>
          <p:nvPr>
            <p:ph sz="half" idx="2"/>
          </p:nvPr>
        </p:nvSpPr>
        <p:spPr/>
        <p:txBody>
          <a:bodyPr/>
          <a:lstStyle/>
          <a:p>
            <a:endParaRPr lang="en-US"/>
          </a:p>
        </p:txBody>
      </p:sp>
      <p:sp>
        <p:nvSpPr>
          <p:cNvPr id="6" name="Rectangle 5"/>
          <p:cNvSpPr/>
          <p:nvPr/>
        </p:nvSpPr>
        <p:spPr>
          <a:xfrm>
            <a:off x="435864" y="3995928"/>
            <a:ext cx="3931920" cy="20238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E3B5E"/>
                </a:solidFill>
                <a:latin typeface="Calibri Light" panose="020F0302020204030204" pitchFamily="34" charset="0"/>
              </a:rPr>
              <a:t>Highest reported rates are among adolescent + young adult females </a:t>
            </a:r>
          </a:p>
          <a:p>
            <a:pPr algn="ctr"/>
            <a:r>
              <a:rPr lang="en-US" sz="2800" b="1" dirty="0" smtClean="0">
                <a:solidFill>
                  <a:srgbClr val="0E3B5E"/>
                </a:solidFill>
                <a:latin typeface="Calibri Light" panose="020F0302020204030204" pitchFamily="34" charset="0"/>
              </a:rPr>
              <a:t>(15-24 years)</a:t>
            </a:r>
            <a:endParaRPr lang="en-US" sz="2800" b="1" dirty="0">
              <a:solidFill>
                <a:srgbClr val="0E3B5E"/>
              </a:solidFill>
              <a:latin typeface="Calibri Light" panose="020F0302020204030204" pitchFamily="34" charset="0"/>
            </a:endParaRPr>
          </a:p>
        </p:txBody>
      </p:sp>
      <p:sp>
        <p:nvSpPr>
          <p:cNvPr id="3" name="Rectangle 2"/>
          <p:cNvSpPr/>
          <p:nvPr/>
        </p:nvSpPr>
        <p:spPr>
          <a:xfrm>
            <a:off x="435864" y="1752600"/>
            <a:ext cx="3931920" cy="20238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6A1C67"/>
                </a:solidFill>
                <a:latin typeface="Calibri Light" panose="020F0302020204030204" pitchFamily="34" charset="0"/>
              </a:rPr>
              <a:t>Most common reportable communicable disease</a:t>
            </a:r>
            <a:endParaRPr lang="en-US" sz="2800" b="1" dirty="0">
              <a:solidFill>
                <a:srgbClr val="6A1C67"/>
              </a:solidFill>
              <a:latin typeface="Calibri Light" panose="020F0302020204030204" pitchFamily="34" charset="0"/>
            </a:endParaRPr>
          </a:p>
        </p:txBody>
      </p:sp>
      <p:sp>
        <p:nvSpPr>
          <p:cNvPr id="2" name="Content Placeholder 1"/>
          <p:cNvSpPr>
            <a:spLocks noGrp="1"/>
          </p:cNvSpPr>
          <p:nvPr>
            <p:ph sz="half" idx="1"/>
          </p:nvPr>
        </p:nvSpPr>
        <p:spPr/>
        <p:txBody>
          <a:bodyPr/>
          <a:lstStyle/>
          <a:p>
            <a:endParaRPr lang="en-US" dirty="0"/>
          </a:p>
        </p:txBody>
      </p:sp>
      <p:sp>
        <p:nvSpPr>
          <p:cNvPr id="67586" name="title"/>
          <p:cNvSpPr>
            <a:spLocks noGrp="1" noRot="1" noChangeArrowheads="1"/>
          </p:cNvSpPr>
          <p:nvPr>
            <p:ph type="title"/>
          </p:nvPr>
        </p:nvSpPr>
        <p:spPr>
          <a:xfrm>
            <a:off x="457200" y="274638"/>
            <a:ext cx="4953000" cy="1143000"/>
          </a:xfrm>
        </p:spPr>
        <p:txBody>
          <a:bodyPr/>
          <a:lstStyle/>
          <a:p>
            <a:r>
              <a:rPr lang="en-US" sz="3600" b="1" dirty="0" smtClean="0">
                <a:solidFill>
                  <a:srgbClr val="6A1C67"/>
                </a:solidFill>
              </a:rPr>
              <a:t>Why is chlamydia screening important? </a:t>
            </a:r>
            <a:endParaRPr lang="en-US" sz="3600" dirty="0" smtClean="0">
              <a:solidFill>
                <a:srgbClr val="6A1C67"/>
              </a:solidFill>
            </a:endParaRPr>
          </a:p>
        </p:txBody>
      </p:sp>
    </p:spTree>
    <p:extLst>
      <p:ext uri="{BB962C8B-B14F-4D97-AF65-F5344CB8AC3E}">
        <p14:creationId xmlns:p14="http://schemas.microsoft.com/office/powerpoint/2010/main" val="35603062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dverse outcomes lists for females, males and infan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167" y="1450432"/>
            <a:ext cx="8315665" cy="4797968"/>
          </a:xfrm>
          <a:prstGeom prst="rect">
            <a:avLst/>
          </a:prstGeom>
        </p:spPr>
      </p:pic>
      <p:sp>
        <p:nvSpPr>
          <p:cNvPr id="2" name="Title 1"/>
          <p:cNvSpPr>
            <a:spLocks noGrp="1"/>
          </p:cNvSpPr>
          <p:nvPr>
            <p:ph type="title"/>
          </p:nvPr>
        </p:nvSpPr>
        <p:spPr>
          <a:xfrm>
            <a:off x="457200" y="274638"/>
            <a:ext cx="6096000" cy="1143000"/>
          </a:xfrm>
        </p:spPr>
        <p:txBody>
          <a:bodyPr/>
          <a:lstStyle/>
          <a:p>
            <a:r>
              <a:rPr lang="en-US" sz="3600" dirty="0" smtClean="0">
                <a:solidFill>
                  <a:srgbClr val="6A1C67"/>
                </a:solidFill>
              </a:rPr>
              <a:t>Chlamydia and gonorrhea can cause serious adverse outcomes</a:t>
            </a:r>
            <a:endParaRPr lang="en-US" sz="3600" dirty="0">
              <a:solidFill>
                <a:srgbClr val="6A1C67"/>
              </a:solidFill>
            </a:endParaRPr>
          </a:p>
        </p:txBody>
      </p:sp>
    </p:spTree>
    <p:extLst>
      <p:ext uri="{BB962C8B-B14F-4D97-AF65-F5344CB8AC3E}">
        <p14:creationId xmlns:p14="http://schemas.microsoft.com/office/powerpoint/2010/main" val="11530514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percent of men who are symptomatic and list of sympto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566451"/>
            <a:ext cx="4639458" cy="4218798"/>
          </a:xfrm>
          <a:prstGeom prst="rect">
            <a:avLst/>
          </a:prstGeom>
        </p:spPr>
      </p:pic>
      <p:pic>
        <p:nvPicPr>
          <p:cNvPr id="18" name="Picture 17" descr="percent of women who are symptomatic and list of symptom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560209"/>
            <a:ext cx="4554107" cy="4230991"/>
          </a:xfrm>
          <a:prstGeom prst="rect">
            <a:avLst/>
          </a:prstGeom>
        </p:spPr>
      </p:pic>
      <p:sp>
        <p:nvSpPr>
          <p:cNvPr id="70658" name="Title 1"/>
          <p:cNvSpPr>
            <a:spLocks noGrp="1"/>
          </p:cNvSpPr>
          <p:nvPr>
            <p:ph type="title"/>
          </p:nvPr>
        </p:nvSpPr>
        <p:spPr/>
        <p:txBody>
          <a:bodyPr/>
          <a:lstStyle/>
          <a:p>
            <a:pPr eaLnBrk="1" hangingPunct="1"/>
            <a:r>
              <a:rPr lang="en-US" sz="3600" dirty="0" smtClean="0">
                <a:solidFill>
                  <a:srgbClr val="6A1C67"/>
                </a:solidFill>
              </a:rPr>
              <a:t>Chlamydia is most often asymptomatic</a:t>
            </a:r>
          </a:p>
        </p:txBody>
      </p:sp>
    </p:spTree>
    <p:extLst>
      <p:ext uri="{BB962C8B-B14F-4D97-AF65-F5344CB8AC3E}">
        <p14:creationId xmlns:p14="http://schemas.microsoft.com/office/powerpoint/2010/main" val="36090081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2"/>
          <p:cNvSpPr txBox="1">
            <a:spLocks noChangeArrowheads="1"/>
          </p:cNvSpPr>
          <p:nvPr/>
        </p:nvSpPr>
        <p:spPr bwMode="auto">
          <a:xfrm>
            <a:off x="342122" y="6019800"/>
            <a:ext cx="6744478" cy="646331"/>
          </a:xfrm>
          <a:prstGeom prst="rect">
            <a:avLst/>
          </a:prstGeom>
          <a:noFill/>
          <a:ln w="9525">
            <a:noFill/>
            <a:miter lim="800000"/>
            <a:headEnd/>
            <a:tailEnd/>
          </a:ln>
        </p:spPr>
        <p:txBody>
          <a:bodyPr wrap="square">
            <a:spAutoFit/>
          </a:bodyPr>
          <a:lstStyle/>
          <a:p>
            <a:pPr marL="171450" indent="-171450" eaLnBrk="0" fontAlgn="base" hangingPunct="0">
              <a:spcBef>
                <a:spcPct val="0"/>
              </a:spcBef>
              <a:spcAft>
                <a:spcPct val="0"/>
              </a:spcAft>
              <a:buFont typeface="Arial" panose="020B0604020202020204" pitchFamily="34" charset="0"/>
              <a:buChar char="•"/>
            </a:pPr>
            <a:r>
              <a:rPr lang="en-US" sz="1200" dirty="0" smtClean="0">
                <a:solidFill>
                  <a:schemeClr val="tx1">
                    <a:lumMod val="50000"/>
                    <a:lumOff val="50000"/>
                  </a:schemeClr>
                </a:solidFill>
                <a:hlinkClick r:id="rId3"/>
              </a:rPr>
              <a:t>AAP Performing Preventive Services: A Bright Futures Handbook (pg. 147)</a:t>
            </a:r>
            <a:endParaRPr lang="en-US" sz="1200" dirty="0" smtClean="0">
              <a:solidFill>
                <a:schemeClr val="tx1">
                  <a:lumMod val="50000"/>
                  <a:lumOff val="50000"/>
                </a:schemeClr>
              </a:solidFill>
            </a:endParaRPr>
          </a:p>
          <a:p>
            <a:pPr marL="171450" indent="-171450" eaLnBrk="0" fontAlgn="base" hangingPunct="0">
              <a:spcBef>
                <a:spcPct val="0"/>
              </a:spcBef>
              <a:spcAft>
                <a:spcPct val="0"/>
              </a:spcAft>
              <a:buFont typeface="Arial" panose="020B0604020202020204" pitchFamily="34" charset="0"/>
              <a:buChar char="•"/>
            </a:pPr>
            <a:r>
              <a:rPr lang="en-US" sz="1200" dirty="0" smtClean="0">
                <a:solidFill>
                  <a:schemeClr val="tx1">
                    <a:lumMod val="50000"/>
                    <a:lumOff val="50000"/>
                  </a:schemeClr>
                </a:solidFill>
                <a:hlinkClick r:id="rId4"/>
              </a:rPr>
              <a:t>CDC </a:t>
            </a:r>
            <a:r>
              <a:rPr lang="en-US" sz="1200" dirty="0">
                <a:solidFill>
                  <a:schemeClr val="tx1">
                    <a:lumMod val="50000"/>
                    <a:lumOff val="50000"/>
                  </a:schemeClr>
                </a:solidFill>
                <a:hlinkClick r:id="rId4"/>
              </a:rPr>
              <a:t>2015 STD Screening </a:t>
            </a:r>
            <a:r>
              <a:rPr lang="en-US" sz="1200" dirty="0" smtClean="0">
                <a:solidFill>
                  <a:schemeClr val="tx1">
                    <a:lumMod val="50000"/>
                    <a:lumOff val="50000"/>
                  </a:schemeClr>
                </a:solidFill>
                <a:hlinkClick r:id="rId4"/>
              </a:rPr>
              <a:t>Guidelines</a:t>
            </a:r>
            <a:endParaRPr lang="en-US" sz="1200" dirty="0" smtClean="0">
              <a:solidFill>
                <a:schemeClr val="tx1">
                  <a:lumMod val="50000"/>
                  <a:lumOff val="50000"/>
                </a:schemeClr>
              </a:solidFill>
            </a:endParaRPr>
          </a:p>
          <a:p>
            <a:pPr marL="171450" indent="-171450" eaLnBrk="0" fontAlgn="base" hangingPunct="0">
              <a:spcBef>
                <a:spcPct val="0"/>
              </a:spcBef>
              <a:spcAft>
                <a:spcPct val="0"/>
              </a:spcAft>
              <a:buFont typeface="Arial" panose="020B0604020202020204" pitchFamily="34" charset="0"/>
              <a:buChar char="•"/>
            </a:pPr>
            <a:r>
              <a:rPr lang="en-US" sz="1200" dirty="0" smtClean="0">
                <a:solidFill>
                  <a:schemeClr val="tx1">
                    <a:lumMod val="50000"/>
                    <a:lumOff val="50000"/>
                  </a:schemeClr>
                </a:solidFill>
                <a:hlinkClick r:id="rId5"/>
              </a:rPr>
              <a:t>USPSTF Recommendations for STI Screening</a:t>
            </a:r>
            <a:endParaRPr lang="en-US" sz="1200" dirty="0" smtClean="0">
              <a:solidFill>
                <a:schemeClr val="tx1">
                  <a:lumMod val="50000"/>
                  <a:lumOff val="50000"/>
                </a:schemeClr>
              </a:solidFill>
            </a:endParaRPr>
          </a:p>
        </p:txBody>
      </p:sp>
      <p:graphicFrame>
        <p:nvGraphicFramePr>
          <p:cNvPr id="8" name="Content Placeholder 3" descr="list of national experts and their recommendations"/>
          <p:cNvGraphicFramePr>
            <a:graphicFrameLocks noGrp="1"/>
          </p:cNvGraphicFramePr>
          <p:nvPr>
            <p:ph idx="1"/>
            <p:extLst>
              <p:ext uri="{D42A27DB-BD31-4B8C-83A1-F6EECF244321}">
                <p14:modId xmlns:p14="http://schemas.microsoft.com/office/powerpoint/2010/main" val="133790770"/>
              </p:ext>
            </p:extLst>
          </p:nvPr>
        </p:nvGraphicFramePr>
        <p:xfrm>
          <a:off x="457200" y="1600200"/>
          <a:ext cx="8229600" cy="4114800"/>
        </p:xfrm>
        <a:graphic>
          <a:graphicData uri="http://schemas.openxmlformats.org/drawingml/2006/table">
            <a:tbl>
              <a:tblPr firstRow="1" bandRow="1">
                <a:tableStyleId>{2D5ABB26-0587-4C30-8999-92F81FD0307C}</a:tableStyleId>
              </a:tblPr>
              <a:tblGrid>
                <a:gridCol w="3498713">
                  <a:extLst>
                    <a:ext uri="{9D8B030D-6E8A-4147-A177-3AD203B41FA5}">
                      <a16:colId xmlns:a16="http://schemas.microsoft.com/office/drawing/2014/main" val="20000"/>
                    </a:ext>
                  </a:extLst>
                </a:gridCol>
                <a:gridCol w="4730887">
                  <a:extLst>
                    <a:ext uri="{9D8B030D-6E8A-4147-A177-3AD203B41FA5}">
                      <a16:colId xmlns:a16="http://schemas.microsoft.com/office/drawing/2014/main" val="20001"/>
                    </a:ext>
                  </a:extLst>
                </a:gridCol>
              </a:tblGrid>
              <a:tr h="807720">
                <a:tc>
                  <a:txBody>
                    <a:bodyPr/>
                    <a:lstStyle/>
                    <a:p>
                      <a:pPr algn="l"/>
                      <a:r>
                        <a:rPr lang="en-US" sz="1800" b="1" dirty="0" smtClean="0">
                          <a:solidFill>
                            <a:schemeClr val="tx1"/>
                          </a:solidFill>
                          <a:latin typeface="Calibri Light" panose="020F0302020204030204" pitchFamily="34" charset="0"/>
                        </a:rPr>
                        <a:t>American Academy of Pediatrics </a:t>
                      </a:r>
                      <a:r>
                        <a:rPr lang="en-US" sz="1800" b="0" dirty="0" smtClean="0">
                          <a:solidFill>
                            <a:schemeClr val="tx1"/>
                          </a:solidFill>
                          <a:latin typeface="Calibri Light" panose="020F0302020204030204" pitchFamily="34" charset="0"/>
                        </a:rPr>
                        <a:t>(AAP) </a:t>
                      </a:r>
                      <a:r>
                        <a:rPr lang="en-US" sz="1800" b="1" dirty="0" smtClean="0">
                          <a:solidFill>
                            <a:schemeClr val="tx1"/>
                          </a:solidFill>
                          <a:latin typeface="Calibri Light" panose="020F0302020204030204" pitchFamily="34" charset="0"/>
                        </a:rPr>
                        <a:t>– Bright Futures</a:t>
                      </a:r>
                      <a:endParaRPr lang="en-US" sz="1800" b="1" dirty="0">
                        <a:solidFill>
                          <a:schemeClr val="tx1"/>
                        </a:solidFill>
                        <a:latin typeface="Calibri Light" panose="020F0302020204030204" pitchFamily="34" charset="0"/>
                      </a:endParaRPr>
                    </a:p>
                  </a:txBody>
                  <a:tcPr marL="135902" marR="135902" marT="137160" marB="137160" anchor="ctr">
                    <a:lnR w="38100" cap="flat" cmpd="sng" algn="ctr">
                      <a:solidFill>
                        <a:schemeClr val="bg1"/>
                      </a:solidFill>
                      <a:prstDash val="solid"/>
                      <a:round/>
                      <a:headEnd type="none" w="med" len="med"/>
                      <a:tailEnd type="none" w="med" len="med"/>
                    </a:lnR>
                    <a:lnT w="38100" cap="flat" cmpd="sng" algn="ctr">
                      <a:solidFill>
                        <a:schemeClr val="accent4">
                          <a:lumMod val="75000"/>
                        </a:schemeClr>
                      </a:solidFill>
                      <a:prstDash val="solid"/>
                      <a:round/>
                      <a:headEnd type="none" w="med" len="med"/>
                      <a:tailEnd type="none" w="med" len="med"/>
                    </a:lnT>
                    <a:lnB w="38100" cap="flat" cmpd="sng" algn="ctr">
                      <a:solidFill>
                        <a:schemeClr val="accent4">
                          <a:lumMod val="75000"/>
                        </a:schemeClr>
                      </a:solidFill>
                      <a:prstDash val="solid"/>
                      <a:round/>
                      <a:headEnd type="none" w="med" len="med"/>
                      <a:tailEnd type="none" w="med" len="med"/>
                    </a:lnB>
                    <a:solidFill>
                      <a:srgbClr val="F1CCF0">
                        <a:alpha val="50196"/>
                      </a:srgbClr>
                    </a:solidFill>
                  </a:tcPr>
                </a:tc>
                <a:tc>
                  <a:txBody>
                    <a:bodyPr/>
                    <a:lstStyle/>
                    <a:p>
                      <a:pPr marL="285750" indent="-285750" algn="l">
                        <a:buFont typeface="Arial" panose="020B0604020202020204" pitchFamily="34" charset="0"/>
                        <a:buChar char="•"/>
                      </a:pPr>
                      <a:r>
                        <a:rPr lang="en-US" sz="1800" b="0" dirty="0" smtClean="0">
                          <a:solidFill>
                            <a:schemeClr val="tx1"/>
                          </a:solidFill>
                          <a:latin typeface="Calibri Light" panose="020F0302020204030204" pitchFamily="34" charset="0"/>
                        </a:rPr>
                        <a:t>all sexually active youth </a:t>
                      </a:r>
                      <a:r>
                        <a:rPr lang="en-US" sz="1800" b="0" u="sng" dirty="0" smtClean="0">
                          <a:solidFill>
                            <a:schemeClr val="tx1"/>
                          </a:solidFill>
                          <a:latin typeface="Calibri Light" panose="020F0302020204030204" pitchFamily="34" charset="0"/>
                        </a:rPr>
                        <a:t>annually</a:t>
                      </a:r>
                      <a:endParaRPr lang="en-US" sz="1800" b="0" u="sng" dirty="0">
                        <a:solidFill>
                          <a:schemeClr val="tx1"/>
                        </a:solidFill>
                        <a:latin typeface="Calibri Light" panose="020F0302020204030204" pitchFamily="34" charset="0"/>
                      </a:endParaRPr>
                    </a:p>
                  </a:txBody>
                  <a:tcPr marL="135902" marR="135902" marT="137160" marB="137160" anchor="ctr">
                    <a:lnL w="38100" cap="flat" cmpd="sng" algn="ctr">
                      <a:solidFill>
                        <a:schemeClr val="bg1"/>
                      </a:solidFill>
                      <a:prstDash val="solid"/>
                      <a:round/>
                      <a:headEnd type="none" w="med" len="med"/>
                      <a:tailEnd type="none" w="med" len="med"/>
                    </a:lnL>
                    <a:lnT w="38100" cap="flat" cmpd="sng" algn="ctr">
                      <a:solidFill>
                        <a:schemeClr val="accent4">
                          <a:lumMod val="75000"/>
                        </a:schemeClr>
                      </a:solidFill>
                      <a:prstDash val="solid"/>
                      <a:round/>
                      <a:headEnd type="none" w="med" len="med"/>
                      <a:tailEnd type="none" w="med" len="med"/>
                    </a:lnT>
                    <a:lnB w="38100" cap="flat" cmpd="sng" algn="ctr">
                      <a:solidFill>
                        <a:schemeClr val="accent4">
                          <a:lumMod val="75000"/>
                        </a:schemeClr>
                      </a:solidFill>
                      <a:prstDash val="solid"/>
                      <a:round/>
                      <a:headEnd type="none" w="med" len="med"/>
                      <a:tailEnd type="none" w="med" len="med"/>
                    </a:lnB>
                    <a:solidFill>
                      <a:srgbClr val="F1CCF0">
                        <a:alpha val="50196"/>
                      </a:srgbClr>
                    </a:solidFill>
                  </a:tcPr>
                </a:tc>
                <a:extLst>
                  <a:ext uri="{0D108BD9-81ED-4DB2-BD59-A6C34878D82A}">
                    <a16:rowId xmlns:a16="http://schemas.microsoft.com/office/drawing/2014/main" val="10000"/>
                  </a:ext>
                </a:extLst>
              </a:tr>
              <a:tr h="8077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u="none" strike="noStrike" dirty="0" smtClean="0">
                          <a:solidFill>
                            <a:schemeClr val="tx1"/>
                          </a:solidFill>
                          <a:effectLst/>
                          <a:latin typeface="Calibri Light" panose="020F0302020204030204" pitchFamily="34" charset="0"/>
                        </a:rPr>
                        <a:t>American Academy of Family Physicians</a:t>
                      </a:r>
                      <a:r>
                        <a:rPr lang="en-US" sz="1800" b="0" u="none" strike="noStrike" dirty="0" smtClean="0">
                          <a:solidFill>
                            <a:schemeClr val="tx1"/>
                          </a:solidFill>
                          <a:effectLst/>
                          <a:latin typeface="Calibri Light" panose="020F0302020204030204" pitchFamily="34" charset="0"/>
                        </a:rPr>
                        <a:t> (AAFP)</a:t>
                      </a:r>
                      <a:endParaRPr lang="en-US" sz="1800" b="0" i="0" u="none" strike="noStrike" dirty="0" smtClean="0">
                        <a:solidFill>
                          <a:schemeClr val="tx1"/>
                        </a:solidFill>
                        <a:effectLst/>
                        <a:latin typeface="Calibri Light" panose="020F0302020204030204" pitchFamily="34" charset="0"/>
                      </a:endParaRPr>
                    </a:p>
                  </a:txBody>
                  <a:tcPr marL="135902" marR="135902" marT="137160" marB="137160" anchor="ctr">
                    <a:lnR w="38100" cap="flat" cmpd="sng" algn="ctr">
                      <a:solidFill>
                        <a:schemeClr val="bg1"/>
                      </a:solidFill>
                      <a:prstDash val="solid"/>
                      <a:round/>
                      <a:headEnd type="none" w="med" len="med"/>
                      <a:tailEnd type="none" w="med" len="med"/>
                    </a:lnR>
                    <a:lnT w="38100" cap="flat" cmpd="sng" algn="ctr">
                      <a:solidFill>
                        <a:schemeClr val="accent4">
                          <a:lumMod val="75000"/>
                        </a:schemeClr>
                      </a:solidFill>
                      <a:prstDash val="solid"/>
                      <a:round/>
                      <a:headEnd type="none" w="med" len="med"/>
                      <a:tailEnd type="none" w="med" len="med"/>
                    </a:lnT>
                    <a:lnB w="38100" cap="flat" cmpd="sng" algn="ctr">
                      <a:solidFill>
                        <a:schemeClr val="accent4">
                          <a:lumMod val="75000"/>
                        </a:schemeClr>
                      </a:solidFill>
                      <a:prstDash val="solid"/>
                      <a:round/>
                      <a:headEnd type="none" w="med" len="med"/>
                      <a:tailEnd type="none" w="med" len="med"/>
                    </a:lnB>
                    <a:solidFill>
                      <a:srgbClr val="F1CCF0">
                        <a:alpha val="50196"/>
                      </a:srgbClr>
                    </a:solidFill>
                  </a:tcPr>
                </a:tc>
                <a:tc>
                  <a:txBody>
                    <a:bodyPr/>
                    <a:lstStyle/>
                    <a:p>
                      <a:pPr marL="285750" indent="-285750" algn="l">
                        <a:buFont typeface="Arial" panose="020B0604020202020204" pitchFamily="34" charset="0"/>
                        <a:buChar char="•"/>
                      </a:pPr>
                      <a:r>
                        <a:rPr lang="en-US" sz="1800" b="0" dirty="0" smtClean="0">
                          <a:solidFill>
                            <a:schemeClr val="tx1"/>
                          </a:solidFill>
                          <a:latin typeface="Calibri Light" panose="020F0302020204030204" pitchFamily="34" charset="0"/>
                        </a:rPr>
                        <a:t>sexually active females</a:t>
                      </a:r>
                      <a:r>
                        <a:rPr lang="en-US" sz="1800" b="0" baseline="0" dirty="0" smtClean="0">
                          <a:solidFill>
                            <a:schemeClr val="tx1"/>
                          </a:solidFill>
                          <a:latin typeface="Calibri Light" panose="020F0302020204030204" pitchFamily="34" charset="0"/>
                        </a:rPr>
                        <a:t> </a:t>
                      </a:r>
                      <a:r>
                        <a:rPr lang="en-US" sz="1800" b="0" dirty="0" smtClean="0">
                          <a:solidFill>
                            <a:schemeClr val="tx1"/>
                          </a:solidFill>
                          <a:latin typeface="Calibri Light" panose="020F0302020204030204" pitchFamily="34" charset="0"/>
                        </a:rPr>
                        <a:t>≤24 yrs. </a:t>
                      </a:r>
                      <a:r>
                        <a:rPr lang="en-US" sz="1800" b="0" u="sng" dirty="0" smtClean="0">
                          <a:solidFill>
                            <a:schemeClr val="tx1"/>
                          </a:solidFill>
                          <a:latin typeface="Calibri Light" panose="020F0302020204030204" pitchFamily="34" charset="0"/>
                        </a:rPr>
                        <a:t>annually</a:t>
                      </a:r>
                      <a:r>
                        <a:rPr lang="en-US" sz="1800" b="0" dirty="0" smtClean="0">
                          <a:solidFill>
                            <a:schemeClr val="tx1"/>
                          </a:solidFill>
                          <a:latin typeface="Calibri Light" panose="020F0302020204030204" pitchFamily="34" charset="0"/>
                        </a:rPr>
                        <a:t> &amp; </a:t>
                      </a:r>
                      <a:r>
                        <a:rPr lang="en-US" sz="1800" b="0" baseline="0" dirty="0" smtClean="0">
                          <a:solidFill>
                            <a:schemeClr val="tx1"/>
                          </a:solidFill>
                          <a:latin typeface="Calibri Light" panose="020F0302020204030204" pitchFamily="34" charset="0"/>
                        </a:rPr>
                        <a:t>others at increased risk</a:t>
                      </a:r>
                      <a:endParaRPr lang="en-US" sz="1800" b="0" dirty="0" smtClean="0">
                        <a:solidFill>
                          <a:schemeClr val="tx1"/>
                        </a:solidFill>
                        <a:latin typeface="Calibri Light" panose="020F0302020204030204" pitchFamily="34" charset="0"/>
                      </a:endParaRPr>
                    </a:p>
                  </a:txBody>
                  <a:tcPr marL="135902" marR="135902" marT="137160" marB="137160" anchor="ctr">
                    <a:lnL w="38100" cap="flat" cmpd="sng" algn="ctr">
                      <a:solidFill>
                        <a:schemeClr val="bg1"/>
                      </a:solidFill>
                      <a:prstDash val="solid"/>
                      <a:round/>
                      <a:headEnd type="none" w="med" len="med"/>
                      <a:tailEnd type="none" w="med" len="med"/>
                    </a:lnL>
                    <a:lnT w="38100" cap="flat" cmpd="sng" algn="ctr">
                      <a:solidFill>
                        <a:schemeClr val="accent4">
                          <a:lumMod val="75000"/>
                        </a:schemeClr>
                      </a:solidFill>
                      <a:prstDash val="solid"/>
                      <a:round/>
                      <a:headEnd type="none" w="med" len="med"/>
                      <a:tailEnd type="none" w="med" len="med"/>
                    </a:lnT>
                    <a:lnB w="38100" cap="flat" cmpd="sng" algn="ctr">
                      <a:solidFill>
                        <a:schemeClr val="accent4">
                          <a:lumMod val="75000"/>
                        </a:schemeClr>
                      </a:solidFill>
                      <a:prstDash val="solid"/>
                      <a:round/>
                      <a:headEnd type="none" w="med" len="med"/>
                      <a:tailEnd type="none" w="med" len="med"/>
                    </a:lnB>
                    <a:solidFill>
                      <a:srgbClr val="F1CCF0">
                        <a:alpha val="50196"/>
                      </a:srgbClr>
                    </a:solidFill>
                  </a:tcPr>
                </a:tc>
                <a:extLst>
                  <a:ext uri="{0D108BD9-81ED-4DB2-BD59-A6C34878D82A}">
                    <a16:rowId xmlns:a16="http://schemas.microsoft.com/office/drawing/2014/main" val="10001"/>
                  </a:ext>
                </a:extLst>
              </a:tr>
              <a:tr h="80772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800" b="1" dirty="0" smtClean="0">
                          <a:solidFill>
                            <a:schemeClr val="tx1"/>
                          </a:solidFill>
                          <a:latin typeface="Calibri Light" panose="020F0302020204030204" pitchFamily="34" charset="0"/>
                        </a:rPr>
                        <a:t>American Congress of Obstetricians &amp; Gynecologists </a:t>
                      </a:r>
                      <a:r>
                        <a:rPr lang="en-US" sz="1800" b="0" dirty="0" smtClean="0">
                          <a:solidFill>
                            <a:schemeClr val="tx1"/>
                          </a:solidFill>
                          <a:latin typeface="Calibri Light" panose="020F0302020204030204" pitchFamily="34" charset="0"/>
                        </a:rPr>
                        <a:t>(ACOG)</a:t>
                      </a:r>
                    </a:p>
                  </a:txBody>
                  <a:tcPr marL="135902" marR="135902" marT="137160" marB="137160" anchor="ctr">
                    <a:lnR w="38100" cap="flat" cmpd="sng" algn="ctr">
                      <a:solidFill>
                        <a:schemeClr val="bg1"/>
                      </a:solidFill>
                      <a:prstDash val="solid"/>
                      <a:round/>
                      <a:headEnd type="none" w="med" len="med"/>
                      <a:tailEnd type="none" w="med" len="med"/>
                    </a:lnR>
                    <a:lnT w="38100" cap="flat" cmpd="sng" algn="ctr">
                      <a:solidFill>
                        <a:schemeClr val="accent4">
                          <a:lumMod val="75000"/>
                        </a:schemeClr>
                      </a:solidFill>
                      <a:prstDash val="solid"/>
                      <a:round/>
                      <a:headEnd type="none" w="med" len="med"/>
                      <a:tailEnd type="none" w="med" len="med"/>
                    </a:lnT>
                    <a:lnB w="38100" cap="flat" cmpd="sng" algn="ctr">
                      <a:solidFill>
                        <a:schemeClr val="accent4">
                          <a:lumMod val="75000"/>
                        </a:schemeClr>
                      </a:solidFill>
                      <a:prstDash val="solid"/>
                      <a:round/>
                      <a:headEnd type="none" w="med" len="med"/>
                      <a:tailEnd type="none" w="med" len="med"/>
                    </a:lnB>
                    <a:solidFill>
                      <a:srgbClr val="F1CCF0">
                        <a:alpha val="50196"/>
                      </a:srgbClr>
                    </a:solidFill>
                  </a:tcPr>
                </a:tc>
                <a:tc>
                  <a:txBody>
                    <a:bodyPr/>
                    <a:lstStyle/>
                    <a:p>
                      <a:pPr marL="285750" indent="-285750" algn="l">
                        <a:buFont typeface="Arial" panose="020B0604020202020204" pitchFamily="34" charset="0"/>
                        <a:buChar char="•"/>
                      </a:pPr>
                      <a:r>
                        <a:rPr lang="en-US" sz="1800" b="0" dirty="0" smtClean="0">
                          <a:solidFill>
                            <a:schemeClr val="tx1"/>
                          </a:solidFill>
                          <a:latin typeface="Calibri Light" panose="020F0302020204030204" pitchFamily="34" charset="0"/>
                        </a:rPr>
                        <a:t>sexually active females</a:t>
                      </a:r>
                      <a:r>
                        <a:rPr lang="en-US" sz="1800" b="0" baseline="0" dirty="0" smtClean="0">
                          <a:solidFill>
                            <a:schemeClr val="tx1"/>
                          </a:solidFill>
                          <a:latin typeface="Calibri Light" panose="020F0302020204030204" pitchFamily="34" charset="0"/>
                        </a:rPr>
                        <a:t> </a:t>
                      </a:r>
                      <a:r>
                        <a:rPr lang="en-US" sz="1800" b="0" dirty="0" smtClean="0">
                          <a:solidFill>
                            <a:schemeClr val="tx1"/>
                          </a:solidFill>
                          <a:latin typeface="Calibri Light" panose="020F0302020204030204" pitchFamily="34" charset="0"/>
                        </a:rPr>
                        <a:t>≤24 yrs. </a:t>
                      </a:r>
                      <a:r>
                        <a:rPr lang="en-US" sz="1800" b="0" u="sng" dirty="0" smtClean="0">
                          <a:solidFill>
                            <a:schemeClr val="tx1"/>
                          </a:solidFill>
                          <a:latin typeface="Calibri Light" panose="020F0302020204030204" pitchFamily="34" charset="0"/>
                        </a:rPr>
                        <a:t>annually</a:t>
                      </a:r>
                      <a:r>
                        <a:rPr lang="en-US" sz="1800" b="0" dirty="0" smtClean="0">
                          <a:solidFill>
                            <a:schemeClr val="tx1"/>
                          </a:solidFill>
                          <a:latin typeface="Calibri Light" panose="020F0302020204030204" pitchFamily="34" charset="0"/>
                        </a:rPr>
                        <a:t> &amp; </a:t>
                      </a:r>
                      <a:r>
                        <a:rPr lang="en-US" sz="1800" b="0" baseline="0" dirty="0" smtClean="0">
                          <a:solidFill>
                            <a:schemeClr val="tx1"/>
                          </a:solidFill>
                          <a:latin typeface="Calibri Light" panose="020F0302020204030204" pitchFamily="34" charset="0"/>
                        </a:rPr>
                        <a:t>others at increased risk</a:t>
                      </a:r>
                      <a:endParaRPr lang="en-US" sz="1800" b="0" dirty="0" smtClean="0">
                        <a:solidFill>
                          <a:schemeClr val="tx1"/>
                        </a:solidFill>
                        <a:latin typeface="Calibri Light" panose="020F0302020204030204" pitchFamily="34" charset="0"/>
                      </a:endParaRPr>
                    </a:p>
                  </a:txBody>
                  <a:tcPr marL="135902" marR="135902" marT="137160" marB="137160" anchor="ctr">
                    <a:lnL w="38100" cap="flat" cmpd="sng" algn="ctr">
                      <a:solidFill>
                        <a:schemeClr val="bg1"/>
                      </a:solidFill>
                      <a:prstDash val="solid"/>
                      <a:round/>
                      <a:headEnd type="none" w="med" len="med"/>
                      <a:tailEnd type="none" w="med" len="med"/>
                    </a:lnL>
                    <a:lnT w="38100" cap="flat" cmpd="sng" algn="ctr">
                      <a:solidFill>
                        <a:schemeClr val="accent4">
                          <a:lumMod val="75000"/>
                        </a:schemeClr>
                      </a:solidFill>
                      <a:prstDash val="solid"/>
                      <a:round/>
                      <a:headEnd type="none" w="med" len="med"/>
                      <a:tailEnd type="none" w="med" len="med"/>
                    </a:lnT>
                    <a:lnB w="38100" cap="flat" cmpd="sng" algn="ctr">
                      <a:solidFill>
                        <a:schemeClr val="accent4">
                          <a:lumMod val="75000"/>
                        </a:schemeClr>
                      </a:solidFill>
                      <a:prstDash val="solid"/>
                      <a:round/>
                      <a:headEnd type="none" w="med" len="med"/>
                      <a:tailEnd type="none" w="med" len="med"/>
                    </a:lnB>
                    <a:solidFill>
                      <a:srgbClr val="F1CCF0">
                        <a:alpha val="50196"/>
                      </a:srgbClr>
                    </a:solidFill>
                  </a:tcPr>
                </a:tc>
                <a:extLst>
                  <a:ext uri="{0D108BD9-81ED-4DB2-BD59-A6C34878D82A}">
                    <a16:rowId xmlns:a16="http://schemas.microsoft.com/office/drawing/2014/main" val="10002"/>
                  </a:ext>
                </a:extLst>
              </a:tr>
              <a:tr h="807720">
                <a:tc>
                  <a:txBody>
                    <a:bodyPr/>
                    <a:lstStyle/>
                    <a:p>
                      <a:pPr lvl="0" algn="l" fontAlgn="b"/>
                      <a:r>
                        <a:rPr lang="en-US" sz="1800" b="1" u="none" strike="noStrike" dirty="0" smtClean="0">
                          <a:solidFill>
                            <a:schemeClr val="tx1"/>
                          </a:solidFill>
                          <a:effectLst/>
                          <a:latin typeface="Calibri Light" panose="020F0302020204030204" pitchFamily="34" charset="0"/>
                        </a:rPr>
                        <a:t>Centers for Disease</a:t>
                      </a:r>
                      <a:r>
                        <a:rPr lang="en-US" sz="1800" b="1" u="none" strike="noStrike" baseline="0" dirty="0" smtClean="0">
                          <a:solidFill>
                            <a:schemeClr val="tx1"/>
                          </a:solidFill>
                          <a:effectLst/>
                          <a:latin typeface="Calibri Light" panose="020F0302020204030204" pitchFamily="34" charset="0"/>
                        </a:rPr>
                        <a:t> Control &amp; Prevention </a:t>
                      </a:r>
                      <a:r>
                        <a:rPr lang="en-US" sz="1800" b="0" u="none" strike="noStrike" baseline="0" dirty="0" smtClean="0">
                          <a:solidFill>
                            <a:schemeClr val="tx1"/>
                          </a:solidFill>
                          <a:effectLst/>
                          <a:latin typeface="Calibri Light" panose="020F0302020204030204" pitchFamily="34" charset="0"/>
                        </a:rPr>
                        <a:t>(CDC)</a:t>
                      </a:r>
                      <a:endParaRPr lang="en-US" sz="1800" b="0" i="0" u="none" strike="noStrike" dirty="0">
                        <a:solidFill>
                          <a:schemeClr val="tx1"/>
                        </a:solidFill>
                        <a:effectLst/>
                        <a:latin typeface="Calibri Light" panose="020F0302020204030204" pitchFamily="34" charset="0"/>
                      </a:endParaRPr>
                    </a:p>
                  </a:txBody>
                  <a:tcPr marL="135902" marR="135902" marT="137160" marB="137160" anchor="ctr">
                    <a:lnR w="38100" cap="flat" cmpd="sng" algn="ctr">
                      <a:solidFill>
                        <a:schemeClr val="bg1"/>
                      </a:solidFill>
                      <a:prstDash val="solid"/>
                      <a:round/>
                      <a:headEnd type="none" w="med" len="med"/>
                      <a:tailEnd type="none" w="med" len="med"/>
                    </a:lnR>
                    <a:lnT w="38100" cap="flat" cmpd="sng" algn="ctr">
                      <a:solidFill>
                        <a:schemeClr val="accent4">
                          <a:lumMod val="75000"/>
                        </a:schemeClr>
                      </a:solidFill>
                      <a:prstDash val="solid"/>
                      <a:round/>
                      <a:headEnd type="none" w="med" len="med"/>
                      <a:tailEnd type="none" w="med" len="med"/>
                    </a:lnT>
                    <a:lnB w="38100" cap="flat" cmpd="sng" algn="ctr">
                      <a:solidFill>
                        <a:schemeClr val="accent4">
                          <a:lumMod val="75000"/>
                        </a:schemeClr>
                      </a:solidFill>
                      <a:prstDash val="solid"/>
                      <a:round/>
                      <a:headEnd type="none" w="med" len="med"/>
                      <a:tailEnd type="none" w="med" len="med"/>
                    </a:lnB>
                    <a:solidFill>
                      <a:srgbClr val="F1CCF0">
                        <a:alpha val="50196"/>
                      </a:srgbClr>
                    </a:solidFill>
                  </a:tcPr>
                </a:tc>
                <a:tc>
                  <a:txBody>
                    <a:bodyPr/>
                    <a:lstStyle/>
                    <a:p>
                      <a:pPr marL="285750" indent="-285750" algn="l">
                        <a:buFont typeface="Arial" panose="020B0604020202020204" pitchFamily="34" charset="0"/>
                        <a:buChar char="•"/>
                      </a:pPr>
                      <a:r>
                        <a:rPr lang="en-US" sz="1800" b="0" dirty="0" smtClean="0">
                          <a:solidFill>
                            <a:schemeClr val="tx1"/>
                          </a:solidFill>
                          <a:latin typeface="Calibri Light" panose="020F0302020204030204" pitchFamily="34" charset="0"/>
                        </a:rPr>
                        <a:t>sexually active females</a:t>
                      </a:r>
                      <a:r>
                        <a:rPr lang="en-US" sz="1800" b="0" baseline="0" dirty="0" smtClean="0">
                          <a:solidFill>
                            <a:schemeClr val="tx1"/>
                          </a:solidFill>
                          <a:latin typeface="Calibri Light" panose="020F0302020204030204" pitchFamily="34" charset="0"/>
                        </a:rPr>
                        <a:t> </a:t>
                      </a:r>
                      <a:r>
                        <a:rPr lang="en-US" sz="1800" b="0" dirty="0" smtClean="0">
                          <a:solidFill>
                            <a:schemeClr val="tx1"/>
                          </a:solidFill>
                          <a:latin typeface="Calibri Light" panose="020F0302020204030204" pitchFamily="34" charset="0"/>
                        </a:rPr>
                        <a:t>≤24 yrs. </a:t>
                      </a:r>
                      <a:r>
                        <a:rPr lang="en-US" sz="1800" b="0" u="sng" dirty="0" smtClean="0">
                          <a:solidFill>
                            <a:schemeClr val="tx1"/>
                          </a:solidFill>
                          <a:latin typeface="Calibri Light" panose="020F0302020204030204" pitchFamily="34" charset="0"/>
                        </a:rPr>
                        <a:t>annually</a:t>
                      </a:r>
                    </a:p>
                    <a:p>
                      <a:pPr marL="285750" indent="-285750" algn="l">
                        <a:buFont typeface="Arial" panose="020B0604020202020204" pitchFamily="34" charset="0"/>
                        <a:buChar char="•"/>
                      </a:pPr>
                      <a:r>
                        <a:rPr lang="en-US" sz="1800" b="0" baseline="0" dirty="0" smtClean="0">
                          <a:solidFill>
                            <a:schemeClr val="tx1"/>
                          </a:solidFill>
                          <a:latin typeface="Calibri Light" panose="020F0302020204030204" pitchFamily="34" charset="0"/>
                        </a:rPr>
                        <a:t>adolescent males in high prevalence areas</a:t>
                      </a:r>
                      <a:endParaRPr lang="en-US" sz="1800" b="0" dirty="0" smtClean="0">
                        <a:solidFill>
                          <a:schemeClr val="tx1"/>
                        </a:solidFill>
                        <a:latin typeface="Calibri Light" panose="020F0302020204030204" pitchFamily="34" charset="0"/>
                      </a:endParaRPr>
                    </a:p>
                  </a:txBody>
                  <a:tcPr marL="135902" marR="135902" marT="137160" marB="137160" anchor="ctr">
                    <a:lnL w="38100" cap="flat" cmpd="sng" algn="ctr">
                      <a:solidFill>
                        <a:schemeClr val="bg1"/>
                      </a:solidFill>
                      <a:prstDash val="solid"/>
                      <a:round/>
                      <a:headEnd type="none" w="med" len="med"/>
                      <a:tailEnd type="none" w="med" len="med"/>
                    </a:lnL>
                    <a:lnT w="38100" cap="flat" cmpd="sng" algn="ctr">
                      <a:solidFill>
                        <a:schemeClr val="accent4">
                          <a:lumMod val="75000"/>
                        </a:schemeClr>
                      </a:solidFill>
                      <a:prstDash val="solid"/>
                      <a:round/>
                      <a:headEnd type="none" w="med" len="med"/>
                      <a:tailEnd type="none" w="med" len="med"/>
                    </a:lnT>
                    <a:lnB w="38100" cap="flat" cmpd="sng" algn="ctr">
                      <a:solidFill>
                        <a:schemeClr val="accent4">
                          <a:lumMod val="75000"/>
                        </a:schemeClr>
                      </a:solidFill>
                      <a:prstDash val="solid"/>
                      <a:round/>
                      <a:headEnd type="none" w="med" len="med"/>
                      <a:tailEnd type="none" w="med" len="med"/>
                    </a:lnB>
                    <a:solidFill>
                      <a:srgbClr val="F1CCF0">
                        <a:alpha val="50196"/>
                      </a:srgbClr>
                    </a:solidFill>
                  </a:tcPr>
                </a:tc>
                <a:extLst>
                  <a:ext uri="{0D108BD9-81ED-4DB2-BD59-A6C34878D82A}">
                    <a16:rowId xmlns:a16="http://schemas.microsoft.com/office/drawing/2014/main" val="10003"/>
                  </a:ext>
                </a:extLst>
              </a:tr>
              <a:tr h="807720">
                <a:tc>
                  <a:txBody>
                    <a:bodyPr/>
                    <a:lstStyle/>
                    <a:p>
                      <a:pPr lvl="0" algn="l" fontAlgn="b"/>
                      <a:r>
                        <a:rPr lang="en-US" sz="1800" b="1" u="none" strike="noStrike" dirty="0" smtClean="0">
                          <a:solidFill>
                            <a:schemeClr val="tx1"/>
                          </a:solidFill>
                          <a:effectLst/>
                          <a:latin typeface="Calibri Light" panose="020F0302020204030204" pitchFamily="34" charset="0"/>
                        </a:rPr>
                        <a:t>US Preventive</a:t>
                      </a:r>
                      <a:r>
                        <a:rPr lang="en-US" sz="1800" b="1" u="none" strike="noStrike" baseline="0" dirty="0" smtClean="0">
                          <a:solidFill>
                            <a:schemeClr val="tx1"/>
                          </a:solidFill>
                          <a:effectLst/>
                          <a:latin typeface="Calibri Light" panose="020F0302020204030204" pitchFamily="34" charset="0"/>
                        </a:rPr>
                        <a:t> </a:t>
                      </a:r>
                      <a:r>
                        <a:rPr lang="en-US" sz="1800" b="1" u="none" strike="noStrike" dirty="0" smtClean="0">
                          <a:solidFill>
                            <a:schemeClr val="tx1"/>
                          </a:solidFill>
                          <a:effectLst/>
                          <a:latin typeface="Calibri Light" panose="020F0302020204030204" pitchFamily="34" charset="0"/>
                        </a:rPr>
                        <a:t>Services Task Force </a:t>
                      </a:r>
                      <a:r>
                        <a:rPr lang="en-US" sz="1800" b="0" u="none" strike="noStrike" dirty="0" smtClean="0">
                          <a:solidFill>
                            <a:schemeClr val="tx1"/>
                          </a:solidFill>
                          <a:effectLst/>
                          <a:latin typeface="Calibri Light" panose="020F0302020204030204" pitchFamily="34" charset="0"/>
                        </a:rPr>
                        <a:t>(USPSTF)</a:t>
                      </a:r>
                      <a:endParaRPr lang="en-US" sz="1800" b="0" i="0" u="none" strike="noStrike" dirty="0">
                        <a:solidFill>
                          <a:schemeClr val="tx1"/>
                        </a:solidFill>
                        <a:effectLst/>
                        <a:latin typeface="Calibri Light" panose="020F0302020204030204" pitchFamily="34" charset="0"/>
                      </a:endParaRPr>
                    </a:p>
                  </a:txBody>
                  <a:tcPr marL="135902" marR="135902" marT="137160" marB="137160" anchor="ctr">
                    <a:lnR w="38100" cap="flat" cmpd="sng" algn="ctr">
                      <a:solidFill>
                        <a:schemeClr val="bg1"/>
                      </a:solidFill>
                      <a:prstDash val="solid"/>
                      <a:round/>
                      <a:headEnd type="none" w="med" len="med"/>
                      <a:tailEnd type="none" w="med" len="med"/>
                    </a:lnR>
                    <a:lnT w="38100" cap="flat" cmpd="sng" algn="ctr">
                      <a:solidFill>
                        <a:schemeClr val="accent4">
                          <a:lumMod val="75000"/>
                        </a:schemeClr>
                      </a:solidFill>
                      <a:prstDash val="solid"/>
                      <a:round/>
                      <a:headEnd type="none" w="med" len="med"/>
                      <a:tailEnd type="none" w="med" len="med"/>
                    </a:lnT>
                    <a:lnB w="38100" cap="flat" cmpd="sng" algn="ctr">
                      <a:solidFill>
                        <a:schemeClr val="accent4">
                          <a:lumMod val="75000"/>
                        </a:schemeClr>
                      </a:solidFill>
                      <a:prstDash val="solid"/>
                      <a:round/>
                      <a:headEnd type="none" w="med" len="med"/>
                      <a:tailEnd type="none" w="med" len="med"/>
                    </a:lnB>
                    <a:solidFill>
                      <a:srgbClr val="F1CCF0">
                        <a:alpha val="50196"/>
                      </a:srgbClr>
                    </a:solidFill>
                  </a:tcPr>
                </a:tc>
                <a:tc>
                  <a:txBody>
                    <a:bodyPr/>
                    <a:lstStyle/>
                    <a:p>
                      <a:pPr marL="285750" indent="-285750" algn="l">
                        <a:buFont typeface="Arial" panose="020B0604020202020204" pitchFamily="34" charset="0"/>
                        <a:buChar char="•"/>
                      </a:pPr>
                      <a:r>
                        <a:rPr lang="en-US" sz="1800" b="0" dirty="0" smtClean="0">
                          <a:solidFill>
                            <a:schemeClr val="tx1"/>
                          </a:solidFill>
                          <a:latin typeface="Calibri Light" panose="020F0302020204030204" pitchFamily="34" charset="0"/>
                        </a:rPr>
                        <a:t>sexually active females</a:t>
                      </a:r>
                      <a:r>
                        <a:rPr lang="en-US" sz="1800" b="0" baseline="0" dirty="0" smtClean="0">
                          <a:solidFill>
                            <a:schemeClr val="tx1"/>
                          </a:solidFill>
                          <a:latin typeface="Calibri Light" panose="020F0302020204030204" pitchFamily="34" charset="0"/>
                        </a:rPr>
                        <a:t> </a:t>
                      </a:r>
                      <a:r>
                        <a:rPr lang="en-US" sz="1800" b="0" dirty="0" smtClean="0">
                          <a:solidFill>
                            <a:schemeClr val="tx1"/>
                          </a:solidFill>
                          <a:latin typeface="Calibri Light" panose="020F0302020204030204" pitchFamily="34" charset="0"/>
                        </a:rPr>
                        <a:t>≤24 yrs. </a:t>
                      </a:r>
                      <a:r>
                        <a:rPr lang="en-US" sz="1800" b="0" u="sng" dirty="0" smtClean="0">
                          <a:solidFill>
                            <a:schemeClr val="tx1"/>
                          </a:solidFill>
                          <a:latin typeface="Calibri Light" panose="020F0302020204030204" pitchFamily="34" charset="0"/>
                        </a:rPr>
                        <a:t>annually</a:t>
                      </a:r>
                      <a:r>
                        <a:rPr lang="en-US" sz="1800" b="0" dirty="0" smtClean="0">
                          <a:solidFill>
                            <a:schemeClr val="tx1"/>
                          </a:solidFill>
                          <a:latin typeface="Calibri Light" panose="020F0302020204030204" pitchFamily="34" charset="0"/>
                        </a:rPr>
                        <a:t> &amp; </a:t>
                      </a:r>
                      <a:r>
                        <a:rPr lang="en-US" sz="1800" b="0" baseline="0" dirty="0" smtClean="0">
                          <a:solidFill>
                            <a:schemeClr val="tx1"/>
                          </a:solidFill>
                          <a:latin typeface="Calibri Light" panose="020F0302020204030204" pitchFamily="34" charset="0"/>
                        </a:rPr>
                        <a:t>others at increased risk</a:t>
                      </a:r>
                      <a:endParaRPr lang="en-US" sz="1800" b="0" dirty="0" smtClean="0">
                        <a:solidFill>
                          <a:schemeClr val="tx1"/>
                        </a:solidFill>
                        <a:latin typeface="Calibri Light" panose="020F0302020204030204" pitchFamily="34" charset="0"/>
                      </a:endParaRPr>
                    </a:p>
                  </a:txBody>
                  <a:tcPr marL="135902" marR="135902" marT="137160" marB="137160" anchor="ctr">
                    <a:lnL w="38100" cap="flat" cmpd="sng" algn="ctr">
                      <a:solidFill>
                        <a:schemeClr val="bg1"/>
                      </a:solidFill>
                      <a:prstDash val="solid"/>
                      <a:round/>
                      <a:headEnd type="none" w="med" len="med"/>
                      <a:tailEnd type="none" w="med" len="med"/>
                    </a:lnL>
                    <a:lnT w="38100" cap="flat" cmpd="sng" algn="ctr">
                      <a:solidFill>
                        <a:schemeClr val="accent4">
                          <a:lumMod val="75000"/>
                        </a:schemeClr>
                      </a:solidFill>
                      <a:prstDash val="solid"/>
                      <a:round/>
                      <a:headEnd type="none" w="med" len="med"/>
                      <a:tailEnd type="none" w="med" len="med"/>
                    </a:lnT>
                    <a:lnB w="38100" cap="flat" cmpd="sng" algn="ctr">
                      <a:solidFill>
                        <a:schemeClr val="accent4">
                          <a:lumMod val="75000"/>
                        </a:schemeClr>
                      </a:solidFill>
                      <a:prstDash val="solid"/>
                      <a:round/>
                      <a:headEnd type="none" w="med" len="med"/>
                      <a:tailEnd type="none" w="med" len="med"/>
                    </a:lnB>
                    <a:solidFill>
                      <a:srgbClr val="F1CCF0">
                        <a:alpha val="50196"/>
                      </a:srgbClr>
                    </a:solidFill>
                  </a:tcPr>
                </a:tc>
                <a:extLst>
                  <a:ext uri="{0D108BD9-81ED-4DB2-BD59-A6C34878D82A}">
                    <a16:rowId xmlns:a16="http://schemas.microsoft.com/office/drawing/2014/main" val="10004"/>
                  </a:ext>
                </a:extLst>
              </a:tr>
            </a:tbl>
          </a:graphicData>
        </a:graphic>
      </p:graphicFrame>
      <p:sp>
        <p:nvSpPr>
          <p:cNvPr id="6" name="Title 5"/>
          <p:cNvSpPr>
            <a:spLocks noGrp="1"/>
          </p:cNvSpPr>
          <p:nvPr>
            <p:ph type="title"/>
          </p:nvPr>
        </p:nvSpPr>
        <p:spPr>
          <a:xfrm>
            <a:off x="457200" y="274638"/>
            <a:ext cx="5410200" cy="1143000"/>
          </a:xfrm>
        </p:spPr>
        <p:txBody>
          <a:bodyPr/>
          <a:lstStyle/>
          <a:p>
            <a:r>
              <a:rPr lang="en-US" sz="3000" dirty="0" smtClean="0">
                <a:solidFill>
                  <a:srgbClr val="6A1C67"/>
                </a:solidFill>
              </a:rPr>
              <a:t>Routine screening is recommended by national experts</a:t>
            </a:r>
            <a:endParaRPr lang="en-US" sz="3000" dirty="0">
              <a:solidFill>
                <a:srgbClr val="6A1C67"/>
              </a:solidFill>
            </a:endParaRPr>
          </a:p>
        </p:txBody>
      </p:sp>
    </p:spTree>
    <p:extLst>
      <p:ext uri="{BB962C8B-B14F-4D97-AF65-F5344CB8AC3E}">
        <p14:creationId xmlns:p14="http://schemas.microsoft.com/office/powerpoint/2010/main" val="11342876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A1C67"/>
                </a:solidFill>
              </a:rPr>
              <a:t>Jade</a:t>
            </a:r>
            <a:r>
              <a:rPr lang="en-US" dirty="0" smtClean="0"/>
              <a:t> returns</a:t>
            </a:r>
            <a:endParaRPr lang="en-US" dirty="0"/>
          </a:p>
        </p:txBody>
      </p:sp>
      <p:sp>
        <p:nvSpPr>
          <p:cNvPr id="3" name="Content Placeholder 2"/>
          <p:cNvSpPr>
            <a:spLocks noGrp="1"/>
          </p:cNvSpPr>
          <p:nvPr>
            <p:ph idx="1"/>
          </p:nvPr>
        </p:nvSpPr>
        <p:spPr>
          <a:xfrm>
            <a:off x="457200" y="1600200"/>
            <a:ext cx="6096000" cy="4525963"/>
          </a:xfrm>
        </p:spPr>
        <p:txBody>
          <a:bodyPr/>
          <a:lstStyle/>
          <a:p>
            <a:pPr marL="0" indent="0">
              <a:buNone/>
            </a:pPr>
            <a:r>
              <a:rPr lang="en-US" dirty="0" smtClean="0">
                <a:solidFill>
                  <a:srgbClr val="424344"/>
                </a:solidFill>
              </a:rPr>
              <a:t>Jade comes every 3 months for a Depo shot – although she is late one month and has a pregnancy test done. It is negative and she gets another shot. She is again encouraged to come in for “an annual exam.” </a:t>
            </a:r>
            <a:endParaRPr lang="en-US" dirty="0">
              <a:solidFill>
                <a:srgbClr val="424344"/>
              </a:solidFill>
            </a:endParaRPr>
          </a:p>
        </p:txBody>
      </p:sp>
      <p:pic>
        <p:nvPicPr>
          <p:cNvPr id="6" name="Picture 5" descr="Image of Jade"/>
          <p:cNvPicPr>
            <a:picLocks noChangeAspect="1"/>
          </p:cNvPicPr>
          <p:nvPr/>
        </p:nvPicPr>
        <p:blipFill rotWithShape="1">
          <a:blip r:embed="rId3">
            <a:extLst>
              <a:ext uri="{28A0092B-C50C-407E-A947-70E740481C1C}">
                <a14:useLocalDpi xmlns:a14="http://schemas.microsoft.com/office/drawing/2010/main" val="0"/>
              </a:ext>
            </a:extLst>
          </a:blip>
          <a:srcRect l="7285" r="9271" b="65555"/>
          <a:stretch/>
        </p:blipFill>
        <p:spPr>
          <a:xfrm>
            <a:off x="6324600" y="2079532"/>
            <a:ext cx="2448037" cy="3276601"/>
          </a:xfrm>
          <a:prstGeom prst="rect">
            <a:avLst/>
          </a:prstGeom>
        </p:spPr>
      </p:pic>
    </p:spTree>
    <p:extLst>
      <p:ext uri="{BB962C8B-B14F-4D97-AF65-F5344CB8AC3E}">
        <p14:creationId xmlns:p14="http://schemas.microsoft.com/office/powerpoint/2010/main" val="41671502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4048" y="6400800"/>
            <a:ext cx="1335750" cy="276999"/>
          </a:xfrm>
          <a:prstGeom prst="rect">
            <a:avLst/>
          </a:prstGeom>
          <a:noFill/>
        </p:spPr>
        <p:txBody>
          <a:bodyPr wrap="none" rtlCol="0">
            <a:spAutoFit/>
          </a:bodyPr>
          <a:lstStyle/>
          <a:p>
            <a:r>
              <a:rPr lang="en-US" sz="1200" dirty="0" smtClean="0">
                <a:solidFill>
                  <a:srgbClr val="424344"/>
                </a:solidFill>
                <a:latin typeface="Calibri Light" panose="020F0302020204030204" pitchFamily="34" charset="0"/>
              </a:rPr>
              <a:t>Source: 2017 FPAR</a:t>
            </a:r>
            <a:endParaRPr lang="en-US" sz="1200" dirty="0">
              <a:solidFill>
                <a:srgbClr val="424344"/>
              </a:solidFill>
              <a:latin typeface="Calibri Light" panose="020F0302020204030204" pitchFamily="34" charset="0"/>
            </a:endParaRPr>
          </a:p>
        </p:txBody>
      </p:sp>
      <p:pic>
        <p:nvPicPr>
          <p:cNvPr id="6" name="Content Placeholder 5" descr="graph showing trend line for percent of females age 25 and younger being tested for chlamydia in Title X sites between 2007 and 201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601565"/>
            <a:ext cx="8229600" cy="4523232"/>
          </a:xfrm>
        </p:spPr>
      </p:pic>
      <p:sp>
        <p:nvSpPr>
          <p:cNvPr id="4" name="TextBox 3"/>
          <p:cNvSpPr txBox="1"/>
          <p:nvPr/>
        </p:nvSpPr>
        <p:spPr>
          <a:xfrm>
            <a:off x="533400" y="1752600"/>
            <a:ext cx="7391400" cy="523220"/>
          </a:xfrm>
          <a:prstGeom prst="rect">
            <a:avLst/>
          </a:prstGeom>
          <a:noFill/>
        </p:spPr>
        <p:txBody>
          <a:bodyPr wrap="square" rtlCol="0">
            <a:spAutoFit/>
          </a:bodyPr>
          <a:lstStyle/>
          <a:p>
            <a:r>
              <a:rPr lang="en-US" sz="2800" b="1" dirty="0">
                <a:solidFill>
                  <a:srgbClr val="0E3B5E"/>
                </a:solidFill>
                <a:latin typeface="Calibri Light" panose="020F0302020204030204" pitchFamily="34" charset="0"/>
              </a:rPr>
              <a:t>% of females age &lt;25 tested for CT in Title X sites</a:t>
            </a:r>
          </a:p>
        </p:txBody>
      </p:sp>
      <p:sp>
        <p:nvSpPr>
          <p:cNvPr id="2" name="Title 1"/>
          <p:cNvSpPr>
            <a:spLocks noGrp="1"/>
          </p:cNvSpPr>
          <p:nvPr>
            <p:ph type="title"/>
          </p:nvPr>
        </p:nvSpPr>
        <p:spPr>
          <a:xfrm>
            <a:off x="457200" y="274638"/>
            <a:ext cx="5486400" cy="1143000"/>
          </a:xfrm>
        </p:spPr>
        <p:txBody>
          <a:bodyPr/>
          <a:lstStyle/>
          <a:p>
            <a:r>
              <a:rPr lang="en-US" sz="3600" dirty="0" smtClean="0">
                <a:solidFill>
                  <a:srgbClr val="6A1C67"/>
                </a:solidFill>
              </a:rPr>
              <a:t>Chlamydia screening rates in Title X need improvement</a:t>
            </a:r>
            <a:endParaRPr lang="en-US" sz="3600" dirty="0">
              <a:solidFill>
                <a:srgbClr val="6A1C67"/>
              </a:solidFill>
            </a:endParaRPr>
          </a:p>
        </p:txBody>
      </p:sp>
    </p:spTree>
    <p:extLst>
      <p:ext uri="{BB962C8B-B14F-4D97-AF65-F5344CB8AC3E}">
        <p14:creationId xmlns:p14="http://schemas.microsoft.com/office/powerpoint/2010/main" val="6495468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4048" y="6400800"/>
            <a:ext cx="1335750" cy="276999"/>
          </a:xfrm>
          <a:prstGeom prst="rect">
            <a:avLst/>
          </a:prstGeom>
          <a:noFill/>
        </p:spPr>
        <p:txBody>
          <a:bodyPr wrap="none" rtlCol="0">
            <a:spAutoFit/>
          </a:bodyPr>
          <a:lstStyle/>
          <a:p>
            <a:r>
              <a:rPr lang="en-US" sz="1200" dirty="0" smtClean="0">
                <a:latin typeface="Calibri Light" panose="020F0302020204030204" pitchFamily="34" charset="0"/>
              </a:rPr>
              <a:t>Source: 2017 FPAR</a:t>
            </a:r>
            <a:endParaRPr lang="en-US" sz="1200" dirty="0">
              <a:latin typeface="Calibri Light" panose="020F0302020204030204" pitchFamily="34" charset="0"/>
            </a:endParaRPr>
          </a:p>
        </p:txBody>
      </p:sp>
      <p:pic>
        <p:nvPicPr>
          <p:cNvPr id="4" name="Content Placeholder 3" descr="bar chart showing chlamydia screening rates for women 25 years and younger in each of the ten Title X region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0258" y="1600200"/>
            <a:ext cx="8223484" cy="4525963"/>
          </a:xfrm>
        </p:spPr>
      </p:pic>
      <p:sp>
        <p:nvSpPr>
          <p:cNvPr id="7" name="Rectangle 6"/>
          <p:cNvSpPr/>
          <p:nvPr/>
        </p:nvSpPr>
        <p:spPr>
          <a:xfrm>
            <a:off x="457201" y="1483380"/>
            <a:ext cx="7239000" cy="954107"/>
          </a:xfrm>
          <a:prstGeom prst="rect">
            <a:avLst/>
          </a:prstGeom>
        </p:spPr>
        <p:txBody>
          <a:bodyPr wrap="square">
            <a:spAutoFit/>
          </a:bodyPr>
          <a:lstStyle/>
          <a:p>
            <a:r>
              <a:rPr lang="en-US" sz="2800" b="1" dirty="0" smtClean="0">
                <a:solidFill>
                  <a:srgbClr val="0E3B5E"/>
                </a:solidFill>
                <a:latin typeface="Calibri Light" panose="020F0302020204030204" pitchFamily="34" charset="0"/>
              </a:rPr>
              <a:t>% of females age &lt;25 tested for CT in Title X sites, by Region</a:t>
            </a:r>
            <a:endParaRPr lang="en-US" sz="2800" b="1" dirty="0">
              <a:solidFill>
                <a:srgbClr val="0E3B5E"/>
              </a:solidFill>
              <a:latin typeface="Calibri Light" panose="020F0302020204030204" pitchFamily="34" charset="0"/>
            </a:endParaRPr>
          </a:p>
        </p:txBody>
      </p:sp>
      <p:sp>
        <p:nvSpPr>
          <p:cNvPr id="2" name="Title 1"/>
          <p:cNvSpPr>
            <a:spLocks noGrp="1"/>
          </p:cNvSpPr>
          <p:nvPr>
            <p:ph type="title"/>
          </p:nvPr>
        </p:nvSpPr>
        <p:spPr>
          <a:xfrm>
            <a:off x="457200" y="209575"/>
            <a:ext cx="5334000" cy="1143000"/>
          </a:xfrm>
        </p:spPr>
        <p:txBody>
          <a:bodyPr/>
          <a:lstStyle/>
          <a:p>
            <a:r>
              <a:rPr lang="en-US" sz="3600" dirty="0" smtClean="0">
                <a:solidFill>
                  <a:srgbClr val="6A1C67"/>
                </a:solidFill>
              </a:rPr>
              <a:t>Title X chlamydia screening rates vary by region</a:t>
            </a:r>
            <a:endParaRPr lang="en-US" sz="3600" dirty="0">
              <a:solidFill>
                <a:srgbClr val="6A1C67"/>
              </a:solidFill>
            </a:endParaRPr>
          </a:p>
        </p:txBody>
      </p:sp>
    </p:spTree>
    <p:extLst>
      <p:ext uri="{BB962C8B-B14F-4D97-AF65-F5344CB8AC3E}">
        <p14:creationId xmlns:p14="http://schemas.microsoft.com/office/powerpoint/2010/main" val="31080111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hotograph of presenter Holly Howar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2057400"/>
            <a:ext cx="2712720" cy="3302442"/>
          </a:xfrm>
          <a:prstGeom prst="rect">
            <a:avLst/>
          </a:prstGeom>
          <a:solidFill>
            <a:srgbClr val="FFFFFF">
              <a:shade val="85000"/>
            </a:srgbClr>
          </a:solidFill>
          <a:ln w="88900" cap="sq">
            <a:solidFill>
              <a:srgbClr val="7FC1FD"/>
            </a:solidFill>
            <a:miter lim="800000"/>
          </a:ln>
          <a:effectLst>
            <a:outerShdw blurRad="55000" dist="18000" dir="5400000" algn="tl" rotWithShape="0">
              <a:srgbClr val="000000">
                <a:alpha val="40000"/>
              </a:srgbClr>
            </a:outerShdw>
            <a:softEdge rad="177800"/>
          </a:effectLst>
          <a:scene3d>
            <a:camera prst="orthographicFront"/>
            <a:lightRig rig="twoPt" dir="t">
              <a:rot lat="0" lon="0" rev="7200000"/>
            </a:lightRig>
          </a:scene3d>
          <a:sp3d>
            <a:bevelT w="25400" h="19050"/>
            <a:contourClr>
              <a:srgbClr val="FFFFFF"/>
            </a:contourClr>
          </a:sp3d>
        </p:spPr>
      </p:pic>
      <p:sp>
        <p:nvSpPr>
          <p:cNvPr id="10" name="Content Placeholder 9"/>
          <p:cNvSpPr>
            <a:spLocks noGrp="1"/>
          </p:cNvSpPr>
          <p:nvPr>
            <p:ph sz="half" idx="1"/>
          </p:nvPr>
        </p:nvSpPr>
        <p:spPr>
          <a:xfrm>
            <a:off x="533400" y="2057400"/>
            <a:ext cx="4724400" cy="4144963"/>
          </a:xfrm>
        </p:spPr>
        <p:txBody>
          <a:bodyPr/>
          <a:lstStyle/>
          <a:p>
            <a:pPr marL="0" indent="0">
              <a:buNone/>
            </a:pPr>
            <a:r>
              <a:rPr lang="en-US" sz="4000" b="1" dirty="0">
                <a:solidFill>
                  <a:srgbClr val="424344"/>
                </a:solidFill>
              </a:rPr>
              <a:t>Holly Howard, MPH</a:t>
            </a:r>
          </a:p>
          <a:p>
            <a:pPr marL="0" indent="0">
              <a:buNone/>
            </a:pPr>
            <a:r>
              <a:rPr lang="en-US" sz="3600" dirty="0">
                <a:solidFill>
                  <a:srgbClr val="424344"/>
                </a:solidFill>
              </a:rPr>
              <a:t>Director, </a:t>
            </a:r>
            <a:r>
              <a:rPr lang="en-US" sz="3600" i="1" dirty="0">
                <a:solidFill>
                  <a:srgbClr val="424344"/>
                </a:solidFill>
              </a:rPr>
              <a:t>National </a:t>
            </a:r>
            <a:r>
              <a:rPr lang="en-US" sz="3600" i="1" dirty="0" smtClean="0">
                <a:solidFill>
                  <a:srgbClr val="424344"/>
                </a:solidFill>
              </a:rPr>
              <a:t>Quality </a:t>
            </a:r>
            <a:r>
              <a:rPr lang="en-US" sz="3600" i="1" dirty="0">
                <a:solidFill>
                  <a:srgbClr val="424344"/>
                </a:solidFill>
              </a:rPr>
              <a:t>Improvement </a:t>
            </a:r>
            <a:r>
              <a:rPr lang="en-US" sz="3600" i="1" dirty="0" smtClean="0">
                <a:solidFill>
                  <a:srgbClr val="424344"/>
                </a:solidFill>
              </a:rPr>
              <a:t>Center </a:t>
            </a:r>
          </a:p>
          <a:p>
            <a:pPr marL="0" indent="0">
              <a:buNone/>
            </a:pPr>
            <a:endParaRPr lang="en-US" sz="3600" dirty="0">
              <a:solidFill>
                <a:srgbClr val="424344"/>
              </a:solidFill>
            </a:endParaRPr>
          </a:p>
        </p:txBody>
      </p:sp>
    </p:spTree>
    <p:extLst>
      <p:ext uri="{BB962C8B-B14F-4D97-AF65-F5344CB8AC3E}">
        <p14:creationId xmlns:p14="http://schemas.microsoft.com/office/powerpoint/2010/main" val="19731407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8"/>
            <a:ext cx="5638800" cy="4906962"/>
          </a:xfrm>
        </p:spPr>
        <p:txBody>
          <a:bodyPr/>
          <a:lstStyle/>
          <a:p>
            <a:pPr marL="0" indent="0">
              <a:buNone/>
            </a:pPr>
            <a:r>
              <a:rPr lang="en-US" dirty="0" smtClean="0">
                <a:solidFill>
                  <a:srgbClr val="424344"/>
                </a:solidFill>
              </a:rPr>
              <a:t>Jade</a:t>
            </a:r>
            <a:r>
              <a:rPr lang="en-US" dirty="0" smtClean="0"/>
              <a:t> returns to the clinic complaining about her vaginal discharge and pelvic pain. During a pelvic exam, the nurse practitioner sees signs of infection and is concerned about possible pelvic inflammatory </a:t>
            </a:r>
            <a:r>
              <a:rPr lang="en-US" dirty="0"/>
              <a:t>d</a:t>
            </a:r>
            <a:r>
              <a:rPr lang="en-US" dirty="0" smtClean="0"/>
              <a:t>isease (PID).</a:t>
            </a:r>
          </a:p>
          <a:p>
            <a:pPr marL="0" indent="0">
              <a:buNone/>
            </a:pPr>
            <a:endParaRPr lang="en-US" sz="1200" dirty="0"/>
          </a:p>
          <a:p>
            <a:pPr marL="0" indent="0">
              <a:buNone/>
            </a:pPr>
            <a:r>
              <a:rPr lang="en-US" dirty="0" smtClean="0"/>
              <a:t>Could this have been prevented? </a:t>
            </a:r>
            <a:endParaRPr lang="en-US" dirty="0"/>
          </a:p>
        </p:txBody>
      </p:sp>
      <p:pic>
        <p:nvPicPr>
          <p:cNvPr id="6" name="Picture 5" descr="image of Jade"/>
          <p:cNvPicPr>
            <a:picLocks noChangeAspect="1"/>
          </p:cNvPicPr>
          <p:nvPr/>
        </p:nvPicPr>
        <p:blipFill rotWithShape="1">
          <a:blip r:embed="rId3">
            <a:extLst>
              <a:ext uri="{28A0092B-C50C-407E-A947-70E740481C1C}">
                <a14:useLocalDpi xmlns:a14="http://schemas.microsoft.com/office/drawing/2010/main" val="0"/>
              </a:ext>
            </a:extLst>
          </a:blip>
          <a:srcRect l="7285" r="9271" b="65555"/>
          <a:stretch/>
        </p:blipFill>
        <p:spPr>
          <a:xfrm>
            <a:off x="6324600" y="2079532"/>
            <a:ext cx="2448037" cy="3276601"/>
          </a:xfrm>
          <a:prstGeom prst="rect">
            <a:avLst/>
          </a:prstGeom>
        </p:spPr>
      </p:pic>
      <p:sp>
        <p:nvSpPr>
          <p:cNvPr id="2" name="Title 1"/>
          <p:cNvSpPr>
            <a:spLocks noGrp="1"/>
          </p:cNvSpPr>
          <p:nvPr>
            <p:ph type="title"/>
          </p:nvPr>
        </p:nvSpPr>
        <p:spPr/>
        <p:txBody>
          <a:bodyPr/>
          <a:lstStyle/>
          <a:p>
            <a:r>
              <a:rPr lang="en-US" dirty="0" smtClean="0">
                <a:solidFill>
                  <a:srgbClr val="6A1C67"/>
                </a:solidFill>
              </a:rPr>
              <a:t>Jade has PID</a:t>
            </a:r>
            <a:endParaRPr lang="en-US" dirty="0">
              <a:solidFill>
                <a:srgbClr val="6A1C67"/>
              </a:solidFill>
            </a:endParaRPr>
          </a:p>
        </p:txBody>
      </p:sp>
    </p:spTree>
    <p:extLst>
      <p:ext uri="{BB962C8B-B14F-4D97-AF65-F5344CB8AC3E}">
        <p14:creationId xmlns:p14="http://schemas.microsoft.com/office/powerpoint/2010/main" val="8515871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6477000"/>
            <a:ext cx="3124200" cy="276999"/>
          </a:xfrm>
          <a:prstGeom prst="rect">
            <a:avLst/>
          </a:prstGeom>
          <a:noFill/>
        </p:spPr>
        <p:txBody>
          <a:bodyPr wrap="square" rtlCol="0">
            <a:spAutoFit/>
          </a:bodyPr>
          <a:lstStyle/>
          <a:p>
            <a:r>
              <a:rPr lang="en-US" sz="1200" dirty="0" smtClean="0">
                <a:solidFill>
                  <a:srgbClr val="6A1C67"/>
                </a:solidFill>
                <a:hlinkClick r:id="rId3"/>
              </a:rPr>
              <a:t>CDC STD Treatment Guidelines, 2015</a:t>
            </a:r>
            <a:endParaRPr lang="en-US" sz="1200" dirty="0">
              <a:solidFill>
                <a:srgbClr val="6A1C67"/>
              </a:solidFill>
            </a:endParaRPr>
          </a:p>
        </p:txBody>
      </p:sp>
      <p:sp>
        <p:nvSpPr>
          <p:cNvPr id="21" name="TextBox 20"/>
          <p:cNvSpPr txBox="1"/>
          <p:nvPr/>
        </p:nvSpPr>
        <p:spPr>
          <a:xfrm>
            <a:off x="2190750" y="6115287"/>
            <a:ext cx="4762500" cy="307777"/>
          </a:xfrm>
          <a:prstGeom prst="rect">
            <a:avLst/>
          </a:prstGeom>
          <a:noFill/>
        </p:spPr>
        <p:txBody>
          <a:bodyPr wrap="square" rtlCol="0">
            <a:spAutoFit/>
          </a:bodyPr>
          <a:lstStyle/>
          <a:p>
            <a:r>
              <a:rPr lang="en-US" sz="1400" dirty="0" smtClean="0">
                <a:latin typeface="Calibri Light" panose="020F0302020204030204" pitchFamily="34" charset="0"/>
              </a:rPr>
              <a:t>*At least annually and more frequently if new/ongoing risk</a:t>
            </a:r>
            <a:endParaRPr lang="en-US" sz="1400" dirty="0">
              <a:latin typeface="Calibri Light" panose="020F0302020204030204" pitchFamily="34" charset="0"/>
            </a:endParaRPr>
          </a:p>
        </p:txBody>
      </p:sp>
      <p:sp>
        <p:nvSpPr>
          <p:cNvPr id="18" name="after treatment"/>
          <p:cNvSpPr/>
          <p:nvPr/>
        </p:nvSpPr>
        <p:spPr>
          <a:xfrm>
            <a:off x="4835652" y="3994811"/>
            <a:ext cx="2924090" cy="209813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110000"/>
              </a:lnSpc>
              <a:spcAft>
                <a:spcPts val="600"/>
              </a:spcAft>
            </a:pPr>
            <a:r>
              <a:rPr lang="en-US" sz="2000" b="1" dirty="0" smtClean="0">
                <a:solidFill>
                  <a:srgbClr val="6A1C67"/>
                </a:solidFill>
                <a:latin typeface="Calibri Light" panose="020F0302020204030204" pitchFamily="34" charset="0"/>
              </a:rPr>
              <a:t>After treatment</a:t>
            </a:r>
            <a:endParaRPr lang="en-US" sz="1600" dirty="0" smtClean="0">
              <a:solidFill>
                <a:srgbClr val="6A1C67"/>
              </a:solidFill>
              <a:latin typeface="Calibri Light" panose="020F0302020204030204" pitchFamily="34" charset="0"/>
            </a:endParaRPr>
          </a:p>
          <a:p>
            <a:pPr marL="119063" lvl="0" indent="-119063">
              <a:lnSpc>
                <a:spcPct val="110000"/>
              </a:lnSpc>
              <a:spcAft>
                <a:spcPts val="600"/>
              </a:spcAft>
              <a:buClr>
                <a:schemeClr val="accent4"/>
              </a:buClr>
              <a:buFont typeface="Arial" panose="020B0604020202020204" pitchFamily="34" charset="0"/>
              <a:buChar char="•"/>
            </a:pPr>
            <a:r>
              <a:rPr lang="en-US" sz="1600" dirty="0" smtClean="0">
                <a:solidFill>
                  <a:schemeClr val="tx1"/>
                </a:solidFill>
                <a:latin typeface="Calibri Light" panose="020F0302020204030204" pitchFamily="34" charset="0"/>
              </a:rPr>
              <a:t>All patients should be re-tested ~3 months after being treated for a chlamydia infection</a:t>
            </a:r>
            <a:endParaRPr lang="en-US" sz="1600" dirty="0">
              <a:solidFill>
                <a:schemeClr val="tx1"/>
              </a:solidFill>
              <a:latin typeface="Calibri Light" panose="020F0302020204030204" pitchFamily="34" charset="0"/>
            </a:endParaRPr>
          </a:p>
          <a:p>
            <a:pPr lvl="0">
              <a:lnSpc>
                <a:spcPct val="110000"/>
              </a:lnSpc>
              <a:spcAft>
                <a:spcPts val="600"/>
              </a:spcAft>
            </a:pPr>
            <a:endParaRPr lang="en-US" sz="1600" dirty="0">
              <a:solidFill>
                <a:schemeClr val="accent3"/>
              </a:solidFill>
              <a:latin typeface="Calibri Light" panose="020F0302020204030204" pitchFamily="34" charset="0"/>
            </a:endParaRPr>
          </a:p>
        </p:txBody>
      </p:sp>
      <p:pic>
        <p:nvPicPr>
          <p:cNvPr id="20" name="Rx bottl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2108" y="4392168"/>
            <a:ext cx="1371600" cy="1371600"/>
          </a:xfrm>
          <a:prstGeom prst="rect">
            <a:avLst/>
          </a:prstGeom>
        </p:spPr>
      </p:pic>
      <p:sp>
        <p:nvSpPr>
          <p:cNvPr id="17" name="men with women"/>
          <p:cNvSpPr/>
          <p:nvPr/>
        </p:nvSpPr>
        <p:spPr>
          <a:xfrm>
            <a:off x="4835652" y="1727099"/>
            <a:ext cx="2924090" cy="209813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110000"/>
              </a:lnSpc>
              <a:spcAft>
                <a:spcPts val="600"/>
              </a:spcAft>
            </a:pPr>
            <a:r>
              <a:rPr lang="en-US" sz="2000" b="1" dirty="0" smtClean="0">
                <a:solidFill>
                  <a:srgbClr val="6A1C67"/>
                </a:solidFill>
                <a:latin typeface="Calibri Light" panose="020F0302020204030204" pitchFamily="34" charset="0"/>
              </a:rPr>
              <a:t>Men who have sex with women</a:t>
            </a:r>
            <a:endParaRPr lang="en-US" sz="1600" dirty="0">
              <a:solidFill>
                <a:srgbClr val="6A1C67"/>
              </a:solidFill>
              <a:latin typeface="Calibri Light" panose="020F0302020204030204" pitchFamily="34" charset="0"/>
            </a:endParaRPr>
          </a:p>
          <a:p>
            <a:pPr marL="173038" lvl="0" indent="-173038">
              <a:lnSpc>
                <a:spcPct val="110000"/>
              </a:lnSpc>
              <a:spcAft>
                <a:spcPts val="600"/>
              </a:spcAft>
              <a:buClr>
                <a:schemeClr val="accent5"/>
              </a:buClr>
              <a:buFont typeface="Arial" panose="020B0604020202020204" pitchFamily="34" charset="0"/>
              <a:buChar char="•"/>
            </a:pPr>
            <a:r>
              <a:rPr lang="en-US" sz="1600" dirty="0" smtClean="0">
                <a:solidFill>
                  <a:schemeClr val="tx1"/>
                </a:solidFill>
                <a:latin typeface="Calibri Light" panose="020F0302020204030204" pitchFamily="34" charset="0"/>
              </a:rPr>
              <a:t>High prevalence settings</a:t>
            </a:r>
          </a:p>
        </p:txBody>
      </p:sp>
      <p:pic>
        <p:nvPicPr>
          <p:cNvPr id="11" name="ma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02068" y="1785292"/>
            <a:ext cx="2011680" cy="2011680"/>
          </a:xfrm>
          <a:prstGeom prst="rect">
            <a:avLst/>
          </a:prstGeom>
        </p:spPr>
      </p:pic>
      <p:sp>
        <p:nvSpPr>
          <p:cNvPr id="5" name="men with men"/>
          <p:cNvSpPr/>
          <p:nvPr/>
        </p:nvSpPr>
        <p:spPr>
          <a:xfrm>
            <a:off x="1739350" y="3992322"/>
            <a:ext cx="2924090" cy="209813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110000"/>
              </a:lnSpc>
              <a:spcAft>
                <a:spcPts val="600"/>
              </a:spcAft>
            </a:pPr>
            <a:r>
              <a:rPr lang="en-US" sz="2000" b="1" dirty="0" smtClean="0">
                <a:solidFill>
                  <a:srgbClr val="47651E"/>
                </a:solidFill>
                <a:latin typeface="Calibri Light" panose="020F0302020204030204" pitchFamily="34" charset="0"/>
              </a:rPr>
              <a:t>Men who have sex with men (MSM)</a:t>
            </a:r>
            <a:r>
              <a:rPr lang="en-US" sz="1600" dirty="0">
                <a:solidFill>
                  <a:srgbClr val="47651E"/>
                </a:solidFill>
                <a:latin typeface="Calibri Light" panose="020F0302020204030204" pitchFamily="34" charset="0"/>
              </a:rPr>
              <a:t> </a:t>
            </a:r>
            <a:endParaRPr lang="en-US" sz="1600" dirty="0" smtClean="0">
              <a:solidFill>
                <a:srgbClr val="47651E"/>
              </a:solidFill>
              <a:latin typeface="Calibri Light" panose="020F0302020204030204" pitchFamily="34" charset="0"/>
            </a:endParaRPr>
          </a:p>
          <a:p>
            <a:pPr marL="119063" lvl="0" indent="-119063">
              <a:lnSpc>
                <a:spcPct val="110000"/>
              </a:lnSpc>
              <a:spcAft>
                <a:spcPts val="600"/>
              </a:spcAft>
              <a:buClr>
                <a:schemeClr val="accent3"/>
              </a:buClr>
              <a:buFont typeface="Arial" panose="020B0604020202020204" pitchFamily="34" charset="0"/>
              <a:buChar char="•"/>
            </a:pPr>
            <a:r>
              <a:rPr lang="en-US" sz="1600" dirty="0" smtClean="0">
                <a:solidFill>
                  <a:schemeClr val="tx1"/>
                </a:solidFill>
                <a:latin typeface="Calibri Light" panose="020F0302020204030204" pitchFamily="34" charset="0"/>
              </a:rPr>
              <a:t>At </a:t>
            </a:r>
            <a:r>
              <a:rPr lang="en-US" sz="1600" dirty="0">
                <a:solidFill>
                  <a:schemeClr val="tx1"/>
                </a:solidFill>
                <a:latin typeface="Calibri Light" panose="020F0302020204030204" pitchFamily="34" charset="0"/>
              </a:rPr>
              <a:t>least annually*</a:t>
            </a:r>
          </a:p>
          <a:p>
            <a:pPr marL="119063" lvl="0" indent="-119063">
              <a:lnSpc>
                <a:spcPct val="110000"/>
              </a:lnSpc>
              <a:spcAft>
                <a:spcPts val="600"/>
              </a:spcAft>
              <a:buClr>
                <a:schemeClr val="accent3"/>
              </a:buClr>
              <a:buFont typeface="Arial" panose="020B0604020202020204" pitchFamily="34" charset="0"/>
              <a:buChar char="•"/>
            </a:pPr>
            <a:r>
              <a:rPr lang="en-US" sz="1600" dirty="0">
                <a:solidFill>
                  <a:schemeClr val="tx1"/>
                </a:solidFill>
                <a:latin typeface="Calibri Light" panose="020F0302020204030204" pitchFamily="34" charset="0"/>
              </a:rPr>
              <a:t>Exposed sites: genital, </a:t>
            </a:r>
            <a:r>
              <a:rPr lang="en-US" sz="1600" dirty="0" smtClean="0">
                <a:solidFill>
                  <a:schemeClr val="tx1"/>
                </a:solidFill>
                <a:latin typeface="Calibri Light" panose="020F0302020204030204" pitchFamily="34" charset="0"/>
              </a:rPr>
              <a:t>rectal, pharyngeal</a:t>
            </a:r>
            <a:endParaRPr lang="en-US" sz="1600" dirty="0">
              <a:solidFill>
                <a:schemeClr val="tx1"/>
              </a:solidFill>
              <a:latin typeface="Calibri Light" panose="020F0302020204030204" pitchFamily="34" charset="0"/>
            </a:endParaRPr>
          </a:p>
          <a:p>
            <a:pPr lvl="0">
              <a:lnSpc>
                <a:spcPct val="110000"/>
              </a:lnSpc>
              <a:spcAft>
                <a:spcPts val="600"/>
              </a:spcAft>
            </a:pPr>
            <a:endParaRPr lang="en-US" sz="1600" dirty="0">
              <a:solidFill>
                <a:schemeClr val="accent3"/>
              </a:solidFill>
              <a:latin typeface="Calibri Light" panose="020F0302020204030204" pitchFamily="34" charset="0"/>
            </a:endParaRPr>
          </a:p>
        </p:txBody>
      </p:sp>
      <p:pic>
        <p:nvPicPr>
          <p:cNvPr id="7" name="Picture 6" descr="stick figures of 2 men holding hand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1126" y="3910164"/>
            <a:ext cx="2755631" cy="2011854"/>
          </a:xfrm>
          <a:prstGeom prst="rect">
            <a:avLst/>
          </a:prstGeom>
        </p:spPr>
      </p:pic>
      <p:sp>
        <p:nvSpPr>
          <p:cNvPr id="4" name="Women"/>
          <p:cNvSpPr/>
          <p:nvPr/>
        </p:nvSpPr>
        <p:spPr>
          <a:xfrm>
            <a:off x="1739350" y="1724610"/>
            <a:ext cx="2924090" cy="209813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110000"/>
              </a:lnSpc>
              <a:spcAft>
                <a:spcPts val="600"/>
              </a:spcAft>
            </a:pPr>
            <a:r>
              <a:rPr lang="en-US" sz="2000" b="1" dirty="0" smtClean="0">
                <a:solidFill>
                  <a:srgbClr val="0E3B5E"/>
                </a:solidFill>
                <a:latin typeface="Calibri Light" panose="020F0302020204030204" pitchFamily="34" charset="0"/>
              </a:rPr>
              <a:t>Women</a:t>
            </a:r>
            <a:endParaRPr lang="en-US" sz="1600" dirty="0">
              <a:solidFill>
                <a:srgbClr val="0E3B5E"/>
              </a:solidFill>
              <a:latin typeface="Calibri Light" panose="020F0302020204030204" pitchFamily="34" charset="0"/>
            </a:endParaRPr>
          </a:p>
          <a:p>
            <a:pPr marL="173038" lvl="0" indent="-173038">
              <a:lnSpc>
                <a:spcPct val="110000"/>
              </a:lnSpc>
              <a:spcAft>
                <a:spcPts val="600"/>
              </a:spcAft>
              <a:buClr>
                <a:schemeClr val="accent6"/>
              </a:buClr>
              <a:buFont typeface="Arial" panose="020B0604020202020204" pitchFamily="34" charset="0"/>
              <a:buChar char="•"/>
            </a:pPr>
            <a:r>
              <a:rPr lang="en-US" sz="1600" dirty="0" smtClean="0">
                <a:solidFill>
                  <a:schemeClr val="tx1"/>
                </a:solidFill>
                <a:latin typeface="Calibri Light" panose="020F0302020204030204" pitchFamily="34" charset="0"/>
              </a:rPr>
              <a:t>&lt;25 yrs. annually* if ever sexually active</a:t>
            </a:r>
          </a:p>
          <a:p>
            <a:pPr marL="173038" lvl="0" indent="-173038">
              <a:lnSpc>
                <a:spcPct val="110000"/>
              </a:lnSpc>
              <a:spcAft>
                <a:spcPts val="600"/>
              </a:spcAft>
              <a:buClr>
                <a:schemeClr val="accent6"/>
              </a:buClr>
              <a:buFont typeface="Arial" panose="020B0604020202020204" pitchFamily="34" charset="0"/>
              <a:buChar char="•"/>
            </a:pPr>
            <a:r>
              <a:rPr lang="en-US" sz="1600" dirty="0" smtClean="0">
                <a:solidFill>
                  <a:schemeClr val="tx1"/>
                </a:solidFill>
                <a:latin typeface="Calibri Light" panose="020F0302020204030204" pitchFamily="34" charset="0"/>
              </a:rPr>
              <a:t>≥25 yrs. </a:t>
            </a:r>
            <a:r>
              <a:rPr lang="en-US" sz="1600" dirty="0">
                <a:solidFill>
                  <a:schemeClr val="tx1"/>
                </a:solidFill>
                <a:latin typeface="Calibri Light" panose="020F0302020204030204" pitchFamily="34" charset="0"/>
              </a:rPr>
              <a:t>if </a:t>
            </a:r>
            <a:r>
              <a:rPr lang="en-US" sz="1600" dirty="0" smtClean="0">
                <a:solidFill>
                  <a:schemeClr val="tx1"/>
                </a:solidFill>
                <a:latin typeface="Calibri Light" panose="020F0302020204030204" pitchFamily="34" charset="0"/>
              </a:rPr>
              <a:t>at risk</a:t>
            </a:r>
            <a:endParaRPr lang="en-US" sz="1600" dirty="0">
              <a:solidFill>
                <a:schemeClr val="tx1"/>
              </a:solidFill>
              <a:latin typeface="Calibri Light" panose="020F0302020204030204" pitchFamily="34" charset="0"/>
            </a:endParaRPr>
          </a:p>
          <a:p>
            <a:pPr marL="173038" lvl="0" indent="-173038">
              <a:lnSpc>
                <a:spcPct val="110000"/>
              </a:lnSpc>
              <a:spcAft>
                <a:spcPts val="600"/>
              </a:spcAft>
              <a:buClr>
                <a:schemeClr val="accent6"/>
              </a:buClr>
              <a:buFont typeface="Arial" panose="020B0604020202020204" pitchFamily="34" charset="0"/>
              <a:buChar char="•"/>
            </a:pPr>
            <a:r>
              <a:rPr lang="en-US" sz="1600" dirty="0">
                <a:solidFill>
                  <a:schemeClr val="tx1"/>
                </a:solidFill>
                <a:latin typeface="Calibri Light" panose="020F0302020204030204" pitchFamily="34" charset="0"/>
              </a:rPr>
              <a:t>All pregnant </a:t>
            </a:r>
            <a:r>
              <a:rPr lang="en-US" sz="1600" dirty="0" smtClean="0">
                <a:solidFill>
                  <a:schemeClr val="tx1"/>
                </a:solidFill>
                <a:latin typeface="Calibri Light" panose="020F0302020204030204" pitchFamily="34" charset="0"/>
              </a:rPr>
              <a:t>&lt;25 yrs. </a:t>
            </a:r>
          </a:p>
          <a:p>
            <a:pPr marL="173038" lvl="0" indent="-173038">
              <a:lnSpc>
                <a:spcPct val="110000"/>
              </a:lnSpc>
              <a:spcAft>
                <a:spcPts val="600"/>
              </a:spcAft>
              <a:buClr>
                <a:schemeClr val="accent6"/>
              </a:buClr>
              <a:buFont typeface="Arial" panose="020B0604020202020204" pitchFamily="34" charset="0"/>
              <a:buChar char="•"/>
            </a:pPr>
            <a:r>
              <a:rPr lang="en-US" sz="1600" dirty="0" smtClean="0">
                <a:solidFill>
                  <a:schemeClr val="tx1"/>
                </a:solidFill>
                <a:latin typeface="Calibri Light" panose="020F0302020204030204" pitchFamily="34" charset="0"/>
              </a:rPr>
              <a:t>Pregnant ≥25 yrs. </a:t>
            </a:r>
            <a:r>
              <a:rPr lang="en-US" sz="1600" dirty="0">
                <a:solidFill>
                  <a:schemeClr val="tx1"/>
                </a:solidFill>
                <a:latin typeface="Calibri Light" panose="020F0302020204030204" pitchFamily="34" charset="0"/>
              </a:rPr>
              <a:t>if </a:t>
            </a:r>
            <a:r>
              <a:rPr lang="en-US" sz="1600" dirty="0" smtClean="0">
                <a:solidFill>
                  <a:schemeClr val="tx1"/>
                </a:solidFill>
                <a:latin typeface="Calibri Light" panose="020F0302020204030204" pitchFamily="34" charset="0"/>
              </a:rPr>
              <a:t>at risk</a:t>
            </a:r>
          </a:p>
        </p:txBody>
      </p:sp>
      <p:pic>
        <p:nvPicPr>
          <p:cNvPr id="3" name="woman"/>
          <p:cNvPicPr>
            <a:picLocks noChangeAspect="1"/>
          </p:cNvPicPr>
          <p:nvPr/>
        </p:nvPicPr>
        <p:blipFill rotWithShape="1">
          <a:blip r:embed="rId7" cstate="print">
            <a:extLst>
              <a:ext uri="{28A0092B-C50C-407E-A947-70E740481C1C}">
                <a14:useLocalDpi xmlns:a14="http://schemas.microsoft.com/office/drawing/2010/main" val="0"/>
              </a:ext>
            </a:extLst>
          </a:blip>
          <a:srcRect l="23790" r="28226"/>
          <a:stretch/>
        </p:blipFill>
        <p:spPr>
          <a:xfrm>
            <a:off x="384049" y="1676400"/>
            <a:ext cx="965283" cy="2011680"/>
          </a:xfrm>
          <a:prstGeom prst="rect">
            <a:avLst/>
          </a:prstGeom>
        </p:spPr>
      </p:pic>
      <p:sp>
        <p:nvSpPr>
          <p:cNvPr id="2" name="Title 1"/>
          <p:cNvSpPr>
            <a:spLocks noGrp="1"/>
          </p:cNvSpPr>
          <p:nvPr>
            <p:ph type="title"/>
          </p:nvPr>
        </p:nvSpPr>
        <p:spPr>
          <a:xfrm>
            <a:off x="457200" y="274638"/>
            <a:ext cx="5334000" cy="1143000"/>
          </a:xfrm>
        </p:spPr>
        <p:txBody>
          <a:bodyPr/>
          <a:lstStyle/>
          <a:p>
            <a:r>
              <a:rPr lang="en-US" sz="3600" dirty="0" smtClean="0"/>
              <a:t>Who should be screened for chlamydia?</a:t>
            </a:r>
            <a:endParaRPr lang="en-US" sz="3600" dirty="0"/>
          </a:p>
        </p:txBody>
      </p:sp>
    </p:spTree>
    <p:extLst>
      <p:ext uri="{BB962C8B-B14F-4D97-AF65-F5344CB8AC3E}">
        <p14:creationId xmlns:p14="http://schemas.microsoft.com/office/powerpoint/2010/main" val="26201451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2708" y="6428601"/>
            <a:ext cx="6302892" cy="276999"/>
          </a:xfrm>
          <a:prstGeom prst="rect">
            <a:avLst/>
          </a:prstGeom>
        </p:spPr>
        <p:txBody>
          <a:bodyPr wrap="square">
            <a:spAutoFit/>
          </a:bodyPr>
          <a:lstStyle/>
          <a:p>
            <a:pPr lvl="0" defTabSz="975518" eaLnBrk="1" fontAlgn="auto" hangingPunct="1">
              <a:spcBef>
                <a:spcPts val="0"/>
              </a:spcBef>
              <a:spcAft>
                <a:spcPts val="0"/>
              </a:spcAft>
              <a:defRPr/>
            </a:pPr>
            <a:r>
              <a:rPr lang="en-US" sz="1200" dirty="0">
                <a:solidFill>
                  <a:schemeClr val="bg1">
                    <a:lumMod val="50000"/>
                  </a:schemeClr>
                </a:solidFill>
                <a:latin typeface="Calibri" panose="020F0502020204030204"/>
                <a:cs typeface="+mn-cs"/>
                <a:hlinkClick r:id="rId3"/>
              </a:rPr>
              <a:t>Screening for Chlamydia and Gonorrhea: Clinical Summary of USPSTF Recommendation</a:t>
            </a:r>
            <a:endParaRPr lang="en-US" sz="1200" dirty="0">
              <a:solidFill>
                <a:schemeClr val="bg1">
                  <a:lumMod val="50000"/>
                </a:schemeClr>
              </a:solidFill>
              <a:latin typeface="Calibri" panose="020F0502020204030204"/>
              <a:cs typeface="+mn-cs"/>
            </a:endParaRPr>
          </a:p>
        </p:txBody>
      </p:sp>
      <p:sp>
        <p:nvSpPr>
          <p:cNvPr id="12" name="Freeform 11"/>
          <p:cNvSpPr/>
          <p:nvPr/>
        </p:nvSpPr>
        <p:spPr>
          <a:xfrm>
            <a:off x="4465654" y="4705164"/>
            <a:ext cx="4068745" cy="1468306"/>
          </a:xfrm>
          <a:custGeom>
            <a:avLst/>
            <a:gdLst>
              <a:gd name="connsiteX0" fmla="*/ 0 w 3151020"/>
              <a:gd name="connsiteY0" fmla="*/ 0 h 1468306"/>
              <a:gd name="connsiteX1" fmla="*/ 3151020 w 3151020"/>
              <a:gd name="connsiteY1" fmla="*/ 0 h 1468306"/>
              <a:gd name="connsiteX2" fmla="*/ 3151020 w 3151020"/>
              <a:gd name="connsiteY2" fmla="*/ 1468306 h 1468306"/>
              <a:gd name="connsiteX3" fmla="*/ 0 w 3151020"/>
              <a:gd name="connsiteY3" fmla="*/ 1468306 h 1468306"/>
              <a:gd name="connsiteX4" fmla="*/ 0 w 3151020"/>
              <a:gd name="connsiteY4" fmla="*/ 0 h 1468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1020" h="1468306">
                <a:moveTo>
                  <a:pt x="0" y="0"/>
                </a:moveTo>
                <a:lnTo>
                  <a:pt x="3151020" y="0"/>
                </a:lnTo>
                <a:lnTo>
                  <a:pt x="3151020" y="1468306"/>
                </a:lnTo>
                <a:lnTo>
                  <a:pt x="0" y="1468306"/>
                </a:lnTo>
                <a:lnTo>
                  <a:pt x="0" y="0"/>
                </a:lnTo>
                <a:close/>
              </a:path>
            </a:pathLst>
          </a:custGeom>
          <a:solidFill>
            <a:schemeClr val="accent6">
              <a:lumMod val="20000"/>
              <a:lumOff val="80000"/>
            </a:schemeClr>
          </a:solidFill>
          <a:ln w="22225" cap="rnd"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b="1" kern="1200" dirty="0">
                <a:solidFill>
                  <a:sysClr val="windowText" lastClr="000000"/>
                </a:solidFill>
                <a:latin typeface="Calibri Light" panose="020F0302020204030204" pitchFamily="34" charset="0"/>
              </a:rPr>
              <a:t>STD History</a:t>
            </a:r>
          </a:p>
          <a:p>
            <a:pPr marL="171450" lvl="1" indent="-171450" algn="l" defTabSz="755650" rtl="0">
              <a:lnSpc>
                <a:spcPct val="90000"/>
              </a:lnSpc>
              <a:spcBef>
                <a:spcPct val="0"/>
              </a:spcBef>
              <a:spcAft>
                <a:spcPct val="15000"/>
              </a:spcAft>
              <a:buChar char="••"/>
            </a:pPr>
            <a:r>
              <a:rPr lang="en-US" sz="2000" kern="1200" dirty="0">
                <a:solidFill>
                  <a:sysClr val="windowText" lastClr="000000"/>
                </a:solidFill>
                <a:latin typeface="Calibri Light" panose="020F0302020204030204" pitchFamily="34" charset="0"/>
              </a:rPr>
              <a:t>Past STDs</a:t>
            </a:r>
          </a:p>
          <a:p>
            <a:pPr marL="171450" lvl="1" indent="-171450" algn="l" defTabSz="755650" rtl="0">
              <a:lnSpc>
                <a:spcPct val="90000"/>
              </a:lnSpc>
              <a:spcBef>
                <a:spcPct val="0"/>
              </a:spcBef>
              <a:spcAft>
                <a:spcPct val="15000"/>
              </a:spcAft>
              <a:buChar char="••"/>
            </a:pPr>
            <a:r>
              <a:rPr lang="en-US" sz="2000" kern="1200" dirty="0">
                <a:solidFill>
                  <a:sysClr val="windowText" lastClr="000000"/>
                </a:solidFill>
                <a:latin typeface="Calibri Light" panose="020F0302020204030204" pitchFamily="34" charset="0"/>
              </a:rPr>
              <a:t>Concurrent STDs</a:t>
            </a:r>
          </a:p>
        </p:txBody>
      </p:sp>
      <p:sp>
        <p:nvSpPr>
          <p:cNvPr id="10" name="Freeform 9"/>
          <p:cNvSpPr/>
          <p:nvPr/>
        </p:nvSpPr>
        <p:spPr>
          <a:xfrm>
            <a:off x="4465654" y="2919083"/>
            <a:ext cx="4068745" cy="1761918"/>
          </a:xfrm>
          <a:custGeom>
            <a:avLst/>
            <a:gdLst>
              <a:gd name="connsiteX0" fmla="*/ 0 w 3151020"/>
              <a:gd name="connsiteY0" fmla="*/ 0 h 1761918"/>
              <a:gd name="connsiteX1" fmla="*/ 3151020 w 3151020"/>
              <a:gd name="connsiteY1" fmla="*/ 0 h 1761918"/>
              <a:gd name="connsiteX2" fmla="*/ 3151020 w 3151020"/>
              <a:gd name="connsiteY2" fmla="*/ 1761918 h 1761918"/>
              <a:gd name="connsiteX3" fmla="*/ 0 w 3151020"/>
              <a:gd name="connsiteY3" fmla="*/ 1761918 h 1761918"/>
              <a:gd name="connsiteX4" fmla="*/ 0 w 3151020"/>
              <a:gd name="connsiteY4" fmla="*/ 0 h 1761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1020" h="1761918">
                <a:moveTo>
                  <a:pt x="0" y="0"/>
                </a:moveTo>
                <a:lnTo>
                  <a:pt x="3151020" y="0"/>
                </a:lnTo>
                <a:lnTo>
                  <a:pt x="3151020" y="1761918"/>
                </a:lnTo>
                <a:lnTo>
                  <a:pt x="0" y="1761918"/>
                </a:lnTo>
                <a:lnTo>
                  <a:pt x="0" y="0"/>
                </a:lnTo>
                <a:close/>
              </a:path>
            </a:pathLst>
          </a:custGeom>
          <a:solidFill>
            <a:schemeClr val="accent5">
              <a:lumMod val="20000"/>
              <a:lumOff val="80000"/>
            </a:schemeClr>
          </a:solidFill>
          <a:ln w="22225" cap="rnd"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b="1" kern="1200" dirty="0">
                <a:solidFill>
                  <a:sysClr val="windowText" lastClr="000000"/>
                </a:solidFill>
                <a:latin typeface="Calibri Light" panose="020F0302020204030204" pitchFamily="34" charset="0"/>
              </a:rPr>
              <a:t>Behavior</a:t>
            </a:r>
          </a:p>
          <a:p>
            <a:pPr marL="171450" lvl="1" indent="-171450" algn="l" defTabSz="755650" rtl="0">
              <a:lnSpc>
                <a:spcPct val="90000"/>
              </a:lnSpc>
              <a:spcBef>
                <a:spcPct val="0"/>
              </a:spcBef>
              <a:spcAft>
                <a:spcPct val="15000"/>
              </a:spcAft>
              <a:buChar char="••"/>
            </a:pPr>
            <a:r>
              <a:rPr lang="en-US" sz="2000" kern="1200" dirty="0">
                <a:solidFill>
                  <a:sysClr val="windowText" lastClr="000000"/>
                </a:solidFill>
                <a:latin typeface="Calibri Light" panose="020F0302020204030204" pitchFamily="34" charset="0"/>
              </a:rPr>
              <a:t>Inconsistent condom use</a:t>
            </a:r>
          </a:p>
          <a:p>
            <a:pPr marL="171450" lvl="1" indent="-171450" algn="l" defTabSz="755650" rtl="0">
              <a:lnSpc>
                <a:spcPct val="90000"/>
              </a:lnSpc>
              <a:spcBef>
                <a:spcPct val="0"/>
              </a:spcBef>
              <a:spcAft>
                <a:spcPct val="15000"/>
              </a:spcAft>
              <a:buChar char="••"/>
            </a:pPr>
            <a:r>
              <a:rPr lang="en-US" sz="2000" kern="1200" dirty="0">
                <a:solidFill>
                  <a:sysClr val="windowText" lastClr="000000"/>
                </a:solidFill>
                <a:latin typeface="Calibri Light" panose="020F0302020204030204" pitchFamily="34" charset="0"/>
              </a:rPr>
              <a:t>Substance abuse</a:t>
            </a:r>
          </a:p>
          <a:p>
            <a:pPr marL="171450" lvl="1" indent="-171450" algn="l" defTabSz="755650" rtl="0">
              <a:lnSpc>
                <a:spcPct val="90000"/>
              </a:lnSpc>
              <a:spcBef>
                <a:spcPct val="0"/>
              </a:spcBef>
              <a:spcAft>
                <a:spcPct val="15000"/>
              </a:spcAft>
              <a:buChar char="••"/>
            </a:pPr>
            <a:r>
              <a:rPr lang="en-US" sz="2000" kern="1200" dirty="0">
                <a:solidFill>
                  <a:sysClr val="windowText" lastClr="000000"/>
                </a:solidFill>
                <a:latin typeface="Calibri Light" panose="020F0302020204030204" pitchFamily="34" charset="0"/>
              </a:rPr>
              <a:t>Exchanging sex for money or drugs  </a:t>
            </a:r>
          </a:p>
        </p:txBody>
      </p:sp>
      <p:sp>
        <p:nvSpPr>
          <p:cNvPr id="7" name="Freeform 6"/>
          <p:cNvSpPr/>
          <p:nvPr/>
        </p:nvSpPr>
        <p:spPr>
          <a:xfrm>
            <a:off x="4465654" y="1682674"/>
            <a:ext cx="4068745" cy="1181424"/>
          </a:xfrm>
          <a:custGeom>
            <a:avLst/>
            <a:gdLst>
              <a:gd name="connsiteX0" fmla="*/ 0 w 3151020"/>
              <a:gd name="connsiteY0" fmla="*/ 0 h 1181424"/>
              <a:gd name="connsiteX1" fmla="*/ 3151020 w 3151020"/>
              <a:gd name="connsiteY1" fmla="*/ 0 h 1181424"/>
              <a:gd name="connsiteX2" fmla="*/ 3151020 w 3151020"/>
              <a:gd name="connsiteY2" fmla="*/ 1181424 h 1181424"/>
              <a:gd name="connsiteX3" fmla="*/ 0 w 3151020"/>
              <a:gd name="connsiteY3" fmla="*/ 1181424 h 1181424"/>
              <a:gd name="connsiteX4" fmla="*/ 0 w 3151020"/>
              <a:gd name="connsiteY4" fmla="*/ 0 h 1181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1020" h="1181424">
                <a:moveTo>
                  <a:pt x="0" y="0"/>
                </a:moveTo>
                <a:lnTo>
                  <a:pt x="3151020" y="0"/>
                </a:lnTo>
                <a:lnTo>
                  <a:pt x="3151020" y="1181424"/>
                </a:lnTo>
                <a:lnTo>
                  <a:pt x="0" y="1181424"/>
                </a:lnTo>
                <a:lnTo>
                  <a:pt x="0" y="0"/>
                </a:lnTo>
                <a:close/>
              </a:path>
            </a:pathLst>
          </a:custGeom>
          <a:solidFill>
            <a:schemeClr val="accent2">
              <a:lumMod val="20000"/>
              <a:lumOff val="80000"/>
            </a:schemeClr>
          </a:solidFill>
          <a:ln w="22225" cap="rnd"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b="1" kern="1200" dirty="0">
                <a:solidFill>
                  <a:sysClr val="windowText" lastClr="000000"/>
                </a:solidFill>
                <a:latin typeface="Calibri Light" panose="020F0302020204030204" pitchFamily="34" charset="0"/>
              </a:rPr>
              <a:t>Racial Disparities</a:t>
            </a:r>
          </a:p>
          <a:p>
            <a:pPr marL="171450" lvl="1" indent="-171450" algn="l" defTabSz="755650" rtl="0">
              <a:lnSpc>
                <a:spcPct val="90000"/>
              </a:lnSpc>
              <a:spcBef>
                <a:spcPct val="0"/>
              </a:spcBef>
              <a:spcAft>
                <a:spcPct val="15000"/>
              </a:spcAft>
              <a:buChar char="••"/>
            </a:pPr>
            <a:r>
              <a:rPr lang="en-US" sz="2000" kern="1200" dirty="0">
                <a:solidFill>
                  <a:sysClr val="windowText" lastClr="000000"/>
                </a:solidFill>
                <a:latin typeface="Calibri Light" panose="020F0302020204030204" pitchFamily="34" charset="0"/>
              </a:rPr>
              <a:t>Black and Hispanic populations have higher rates vs. Whites</a:t>
            </a:r>
          </a:p>
        </p:txBody>
      </p:sp>
      <p:sp>
        <p:nvSpPr>
          <p:cNvPr id="8" name="Freeform 7"/>
          <p:cNvSpPr/>
          <p:nvPr/>
        </p:nvSpPr>
        <p:spPr>
          <a:xfrm>
            <a:off x="416195" y="4716098"/>
            <a:ext cx="3984580" cy="1473788"/>
          </a:xfrm>
          <a:custGeom>
            <a:avLst/>
            <a:gdLst>
              <a:gd name="connsiteX0" fmla="*/ 0 w 3151020"/>
              <a:gd name="connsiteY0" fmla="*/ 0 h 1473788"/>
              <a:gd name="connsiteX1" fmla="*/ 3151020 w 3151020"/>
              <a:gd name="connsiteY1" fmla="*/ 0 h 1473788"/>
              <a:gd name="connsiteX2" fmla="*/ 3151020 w 3151020"/>
              <a:gd name="connsiteY2" fmla="*/ 1473788 h 1473788"/>
              <a:gd name="connsiteX3" fmla="*/ 0 w 3151020"/>
              <a:gd name="connsiteY3" fmla="*/ 1473788 h 1473788"/>
              <a:gd name="connsiteX4" fmla="*/ 0 w 3151020"/>
              <a:gd name="connsiteY4" fmla="*/ 0 h 1473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1020" h="1473788">
                <a:moveTo>
                  <a:pt x="0" y="0"/>
                </a:moveTo>
                <a:lnTo>
                  <a:pt x="3151020" y="0"/>
                </a:lnTo>
                <a:lnTo>
                  <a:pt x="3151020" y="1473788"/>
                </a:lnTo>
                <a:lnTo>
                  <a:pt x="0" y="1473788"/>
                </a:lnTo>
                <a:lnTo>
                  <a:pt x="0" y="0"/>
                </a:lnTo>
                <a:close/>
              </a:path>
            </a:pathLst>
          </a:custGeom>
          <a:solidFill>
            <a:schemeClr val="accent4">
              <a:lumMod val="20000"/>
              <a:lumOff val="80000"/>
            </a:schemeClr>
          </a:solidFill>
          <a:ln w="22225" cap="rnd"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b="1" kern="1200" dirty="0">
                <a:solidFill>
                  <a:sysClr val="windowText" lastClr="000000"/>
                </a:solidFill>
                <a:latin typeface="Calibri Light" panose="020F0302020204030204" pitchFamily="34" charset="0"/>
              </a:rPr>
              <a:t>Special Populations</a:t>
            </a:r>
          </a:p>
          <a:p>
            <a:pPr marL="171450" lvl="1" indent="-171450" algn="l" defTabSz="755650" rtl="0">
              <a:lnSpc>
                <a:spcPct val="90000"/>
              </a:lnSpc>
              <a:spcBef>
                <a:spcPct val="0"/>
              </a:spcBef>
              <a:spcAft>
                <a:spcPct val="15000"/>
              </a:spcAft>
              <a:buChar char="••"/>
            </a:pPr>
            <a:r>
              <a:rPr lang="en-US" sz="2000" kern="1200" dirty="0">
                <a:solidFill>
                  <a:sysClr val="windowText" lastClr="000000"/>
                </a:solidFill>
                <a:latin typeface="Calibri Light" panose="020F0302020204030204" pitchFamily="34" charset="0"/>
              </a:rPr>
              <a:t>Incarcerated populations</a:t>
            </a:r>
          </a:p>
          <a:p>
            <a:pPr marL="171450" lvl="1" indent="-171450" algn="l" defTabSz="755650" rtl="0">
              <a:lnSpc>
                <a:spcPct val="90000"/>
              </a:lnSpc>
              <a:spcBef>
                <a:spcPct val="0"/>
              </a:spcBef>
              <a:spcAft>
                <a:spcPct val="15000"/>
              </a:spcAft>
              <a:buChar char="••"/>
            </a:pPr>
            <a:r>
              <a:rPr lang="en-US" sz="2000" kern="1200" dirty="0">
                <a:solidFill>
                  <a:sysClr val="windowText" lastClr="000000"/>
                </a:solidFill>
                <a:latin typeface="Calibri Light" panose="020F0302020204030204" pitchFamily="34" charset="0"/>
              </a:rPr>
              <a:t>Military recruits</a:t>
            </a:r>
          </a:p>
          <a:p>
            <a:pPr marL="171450" lvl="1" indent="-171450" algn="l" defTabSz="755650" rtl="0">
              <a:lnSpc>
                <a:spcPct val="90000"/>
              </a:lnSpc>
              <a:spcBef>
                <a:spcPct val="0"/>
              </a:spcBef>
              <a:spcAft>
                <a:spcPct val="15000"/>
              </a:spcAft>
              <a:buChar char="••"/>
            </a:pPr>
            <a:r>
              <a:rPr lang="en-US" sz="2000" kern="1200" dirty="0">
                <a:solidFill>
                  <a:sysClr val="windowText" lastClr="000000"/>
                </a:solidFill>
                <a:latin typeface="Calibri Light" panose="020F0302020204030204" pitchFamily="34" charset="0"/>
              </a:rPr>
              <a:t>Public STD clinic patients</a:t>
            </a:r>
          </a:p>
        </p:txBody>
      </p:sp>
      <p:sp>
        <p:nvSpPr>
          <p:cNvPr id="9" name="Freeform 8"/>
          <p:cNvSpPr/>
          <p:nvPr/>
        </p:nvSpPr>
        <p:spPr>
          <a:xfrm>
            <a:off x="416195" y="2902774"/>
            <a:ext cx="3984580" cy="1761918"/>
          </a:xfrm>
          <a:custGeom>
            <a:avLst/>
            <a:gdLst>
              <a:gd name="connsiteX0" fmla="*/ 0 w 3151020"/>
              <a:gd name="connsiteY0" fmla="*/ 0 h 1761918"/>
              <a:gd name="connsiteX1" fmla="*/ 3151020 w 3151020"/>
              <a:gd name="connsiteY1" fmla="*/ 0 h 1761918"/>
              <a:gd name="connsiteX2" fmla="*/ 3151020 w 3151020"/>
              <a:gd name="connsiteY2" fmla="*/ 1761918 h 1761918"/>
              <a:gd name="connsiteX3" fmla="*/ 0 w 3151020"/>
              <a:gd name="connsiteY3" fmla="*/ 1761918 h 1761918"/>
              <a:gd name="connsiteX4" fmla="*/ 0 w 3151020"/>
              <a:gd name="connsiteY4" fmla="*/ 0 h 1761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1020" h="1761918">
                <a:moveTo>
                  <a:pt x="0" y="0"/>
                </a:moveTo>
                <a:lnTo>
                  <a:pt x="3151020" y="0"/>
                </a:lnTo>
                <a:lnTo>
                  <a:pt x="3151020" y="1761918"/>
                </a:lnTo>
                <a:lnTo>
                  <a:pt x="0" y="1761918"/>
                </a:lnTo>
                <a:lnTo>
                  <a:pt x="0" y="0"/>
                </a:lnTo>
                <a:close/>
              </a:path>
            </a:pathLst>
          </a:custGeom>
          <a:solidFill>
            <a:schemeClr val="accent3">
              <a:lumMod val="20000"/>
              <a:lumOff val="80000"/>
            </a:schemeClr>
          </a:solidFill>
          <a:ln w="22225" cap="rnd"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b="1" kern="1200" dirty="0">
                <a:solidFill>
                  <a:sysClr val="windowText" lastClr="000000"/>
                </a:solidFill>
                <a:latin typeface="Calibri Light" panose="020F0302020204030204" pitchFamily="34" charset="0"/>
              </a:rPr>
              <a:t>Sex Partners</a:t>
            </a:r>
          </a:p>
          <a:p>
            <a:pPr marL="171450" lvl="1" indent="-171450" algn="l" defTabSz="755650" rtl="0">
              <a:lnSpc>
                <a:spcPct val="90000"/>
              </a:lnSpc>
              <a:spcBef>
                <a:spcPct val="0"/>
              </a:spcBef>
              <a:spcAft>
                <a:spcPct val="15000"/>
              </a:spcAft>
              <a:buChar char="••"/>
            </a:pPr>
            <a:r>
              <a:rPr lang="en-US" sz="2000" kern="1200" dirty="0">
                <a:solidFill>
                  <a:sysClr val="windowText" lastClr="000000"/>
                </a:solidFill>
                <a:latin typeface="Calibri Light" panose="020F0302020204030204" pitchFamily="34" charset="0"/>
              </a:rPr>
              <a:t>New sex partner </a:t>
            </a:r>
          </a:p>
          <a:p>
            <a:pPr marL="171450" lvl="1" indent="-171450" algn="l" defTabSz="755650" rtl="0">
              <a:lnSpc>
                <a:spcPct val="90000"/>
              </a:lnSpc>
              <a:spcBef>
                <a:spcPct val="0"/>
              </a:spcBef>
              <a:spcAft>
                <a:spcPct val="15000"/>
              </a:spcAft>
              <a:buChar char="••"/>
            </a:pPr>
            <a:r>
              <a:rPr lang="en-US" sz="2000" kern="1200" dirty="0">
                <a:solidFill>
                  <a:sysClr val="windowText" lastClr="000000"/>
                </a:solidFill>
                <a:latin typeface="Calibri Light" panose="020F0302020204030204" pitchFamily="34" charset="0"/>
              </a:rPr>
              <a:t>&gt;1 sex partners</a:t>
            </a:r>
          </a:p>
          <a:p>
            <a:pPr marL="171450" lvl="1" indent="-171450" algn="l" defTabSz="755650" rtl="0">
              <a:lnSpc>
                <a:spcPct val="90000"/>
              </a:lnSpc>
              <a:spcBef>
                <a:spcPct val="0"/>
              </a:spcBef>
              <a:spcAft>
                <a:spcPct val="15000"/>
              </a:spcAft>
              <a:buChar char="••"/>
            </a:pPr>
            <a:r>
              <a:rPr lang="en-US" sz="2000" kern="1200" dirty="0">
                <a:solidFill>
                  <a:sysClr val="windowText" lastClr="000000"/>
                </a:solidFill>
                <a:latin typeface="Calibri Light" panose="020F0302020204030204" pitchFamily="34" charset="0"/>
              </a:rPr>
              <a:t>Sex partner w/ STD</a:t>
            </a:r>
          </a:p>
          <a:p>
            <a:pPr marL="171450" lvl="1" indent="-171450" algn="l" defTabSz="755650" rtl="0">
              <a:lnSpc>
                <a:spcPct val="90000"/>
              </a:lnSpc>
              <a:spcBef>
                <a:spcPct val="0"/>
              </a:spcBef>
              <a:spcAft>
                <a:spcPct val="15000"/>
              </a:spcAft>
              <a:buChar char="••"/>
            </a:pPr>
            <a:r>
              <a:rPr lang="en-US" sz="2000" kern="1200" dirty="0">
                <a:solidFill>
                  <a:sysClr val="windowText" lastClr="000000"/>
                </a:solidFill>
                <a:latin typeface="Calibri Light" panose="020F0302020204030204" pitchFamily="34" charset="0"/>
              </a:rPr>
              <a:t>Sex partner w/ other partners</a:t>
            </a:r>
          </a:p>
        </p:txBody>
      </p:sp>
      <p:sp>
        <p:nvSpPr>
          <p:cNvPr id="5" name="Freeform 4"/>
          <p:cNvSpPr/>
          <p:nvPr/>
        </p:nvSpPr>
        <p:spPr>
          <a:xfrm>
            <a:off x="402708" y="1669988"/>
            <a:ext cx="3984580" cy="1181424"/>
          </a:xfrm>
          <a:custGeom>
            <a:avLst/>
            <a:gdLst>
              <a:gd name="connsiteX0" fmla="*/ 0 w 3151020"/>
              <a:gd name="connsiteY0" fmla="*/ 0 h 1181424"/>
              <a:gd name="connsiteX1" fmla="*/ 3151020 w 3151020"/>
              <a:gd name="connsiteY1" fmla="*/ 0 h 1181424"/>
              <a:gd name="connsiteX2" fmla="*/ 3151020 w 3151020"/>
              <a:gd name="connsiteY2" fmla="*/ 1181424 h 1181424"/>
              <a:gd name="connsiteX3" fmla="*/ 0 w 3151020"/>
              <a:gd name="connsiteY3" fmla="*/ 1181424 h 1181424"/>
              <a:gd name="connsiteX4" fmla="*/ 0 w 3151020"/>
              <a:gd name="connsiteY4" fmla="*/ 0 h 1181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1020" h="1181424">
                <a:moveTo>
                  <a:pt x="0" y="0"/>
                </a:moveTo>
                <a:lnTo>
                  <a:pt x="3151020" y="0"/>
                </a:lnTo>
                <a:lnTo>
                  <a:pt x="3151020" y="1181424"/>
                </a:lnTo>
                <a:lnTo>
                  <a:pt x="0" y="1181424"/>
                </a:lnTo>
                <a:lnTo>
                  <a:pt x="0" y="0"/>
                </a:lnTo>
                <a:close/>
              </a:path>
            </a:pathLst>
          </a:custGeom>
          <a:solidFill>
            <a:schemeClr val="accent1">
              <a:lumMod val="20000"/>
              <a:lumOff val="80000"/>
            </a:schemeClr>
          </a:solidFill>
          <a:ln w="22225" cap="rnd"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b="1" kern="1200" dirty="0">
                <a:solidFill>
                  <a:sysClr val="windowText" lastClr="000000"/>
                </a:solidFill>
                <a:latin typeface="Calibri Light" panose="020F0302020204030204" pitchFamily="34" charset="0"/>
              </a:rPr>
              <a:t>Gender/Age </a:t>
            </a:r>
          </a:p>
          <a:p>
            <a:pPr marL="171450" lvl="1" indent="-171450" algn="l" defTabSz="755650" rtl="0">
              <a:lnSpc>
                <a:spcPct val="90000"/>
              </a:lnSpc>
              <a:spcBef>
                <a:spcPct val="0"/>
              </a:spcBef>
              <a:spcAft>
                <a:spcPct val="15000"/>
              </a:spcAft>
              <a:buChar char="••"/>
            </a:pPr>
            <a:r>
              <a:rPr lang="en-US" sz="2000" kern="1200" dirty="0">
                <a:solidFill>
                  <a:sysClr val="windowText" lastClr="000000"/>
                </a:solidFill>
                <a:latin typeface="Calibri Light" panose="020F0302020204030204" pitchFamily="34" charset="0"/>
              </a:rPr>
              <a:t>Females ages 15-24 years </a:t>
            </a:r>
          </a:p>
          <a:p>
            <a:pPr marL="171450" lvl="1" indent="-171450" algn="l" defTabSz="755650" rtl="0">
              <a:lnSpc>
                <a:spcPct val="90000"/>
              </a:lnSpc>
              <a:spcBef>
                <a:spcPct val="0"/>
              </a:spcBef>
              <a:spcAft>
                <a:spcPct val="15000"/>
              </a:spcAft>
              <a:buChar char="••"/>
            </a:pPr>
            <a:r>
              <a:rPr lang="en-US" sz="2000" kern="1200" dirty="0">
                <a:solidFill>
                  <a:sysClr val="windowText" lastClr="000000"/>
                </a:solidFill>
                <a:latin typeface="Calibri Light" panose="020F0302020204030204" pitchFamily="34" charset="0"/>
              </a:rPr>
              <a:t>Males ages 20-24 years </a:t>
            </a:r>
          </a:p>
        </p:txBody>
      </p:sp>
      <p:sp>
        <p:nvSpPr>
          <p:cNvPr id="2" name="Title 1"/>
          <p:cNvSpPr>
            <a:spLocks noGrp="1"/>
          </p:cNvSpPr>
          <p:nvPr>
            <p:ph type="title"/>
          </p:nvPr>
        </p:nvSpPr>
        <p:spPr>
          <a:xfrm>
            <a:off x="310399" y="299658"/>
            <a:ext cx="5715000" cy="1143000"/>
          </a:xfrm>
        </p:spPr>
        <p:txBody>
          <a:bodyPr>
            <a:noAutofit/>
          </a:bodyPr>
          <a:lstStyle/>
          <a:p>
            <a:r>
              <a:rPr lang="en-US" sz="2800" dirty="0" smtClean="0">
                <a:solidFill>
                  <a:srgbClr val="6A1C67"/>
                </a:solidFill>
              </a:rPr>
              <a:t>The U.S. </a:t>
            </a:r>
            <a:r>
              <a:rPr lang="en-US" sz="2800" dirty="0">
                <a:solidFill>
                  <a:srgbClr val="6A1C67"/>
                </a:solidFill>
              </a:rPr>
              <a:t>Preventive Services Task Force (USPSTF</a:t>
            </a:r>
            <a:r>
              <a:rPr lang="en-US" sz="2800" dirty="0" smtClean="0">
                <a:solidFill>
                  <a:srgbClr val="6A1C67"/>
                </a:solidFill>
              </a:rPr>
              <a:t>) </a:t>
            </a:r>
            <a:r>
              <a:rPr lang="en-US" sz="2800" dirty="0">
                <a:solidFill>
                  <a:srgbClr val="6A1C67"/>
                </a:solidFill>
              </a:rPr>
              <a:t>specifies </a:t>
            </a:r>
            <a:r>
              <a:rPr lang="en-US" sz="2800" dirty="0" smtClean="0">
                <a:solidFill>
                  <a:srgbClr val="6A1C67"/>
                </a:solidFill>
              </a:rPr>
              <a:t>risk factors </a:t>
            </a:r>
            <a:r>
              <a:rPr lang="en-US" sz="2800" dirty="0">
                <a:solidFill>
                  <a:srgbClr val="6A1C67"/>
                </a:solidFill>
              </a:rPr>
              <a:t>for </a:t>
            </a:r>
            <a:r>
              <a:rPr lang="en-US" sz="2800" dirty="0" smtClean="0">
                <a:solidFill>
                  <a:srgbClr val="6A1C67"/>
                </a:solidFill>
              </a:rPr>
              <a:t>chlamydia </a:t>
            </a:r>
            <a:r>
              <a:rPr lang="en-US" sz="2800" dirty="0">
                <a:solidFill>
                  <a:srgbClr val="6A1C67"/>
                </a:solidFill>
              </a:rPr>
              <a:t>and </a:t>
            </a:r>
            <a:r>
              <a:rPr lang="en-US" sz="2800" dirty="0" smtClean="0">
                <a:solidFill>
                  <a:srgbClr val="6A1C67"/>
                </a:solidFill>
              </a:rPr>
              <a:t>gonorrhea </a:t>
            </a:r>
            <a:endParaRPr lang="en-US" sz="2800" dirty="0">
              <a:solidFill>
                <a:srgbClr val="6A1C67"/>
              </a:solidFill>
            </a:endParaRPr>
          </a:p>
        </p:txBody>
      </p:sp>
    </p:spTree>
    <p:extLst>
      <p:ext uri="{BB962C8B-B14F-4D97-AF65-F5344CB8AC3E}">
        <p14:creationId xmlns:p14="http://schemas.microsoft.com/office/powerpoint/2010/main" val="18715817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33800" y="6293333"/>
            <a:ext cx="4953000" cy="488467"/>
          </a:xfrm>
          <a:prstGeom prst="rect">
            <a:avLst/>
          </a:prstGeom>
        </p:spPr>
        <p:txBody>
          <a:bodyPr wrap="square">
            <a:spAutoFit/>
          </a:bodyPr>
          <a:lstStyle/>
          <a:p>
            <a:pPr lvl="0">
              <a:lnSpc>
                <a:spcPct val="110000"/>
              </a:lnSpc>
              <a:spcBef>
                <a:spcPct val="20000"/>
              </a:spcBef>
              <a:spcAft>
                <a:spcPts val="600"/>
              </a:spcAft>
            </a:pPr>
            <a:r>
              <a:rPr lang="en-US" sz="1200" dirty="0">
                <a:solidFill>
                  <a:prstClr val="black"/>
                </a:solidFill>
                <a:cs typeface="+mn-cs"/>
                <a:hlinkClick r:id="rId3"/>
              </a:rPr>
              <a:t>MMWR, Recommendations for the Laboratory-Based Detection of Chlamydia trachomatis and Neisseria </a:t>
            </a:r>
            <a:r>
              <a:rPr lang="en-US" sz="1200" dirty="0" err="1">
                <a:solidFill>
                  <a:prstClr val="black"/>
                </a:solidFill>
                <a:cs typeface="+mn-cs"/>
                <a:hlinkClick r:id="rId3"/>
              </a:rPr>
              <a:t>gonorrhoeae</a:t>
            </a:r>
            <a:r>
              <a:rPr lang="en-US" sz="1200" dirty="0">
                <a:solidFill>
                  <a:prstClr val="black"/>
                </a:solidFill>
                <a:cs typeface="+mn-cs"/>
                <a:hlinkClick r:id="rId3"/>
              </a:rPr>
              <a:t> — 2014</a:t>
            </a:r>
            <a:endParaRPr lang="en-US" sz="1200" dirty="0">
              <a:solidFill>
                <a:prstClr val="black"/>
              </a:solidFill>
              <a:ea typeface="MS PGothic" pitchFamily="34" charset="-128"/>
              <a:cs typeface="+mn-cs"/>
            </a:endParaRPr>
          </a:p>
        </p:txBody>
      </p:sp>
      <p:sp>
        <p:nvSpPr>
          <p:cNvPr id="9" name="Content Placeholder 8"/>
          <p:cNvSpPr>
            <a:spLocks noGrp="1"/>
          </p:cNvSpPr>
          <p:nvPr>
            <p:ph idx="1"/>
          </p:nvPr>
        </p:nvSpPr>
        <p:spPr>
          <a:xfrm>
            <a:off x="3791333" y="1239795"/>
            <a:ext cx="5257800" cy="5122905"/>
          </a:xfrm>
        </p:spPr>
        <p:txBody>
          <a:bodyPr>
            <a:normAutofit fontScale="92500" lnSpcReduction="10000"/>
          </a:bodyPr>
          <a:lstStyle/>
          <a:p>
            <a:pPr marL="0" lvl="0" indent="0">
              <a:lnSpc>
                <a:spcPct val="110000"/>
              </a:lnSpc>
              <a:spcAft>
                <a:spcPts val="600"/>
              </a:spcAft>
              <a:buNone/>
            </a:pPr>
            <a:r>
              <a:rPr lang="en-US" sz="2400" b="1" dirty="0" smtClean="0">
                <a:solidFill>
                  <a:prstClr val="black"/>
                </a:solidFill>
                <a:ea typeface="MS PGothic" pitchFamily="34" charset="-128"/>
              </a:rPr>
              <a:t>Nucleic acid amplification tests (NAATs) are recommended for detection of genital tract infections in men and women </a:t>
            </a:r>
          </a:p>
          <a:p>
            <a:pPr marL="285750" lvl="0" indent="-285750">
              <a:lnSpc>
                <a:spcPct val="110000"/>
              </a:lnSpc>
              <a:spcAft>
                <a:spcPts val="600"/>
              </a:spcAft>
              <a:buFont typeface="Arial" panose="020B0604020202020204" pitchFamily="34" charset="0"/>
              <a:buChar char="•"/>
            </a:pPr>
            <a:r>
              <a:rPr lang="en-US" sz="2100" dirty="0" smtClean="0">
                <a:solidFill>
                  <a:prstClr val="black"/>
                </a:solidFill>
                <a:ea typeface="MS PGothic" pitchFamily="34" charset="-128"/>
              </a:rPr>
              <a:t>highly sensitive and specific compared to culture</a:t>
            </a:r>
          </a:p>
          <a:p>
            <a:pPr marL="285750" lvl="0" indent="-285750">
              <a:lnSpc>
                <a:spcPct val="110000"/>
              </a:lnSpc>
              <a:spcAft>
                <a:spcPts val="600"/>
              </a:spcAft>
              <a:buFont typeface="Arial" panose="020B0604020202020204" pitchFamily="34" charset="0"/>
              <a:buChar char="•"/>
            </a:pPr>
            <a:r>
              <a:rPr lang="en-US" sz="2100" dirty="0" smtClean="0">
                <a:solidFill>
                  <a:prstClr val="black"/>
                </a:solidFill>
                <a:ea typeface="MS PGothic" pitchFamily="34" charset="-128"/>
              </a:rPr>
              <a:t>less dependent on specimen collection, handling</a:t>
            </a:r>
          </a:p>
          <a:p>
            <a:pPr marL="0" lvl="0" indent="0">
              <a:lnSpc>
                <a:spcPct val="110000"/>
              </a:lnSpc>
              <a:spcAft>
                <a:spcPts val="600"/>
              </a:spcAft>
              <a:buNone/>
            </a:pPr>
            <a:r>
              <a:rPr lang="en-US" sz="2400" b="1" dirty="0" smtClean="0">
                <a:solidFill>
                  <a:srgbClr val="0E3B5E"/>
                </a:solidFill>
                <a:ea typeface="MS PGothic" pitchFamily="34" charset="-128"/>
              </a:rPr>
              <a:t>Optimal specimen types are</a:t>
            </a:r>
            <a:r>
              <a:rPr lang="en-US" sz="2400" dirty="0" smtClean="0">
                <a:solidFill>
                  <a:srgbClr val="0E3B5E"/>
                </a:solidFill>
                <a:ea typeface="MS PGothic" pitchFamily="34" charset="-128"/>
              </a:rPr>
              <a:t>:</a:t>
            </a:r>
          </a:p>
          <a:p>
            <a:pPr marL="285750" lvl="0" indent="-285750">
              <a:lnSpc>
                <a:spcPct val="110000"/>
              </a:lnSpc>
              <a:spcAft>
                <a:spcPts val="600"/>
              </a:spcAft>
              <a:buFont typeface="Arial" panose="020B0604020202020204" pitchFamily="34" charset="0"/>
              <a:buChar char="•"/>
            </a:pPr>
            <a:r>
              <a:rPr lang="en-US" sz="2100" dirty="0" smtClean="0">
                <a:solidFill>
                  <a:prstClr val="black"/>
                </a:solidFill>
                <a:ea typeface="MS PGothic" pitchFamily="34" charset="-128"/>
              </a:rPr>
              <a:t>First catch </a:t>
            </a:r>
            <a:r>
              <a:rPr lang="en-US" sz="2100" b="1" dirty="0" smtClean="0">
                <a:solidFill>
                  <a:prstClr val="black"/>
                </a:solidFill>
                <a:ea typeface="MS PGothic" pitchFamily="34" charset="-128"/>
              </a:rPr>
              <a:t>urine</a:t>
            </a:r>
            <a:r>
              <a:rPr lang="en-US" sz="2100" dirty="0" smtClean="0">
                <a:solidFill>
                  <a:prstClr val="black"/>
                </a:solidFill>
                <a:ea typeface="MS PGothic" pitchFamily="34" charset="-128"/>
              </a:rPr>
              <a:t> for men</a:t>
            </a:r>
          </a:p>
          <a:p>
            <a:pPr marL="285750" lvl="0" indent="-285750">
              <a:lnSpc>
                <a:spcPct val="110000"/>
              </a:lnSpc>
              <a:spcAft>
                <a:spcPts val="600"/>
              </a:spcAft>
              <a:buFont typeface="Arial" panose="020B0604020202020204" pitchFamily="34" charset="0"/>
              <a:buChar char="•"/>
            </a:pPr>
            <a:r>
              <a:rPr lang="en-US" sz="2100" dirty="0" smtClean="0">
                <a:solidFill>
                  <a:srgbClr val="6A1C67"/>
                </a:solidFill>
                <a:ea typeface="MS PGothic" pitchFamily="34" charset="-128"/>
              </a:rPr>
              <a:t>Self collected </a:t>
            </a:r>
            <a:r>
              <a:rPr lang="en-US" sz="2100" b="1" dirty="0" smtClean="0">
                <a:solidFill>
                  <a:srgbClr val="6A1C67"/>
                </a:solidFill>
                <a:ea typeface="MS PGothic" pitchFamily="34" charset="-128"/>
              </a:rPr>
              <a:t>vaginal</a:t>
            </a:r>
            <a:r>
              <a:rPr lang="en-US" sz="2100" dirty="0" smtClean="0">
                <a:solidFill>
                  <a:srgbClr val="6A1C67"/>
                </a:solidFill>
                <a:ea typeface="MS PGothic" pitchFamily="34" charset="-128"/>
              </a:rPr>
              <a:t> swabs from women</a:t>
            </a:r>
          </a:p>
          <a:p>
            <a:pPr marL="0" lvl="0" indent="0">
              <a:lnSpc>
                <a:spcPct val="110000"/>
              </a:lnSpc>
              <a:spcAft>
                <a:spcPts val="600"/>
              </a:spcAft>
              <a:buNone/>
            </a:pPr>
            <a:r>
              <a:rPr lang="en-US" sz="2400" b="1" dirty="0" smtClean="0">
                <a:solidFill>
                  <a:prstClr val="black"/>
                </a:solidFill>
                <a:ea typeface="MS PGothic" pitchFamily="34" charset="-128"/>
              </a:rPr>
              <a:t>NAATs are recommended for</a:t>
            </a:r>
            <a:r>
              <a:rPr lang="en-US" sz="2400" dirty="0" smtClean="0">
                <a:solidFill>
                  <a:prstClr val="black"/>
                </a:solidFill>
                <a:ea typeface="MS PGothic" pitchFamily="34" charset="-128"/>
              </a:rPr>
              <a:t>: detection of </a:t>
            </a:r>
            <a:r>
              <a:rPr lang="en-US" sz="2400" b="1" dirty="0" smtClean="0">
                <a:solidFill>
                  <a:prstClr val="black"/>
                </a:solidFill>
                <a:ea typeface="MS PGothic" pitchFamily="34" charset="-128"/>
              </a:rPr>
              <a:t>rectal</a:t>
            </a:r>
            <a:r>
              <a:rPr lang="en-US" sz="2400" dirty="0" smtClean="0">
                <a:solidFill>
                  <a:prstClr val="black"/>
                </a:solidFill>
                <a:ea typeface="MS PGothic" pitchFamily="34" charset="-128"/>
              </a:rPr>
              <a:t> and </a:t>
            </a:r>
            <a:r>
              <a:rPr lang="en-US" sz="2400" b="1" dirty="0" smtClean="0">
                <a:solidFill>
                  <a:prstClr val="black"/>
                </a:solidFill>
                <a:ea typeface="MS PGothic" pitchFamily="34" charset="-128"/>
              </a:rPr>
              <a:t>oropharyngeal</a:t>
            </a:r>
            <a:r>
              <a:rPr lang="en-US" sz="2400" dirty="0" smtClean="0">
                <a:solidFill>
                  <a:prstClr val="black"/>
                </a:solidFill>
                <a:ea typeface="MS PGothic" pitchFamily="34" charset="-128"/>
              </a:rPr>
              <a:t> infections</a:t>
            </a:r>
          </a:p>
          <a:p>
            <a:pPr>
              <a:lnSpc>
                <a:spcPct val="110000"/>
              </a:lnSpc>
              <a:spcAft>
                <a:spcPts val="600"/>
              </a:spcAft>
            </a:pPr>
            <a:r>
              <a:rPr lang="en-US" sz="2100" dirty="0" smtClean="0">
                <a:solidFill>
                  <a:prstClr val="black"/>
                </a:solidFill>
                <a:ea typeface="MS PGothic" pitchFamily="34" charset="-128"/>
              </a:rPr>
              <a:t>Not FDA-approved for rectal or pharyngeal specimens but remain the preferred testing method over culture</a:t>
            </a:r>
            <a:endParaRPr lang="en-US" sz="2100" dirty="0">
              <a:solidFill>
                <a:prstClr val="black"/>
              </a:solidFill>
              <a:ea typeface="MS PGothic" pitchFamily="34" charset="-128"/>
            </a:endParaRPr>
          </a:p>
        </p:txBody>
      </p:sp>
      <p:pic>
        <p:nvPicPr>
          <p:cNvPr id="3" name="Picture 2" descr="screen shot of MMWR title head"/>
          <p:cNvPicPr>
            <a:picLocks noChangeAspect="1"/>
          </p:cNvPicPr>
          <p:nvPr/>
        </p:nvPicPr>
        <p:blipFill>
          <a:blip r:embed="rId4"/>
          <a:stretch>
            <a:fillRect/>
          </a:stretch>
        </p:blipFill>
        <p:spPr>
          <a:xfrm>
            <a:off x="457200" y="1761164"/>
            <a:ext cx="2965704" cy="13977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310896" y="152400"/>
            <a:ext cx="8299704" cy="1162050"/>
          </a:xfrm>
        </p:spPr>
        <p:txBody>
          <a:bodyPr/>
          <a:lstStyle/>
          <a:p>
            <a:r>
              <a:rPr lang="en-US" sz="3600" dirty="0" smtClean="0">
                <a:solidFill>
                  <a:srgbClr val="6A1C67"/>
                </a:solidFill>
              </a:rPr>
              <a:t>What are the recommended specimen types for chlamydia and gonorrhea?</a:t>
            </a:r>
            <a:endParaRPr lang="en-US" sz="3600" dirty="0">
              <a:solidFill>
                <a:srgbClr val="6A1C67"/>
              </a:solidFill>
            </a:endParaRPr>
          </a:p>
        </p:txBody>
      </p:sp>
    </p:spTree>
    <p:extLst>
      <p:ext uri="{BB962C8B-B14F-4D97-AF65-F5344CB8AC3E}">
        <p14:creationId xmlns:p14="http://schemas.microsoft.com/office/powerpoint/2010/main" val="34469722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2"/>
          <p:cNvSpPr txBox="1">
            <a:spLocks noChangeArrowheads="1"/>
          </p:cNvSpPr>
          <p:nvPr/>
        </p:nvSpPr>
        <p:spPr bwMode="auto">
          <a:xfrm>
            <a:off x="384048" y="6581001"/>
            <a:ext cx="4905756" cy="276999"/>
          </a:xfrm>
          <a:prstGeom prst="rect">
            <a:avLst/>
          </a:prstGeom>
          <a:noFill/>
          <a:ln w="9525">
            <a:noFill/>
            <a:miter lim="800000"/>
            <a:headEnd/>
            <a:tailEnd/>
          </a:ln>
        </p:spPr>
        <p:txBody>
          <a:bodyPr wrap="square">
            <a:spAutoFit/>
          </a:bodyPr>
          <a:lstStyle/>
          <a:p>
            <a:pPr eaLnBrk="0" fontAlgn="base" hangingPunct="0">
              <a:spcBef>
                <a:spcPct val="0"/>
              </a:spcBef>
              <a:spcAft>
                <a:spcPct val="0"/>
              </a:spcAft>
            </a:pPr>
            <a:r>
              <a:rPr lang="en-US" sz="1200" dirty="0">
                <a:solidFill>
                  <a:srgbClr val="6A1C67"/>
                </a:solidFill>
                <a:hlinkClick r:id="rId3"/>
              </a:rPr>
              <a:t>CDC </a:t>
            </a:r>
            <a:r>
              <a:rPr lang="en-US" sz="1200" dirty="0" smtClean="0">
                <a:solidFill>
                  <a:srgbClr val="6A1C67"/>
                </a:solidFill>
                <a:hlinkClick r:id="rId3"/>
              </a:rPr>
              <a:t>2015 </a:t>
            </a:r>
            <a:r>
              <a:rPr lang="en-US" sz="1200" dirty="0">
                <a:solidFill>
                  <a:srgbClr val="6A1C67"/>
                </a:solidFill>
                <a:hlinkClick r:id="rId3"/>
              </a:rPr>
              <a:t>STD Treatment </a:t>
            </a:r>
            <a:r>
              <a:rPr lang="en-US" sz="1200" dirty="0" smtClean="0">
                <a:solidFill>
                  <a:srgbClr val="6A1C67"/>
                </a:solidFill>
                <a:hlinkClick r:id="rId3"/>
              </a:rPr>
              <a:t>Guidelines</a:t>
            </a:r>
            <a:endParaRPr lang="en-US" sz="1200" dirty="0" smtClean="0">
              <a:solidFill>
                <a:srgbClr val="6A1C67"/>
              </a:solidFill>
            </a:endParaRPr>
          </a:p>
        </p:txBody>
      </p:sp>
      <p:sp>
        <p:nvSpPr>
          <p:cNvPr id="494595" name="Text Box 5"/>
          <p:cNvSpPr txBox="1">
            <a:spLocks noChangeArrowheads="1"/>
          </p:cNvSpPr>
          <p:nvPr/>
        </p:nvSpPr>
        <p:spPr bwMode="auto">
          <a:xfrm>
            <a:off x="384048" y="6187268"/>
            <a:ext cx="4784002" cy="400110"/>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2000" dirty="0" smtClean="0">
                <a:latin typeface="Calibri Light" panose="020F0302020204030204" pitchFamily="34" charset="0"/>
              </a:rPr>
              <a:t>*Test </a:t>
            </a:r>
            <a:r>
              <a:rPr lang="en-US" sz="2000" dirty="0">
                <a:latin typeface="Calibri Light" panose="020F0302020204030204" pitchFamily="34" charset="0"/>
              </a:rPr>
              <a:t>of cure at 3-4 weeks only in pregnancy</a:t>
            </a:r>
          </a:p>
        </p:txBody>
      </p:sp>
      <p:sp>
        <p:nvSpPr>
          <p:cNvPr id="9" name="Rectangle 3"/>
          <p:cNvSpPr txBox="1">
            <a:spLocks/>
          </p:cNvSpPr>
          <p:nvPr/>
        </p:nvSpPr>
        <p:spPr bwMode="auto">
          <a:xfrm>
            <a:off x="4191000" y="2170453"/>
            <a:ext cx="4724400" cy="4077947"/>
          </a:xfrm>
          <a:prstGeom prst="rect">
            <a:avLst/>
          </a:prstGeom>
          <a:noFill/>
          <a:ln w="12700">
            <a:solidFill>
              <a:schemeClr val="tx2"/>
            </a:solidFill>
          </a:ln>
          <a:extLst>
            <a:ext uri="{909E8E84-426E-40DD-AFC4-6F175D3DCCD1}">
              <a14:hiddenFill xmlns:a14="http://schemas.microsoft.com/office/drawing/2010/main">
                <a:solidFill>
                  <a:srgbClr val="FFFFFF"/>
                </a:solidFill>
              </a14:hiddenFill>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2"/>
                </a:solidFill>
                <a:latin typeface="Calibri Light" panose="020F03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accent6"/>
                </a:solidFill>
                <a:latin typeface="Calibri Light" panose="020F03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2"/>
                </a:solidFill>
                <a:latin typeface="Calibri Light" panose="020F03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5"/>
                </a:solidFill>
                <a:latin typeface="Calibri Light" panose="020F03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2"/>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buClr>
                <a:schemeClr val="tx1"/>
              </a:buClr>
              <a:buFont typeface="Wingdings" pitchFamily="2" charset="2"/>
              <a:buNone/>
            </a:pPr>
            <a:r>
              <a:rPr lang="en-US" sz="2000" b="1" u="sng" dirty="0" smtClean="0">
                <a:solidFill>
                  <a:srgbClr val="424344"/>
                </a:solidFill>
              </a:rPr>
              <a:t>Recommended regimens</a:t>
            </a:r>
            <a:r>
              <a:rPr lang="en-US" sz="2000" u="sng" dirty="0">
                <a:solidFill>
                  <a:srgbClr val="424344"/>
                </a:solidFill>
              </a:rPr>
              <a:t> </a:t>
            </a:r>
            <a:r>
              <a:rPr lang="en-US" sz="2000" u="sng" dirty="0" smtClean="0">
                <a:solidFill>
                  <a:srgbClr val="424344"/>
                </a:solidFill>
              </a:rPr>
              <a:t>(uncomplicated infections of cervix, urethra and rectum)</a:t>
            </a:r>
            <a:r>
              <a:rPr lang="en-US" sz="2000" dirty="0" smtClean="0">
                <a:solidFill>
                  <a:srgbClr val="424344"/>
                </a:solidFill>
              </a:rPr>
              <a:t>: </a:t>
            </a:r>
          </a:p>
          <a:p>
            <a:pPr lvl="1" eaLnBrk="1" hangingPunct="1">
              <a:buClr>
                <a:schemeClr val="tx1"/>
              </a:buClr>
              <a:buFont typeface="Wingdings" pitchFamily="2" charset="2"/>
              <a:buChar char="v"/>
            </a:pPr>
            <a:r>
              <a:rPr lang="en-US" sz="2000" dirty="0">
                <a:solidFill>
                  <a:srgbClr val="0E3B5E"/>
                </a:solidFill>
              </a:rPr>
              <a:t>Ceftriaxone 250 mg IM in a single </a:t>
            </a:r>
            <a:r>
              <a:rPr lang="en-US" sz="2000" dirty="0" smtClean="0">
                <a:solidFill>
                  <a:srgbClr val="0E3B5E"/>
                </a:solidFill>
              </a:rPr>
              <a:t>dose PLUS</a:t>
            </a:r>
            <a:endParaRPr lang="en-US" sz="2000" dirty="0">
              <a:solidFill>
                <a:srgbClr val="0E3B5E"/>
              </a:solidFill>
            </a:endParaRPr>
          </a:p>
          <a:p>
            <a:pPr lvl="1" eaLnBrk="1" hangingPunct="1">
              <a:buClr>
                <a:schemeClr val="tx1"/>
              </a:buClr>
              <a:buFont typeface="Wingdings" pitchFamily="2" charset="2"/>
              <a:buChar char="v"/>
            </a:pPr>
            <a:r>
              <a:rPr lang="en-US" sz="2000" dirty="0">
                <a:solidFill>
                  <a:srgbClr val="0E3B5E"/>
                </a:solidFill>
              </a:rPr>
              <a:t>Azithromycin 1g orally </a:t>
            </a:r>
            <a:r>
              <a:rPr lang="en-US" sz="2000" dirty="0" smtClean="0">
                <a:solidFill>
                  <a:srgbClr val="0E3B5E"/>
                </a:solidFill>
              </a:rPr>
              <a:t>in a </a:t>
            </a:r>
            <a:r>
              <a:rPr lang="en-US" sz="2000" dirty="0">
                <a:solidFill>
                  <a:srgbClr val="0E3B5E"/>
                </a:solidFill>
              </a:rPr>
              <a:t>single </a:t>
            </a:r>
            <a:r>
              <a:rPr lang="en-US" sz="2000" dirty="0" smtClean="0">
                <a:solidFill>
                  <a:srgbClr val="0E3B5E"/>
                </a:solidFill>
              </a:rPr>
              <a:t>dose</a:t>
            </a:r>
          </a:p>
          <a:p>
            <a:pPr eaLnBrk="1" hangingPunct="1">
              <a:buClr>
                <a:schemeClr val="tx1"/>
              </a:buClr>
              <a:buNone/>
            </a:pPr>
            <a:r>
              <a:rPr lang="en-US" sz="2000" b="1" u="sng" dirty="0" smtClean="0">
                <a:solidFill>
                  <a:srgbClr val="424344"/>
                </a:solidFill>
              </a:rPr>
              <a:t>Alternative regimens </a:t>
            </a:r>
            <a:r>
              <a:rPr lang="en-US" sz="2000" u="sng" dirty="0" smtClean="0">
                <a:solidFill>
                  <a:srgbClr val="424344"/>
                </a:solidFill>
              </a:rPr>
              <a:t>(if ceftriaxone unavailable):</a:t>
            </a:r>
            <a:endParaRPr lang="en-US" sz="2000" u="sng" dirty="0">
              <a:solidFill>
                <a:srgbClr val="424344"/>
              </a:solidFill>
            </a:endParaRPr>
          </a:p>
          <a:p>
            <a:pPr lvl="1" eaLnBrk="1" hangingPunct="1">
              <a:buClr>
                <a:schemeClr val="tx1"/>
              </a:buClr>
              <a:buFont typeface="Wingdings" pitchFamily="2" charset="2"/>
              <a:buChar char="v"/>
            </a:pPr>
            <a:r>
              <a:rPr lang="en-US" sz="2000" dirty="0" smtClean="0">
                <a:solidFill>
                  <a:srgbClr val="0E3B5E"/>
                </a:solidFill>
              </a:rPr>
              <a:t>Cefixime </a:t>
            </a:r>
            <a:r>
              <a:rPr lang="en-US" sz="2000" dirty="0">
                <a:solidFill>
                  <a:srgbClr val="0E3B5E"/>
                </a:solidFill>
              </a:rPr>
              <a:t>400 mg orally in a single </a:t>
            </a:r>
            <a:r>
              <a:rPr lang="en-US" sz="2000" dirty="0" smtClean="0">
                <a:solidFill>
                  <a:srgbClr val="0E3B5E"/>
                </a:solidFill>
              </a:rPr>
              <a:t>dose PLUS</a:t>
            </a:r>
            <a:endParaRPr lang="en-US" sz="2000" dirty="0">
              <a:solidFill>
                <a:srgbClr val="0E3B5E"/>
              </a:solidFill>
            </a:endParaRPr>
          </a:p>
          <a:p>
            <a:pPr lvl="1" eaLnBrk="1" hangingPunct="1">
              <a:buClr>
                <a:schemeClr val="tx1"/>
              </a:buClr>
              <a:buFont typeface="Wingdings" pitchFamily="2" charset="2"/>
              <a:buChar char="v"/>
            </a:pPr>
            <a:r>
              <a:rPr lang="en-US" sz="2000" dirty="0">
                <a:solidFill>
                  <a:srgbClr val="0E3B5E"/>
                </a:solidFill>
              </a:rPr>
              <a:t>Azithromycin 1 g orally in a single dose</a:t>
            </a:r>
            <a:endParaRPr lang="en-US" sz="2000" dirty="0" smtClean="0">
              <a:solidFill>
                <a:srgbClr val="0E3B5E"/>
              </a:solidFill>
            </a:endParaRPr>
          </a:p>
        </p:txBody>
      </p:sp>
      <p:sp>
        <p:nvSpPr>
          <p:cNvPr id="11" name="Text Box 5"/>
          <p:cNvSpPr txBox="1">
            <a:spLocks noChangeArrowheads="1"/>
          </p:cNvSpPr>
          <p:nvPr/>
        </p:nvSpPr>
        <p:spPr bwMode="auto">
          <a:xfrm>
            <a:off x="4107378" y="1692173"/>
            <a:ext cx="2088713" cy="523220"/>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2800" b="1" dirty="0" smtClean="0">
                <a:solidFill>
                  <a:schemeClr val="accent5"/>
                </a:solidFill>
                <a:latin typeface="Calibri Light" panose="020F0302020204030204" pitchFamily="34" charset="0"/>
              </a:rPr>
              <a:t>GONNORHEA</a:t>
            </a:r>
            <a:endParaRPr lang="en-US" sz="2800" b="1" dirty="0">
              <a:solidFill>
                <a:schemeClr val="accent5"/>
              </a:solidFill>
              <a:latin typeface="Calibri Light" panose="020F0302020204030204" pitchFamily="34" charset="0"/>
            </a:endParaRPr>
          </a:p>
        </p:txBody>
      </p:sp>
      <p:sp>
        <p:nvSpPr>
          <p:cNvPr id="494594" name="Rectangle 3"/>
          <p:cNvSpPr>
            <a:spLocks noGrp="1"/>
          </p:cNvSpPr>
          <p:nvPr>
            <p:ph idx="1"/>
          </p:nvPr>
        </p:nvSpPr>
        <p:spPr>
          <a:xfrm>
            <a:off x="457200" y="2153777"/>
            <a:ext cx="3505200" cy="4077947"/>
          </a:xfrm>
          <a:ln w="12700">
            <a:solidFill>
              <a:schemeClr val="tx2"/>
            </a:solidFill>
          </a:ln>
        </p:spPr>
        <p:txBody>
          <a:bodyPr lIns="90488" tIns="44450" rIns="90488" bIns="44450"/>
          <a:lstStyle/>
          <a:p>
            <a:pPr eaLnBrk="1" hangingPunct="1">
              <a:buClr>
                <a:schemeClr val="tx1"/>
              </a:buClr>
              <a:buFont typeface="Wingdings" pitchFamily="2" charset="2"/>
              <a:buNone/>
            </a:pPr>
            <a:r>
              <a:rPr lang="en-US" sz="2000" b="1" u="sng" dirty="0" smtClean="0">
                <a:solidFill>
                  <a:srgbClr val="424344"/>
                </a:solidFill>
              </a:rPr>
              <a:t>Recommended regimens</a:t>
            </a:r>
            <a:r>
              <a:rPr lang="en-US" sz="2000" u="sng" dirty="0" smtClean="0">
                <a:solidFill>
                  <a:srgbClr val="424344"/>
                </a:solidFill>
              </a:rPr>
              <a:t> (non-pregnant)</a:t>
            </a:r>
            <a:r>
              <a:rPr lang="en-US" sz="2000" dirty="0" smtClean="0">
                <a:solidFill>
                  <a:srgbClr val="424344"/>
                </a:solidFill>
              </a:rPr>
              <a:t>: </a:t>
            </a:r>
          </a:p>
          <a:p>
            <a:pPr lvl="1" eaLnBrk="1" hangingPunct="1">
              <a:buClr>
                <a:schemeClr val="tx1"/>
              </a:buClr>
              <a:buFont typeface="Wingdings" pitchFamily="2" charset="2"/>
              <a:buChar char="v"/>
            </a:pPr>
            <a:r>
              <a:rPr lang="en-US" sz="2000" dirty="0" smtClean="0">
                <a:solidFill>
                  <a:srgbClr val="0E3B5E"/>
                </a:solidFill>
              </a:rPr>
              <a:t> Azithromycin </a:t>
            </a:r>
            <a:r>
              <a:rPr lang="en-US" sz="2000" dirty="0">
                <a:solidFill>
                  <a:srgbClr val="0E3B5E"/>
                </a:solidFill>
              </a:rPr>
              <a:t>1 g orally in a single dose</a:t>
            </a:r>
            <a:endParaRPr lang="en-US" sz="2000" dirty="0" smtClean="0"/>
          </a:p>
          <a:p>
            <a:pPr lvl="1" eaLnBrk="1" hangingPunct="1">
              <a:buClr>
                <a:schemeClr val="tx1"/>
              </a:buClr>
              <a:buFont typeface="Wingdings" pitchFamily="2" charset="2"/>
              <a:buChar char="v"/>
            </a:pPr>
            <a:r>
              <a:rPr lang="en-US" sz="2000" dirty="0" smtClean="0">
                <a:solidFill>
                  <a:srgbClr val="0E3B5E"/>
                </a:solidFill>
              </a:rPr>
              <a:t> Doxycycline 100 mg orally twice daily for 7 days</a:t>
            </a:r>
            <a:r>
              <a:rPr lang="en-US" sz="2000" dirty="0" smtClean="0"/>
              <a:t> </a:t>
            </a:r>
            <a:endParaRPr lang="en-US" sz="2000" b="1" u="sng" dirty="0" smtClean="0"/>
          </a:p>
          <a:p>
            <a:pPr eaLnBrk="1" hangingPunct="1">
              <a:buClr>
                <a:schemeClr val="tx1"/>
              </a:buClr>
              <a:buFont typeface="Wingdings" pitchFamily="2" charset="2"/>
              <a:buNone/>
            </a:pPr>
            <a:r>
              <a:rPr lang="en-US" sz="2000" b="1" u="sng" dirty="0" smtClean="0">
                <a:solidFill>
                  <a:srgbClr val="424344"/>
                </a:solidFill>
              </a:rPr>
              <a:t>Recommended regimens</a:t>
            </a:r>
            <a:r>
              <a:rPr lang="en-US" sz="2000" u="sng" dirty="0" smtClean="0">
                <a:solidFill>
                  <a:srgbClr val="424344"/>
                </a:solidFill>
              </a:rPr>
              <a:t> (pregnant*)</a:t>
            </a:r>
            <a:r>
              <a:rPr lang="en-US" sz="2000" dirty="0" smtClean="0">
                <a:solidFill>
                  <a:srgbClr val="424344"/>
                </a:solidFill>
              </a:rPr>
              <a:t>:</a:t>
            </a:r>
          </a:p>
          <a:p>
            <a:pPr lvl="1" eaLnBrk="1" hangingPunct="1">
              <a:buClr>
                <a:schemeClr val="tx1"/>
              </a:buClr>
              <a:buFont typeface="Wingdings" pitchFamily="2" charset="2"/>
              <a:buChar char="v"/>
            </a:pPr>
            <a:r>
              <a:rPr lang="en-US" sz="2000" dirty="0" smtClean="0">
                <a:solidFill>
                  <a:srgbClr val="0E3B5E"/>
                </a:solidFill>
              </a:rPr>
              <a:t> Azithromycin 1 g orally in a single dose</a:t>
            </a:r>
          </a:p>
        </p:txBody>
      </p:sp>
      <p:sp>
        <p:nvSpPr>
          <p:cNvPr id="10" name="Text Box 5"/>
          <p:cNvSpPr txBox="1">
            <a:spLocks noChangeArrowheads="1"/>
          </p:cNvSpPr>
          <p:nvPr/>
        </p:nvSpPr>
        <p:spPr bwMode="auto">
          <a:xfrm>
            <a:off x="457200" y="1676400"/>
            <a:ext cx="1931939" cy="523220"/>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2800" b="1" dirty="0" smtClean="0">
                <a:solidFill>
                  <a:schemeClr val="accent5"/>
                </a:solidFill>
                <a:latin typeface="Calibri Light" panose="020F0302020204030204" pitchFamily="34" charset="0"/>
              </a:rPr>
              <a:t>CHLAMYDIA</a:t>
            </a:r>
            <a:endParaRPr lang="en-US" sz="2800" b="1" dirty="0">
              <a:solidFill>
                <a:schemeClr val="accent5"/>
              </a:solidFill>
              <a:latin typeface="Calibri Light" panose="020F0302020204030204" pitchFamily="34" charset="0"/>
            </a:endParaRPr>
          </a:p>
        </p:txBody>
      </p:sp>
      <p:pic>
        <p:nvPicPr>
          <p:cNvPr id="2" name="Picture 1" descr="plus sig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7788" y="152400"/>
            <a:ext cx="580088" cy="580088"/>
          </a:xfrm>
          <a:prstGeom prst="rect">
            <a:avLst/>
          </a:prstGeom>
        </p:spPr>
      </p:pic>
      <p:sp>
        <p:nvSpPr>
          <p:cNvPr id="12" name="Title 1"/>
          <p:cNvSpPr txBox="1">
            <a:spLocks/>
          </p:cNvSpPr>
          <p:nvPr/>
        </p:nvSpPr>
        <p:spPr bwMode="auto">
          <a:xfrm>
            <a:off x="457200" y="418615"/>
            <a:ext cx="5257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chemeClr val="accent4"/>
                </a:solidFill>
                <a:latin typeface="Calibri Light" panose="020F0302020204030204" pitchFamily="34" charset="0"/>
                <a:ea typeface="+mj-ea"/>
                <a:cs typeface="+mj-cs"/>
              </a:defRPr>
            </a:lvl1pPr>
            <a:lvl2pPr algn="l" rtl="0" eaLnBrk="0" fontAlgn="base" hangingPunct="0">
              <a:spcBef>
                <a:spcPct val="0"/>
              </a:spcBef>
              <a:spcAft>
                <a:spcPct val="0"/>
              </a:spcAft>
              <a:defRPr sz="4000" b="1">
                <a:solidFill>
                  <a:srgbClr val="92278F"/>
                </a:solidFill>
                <a:latin typeface="Calibri Light" pitchFamily="34" charset="0"/>
              </a:defRPr>
            </a:lvl2pPr>
            <a:lvl3pPr algn="l" rtl="0" eaLnBrk="0" fontAlgn="base" hangingPunct="0">
              <a:spcBef>
                <a:spcPct val="0"/>
              </a:spcBef>
              <a:spcAft>
                <a:spcPct val="0"/>
              </a:spcAft>
              <a:defRPr sz="4000" b="1">
                <a:solidFill>
                  <a:srgbClr val="92278F"/>
                </a:solidFill>
                <a:latin typeface="Calibri Light" pitchFamily="34" charset="0"/>
              </a:defRPr>
            </a:lvl3pPr>
            <a:lvl4pPr algn="l" rtl="0" eaLnBrk="0" fontAlgn="base" hangingPunct="0">
              <a:spcBef>
                <a:spcPct val="0"/>
              </a:spcBef>
              <a:spcAft>
                <a:spcPct val="0"/>
              </a:spcAft>
              <a:defRPr sz="4000" b="1">
                <a:solidFill>
                  <a:srgbClr val="92278F"/>
                </a:solidFill>
                <a:latin typeface="Calibri Light" pitchFamily="34" charset="0"/>
              </a:defRPr>
            </a:lvl4pPr>
            <a:lvl5pPr algn="l" rtl="0" eaLnBrk="0" fontAlgn="base" hangingPunct="0">
              <a:spcBef>
                <a:spcPct val="0"/>
              </a:spcBef>
              <a:spcAft>
                <a:spcPct val="0"/>
              </a:spcAft>
              <a:defRPr sz="4000" b="1">
                <a:solidFill>
                  <a:srgbClr val="92278F"/>
                </a:solidFill>
                <a:latin typeface="Calibri Light" pitchFamily="34" charset="0"/>
              </a:defRPr>
            </a:lvl5pPr>
            <a:lvl6pPr marL="457200" algn="l" rtl="0" fontAlgn="base">
              <a:spcBef>
                <a:spcPct val="0"/>
              </a:spcBef>
              <a:spcAft>
                <a:spcPct val="0"/>
              </a:spcAft>
              <a:defRPr sz="4000">
                <a:solidFill>
                  <a:srgbClr val="92278F"/>
                </a:solidFill>
                <a:latin typeface="Gotham Bold" pitchFamily="50" charset="0"/>
              </a:defRPr>
            </a:lvl6pPr>
            <a:lvl7pPr marL="914400" algn="l" rtl="0" fontAlgn="base">
              <a:spcBef>
                <a:spcPct val="0"/>
              </a:spcBef>
              <a:spcAft>
                <a:spcPct val="0"/>
              </a:spcAft>
              <a:defRPr sz="4000">
                <a:solidFill>
                  <a:srgbClr val="92278F"/>
                </a:solidFill>
                <a:latin typeface="Gotham Bold" pitchFamily="50" charset="0"/>
              </a:defRPr>
            </a:lvl7pPr>
            <a:lvl8pPr marL="1371600" algn="l" rtl="0" fontAlgn="base">
              <a:spcBef>
                <a:spcPct val="0"/>
              </a:spcBef>
              <a:spcAft>
                <a:spcPct val="0"/>
              </a:spcAft>
              <a:defRPr sz="4000">
                <a:solidFill>
                  <a:srgbClr val="92278F"/>
                </a:solidFill>
                <a:latin typeface="Gotham Bold" pitchFamily="50" charset="0"/>
              </a:defRPr>
            </a:lvl8pPr>
            <a:lvl9pPr marL="1828800" algn="l" rtl="0" fontAlgn="base">
              <a:spcBef>
                <a:spcPct val="0"/>
              </a:spcBef>
              <a:spcAft>
                <a:spcPct val="0"/>
              </a:spcAft>
              <a:defRPr sz="4000">
                <a:solidFill>
                  <a:srgbClr val="92278F"/>
                </a:solidFill>
                <a:latin typeface="Gotham Bold" pitchFamily="50" charset="0"/>
              </a:defRPr>
            </a:lvl9pPr>
          </a:lstStyle>
          <a:p>
            <a:r>
              <a:rPr lang="en-US" i="1" dirty="0" smtClean="0">
                <a:solidFill>
                  <a:srgbClr val="6A1C67"/>
                </a:solidFill>
              </a:rPr>
              <a:t>If Positive</a:t>
            </a:r>
            <a:r>
              <a:rPr lang="en-US" i="1" dirty="0" smtClean="0"/>
              <a:t>  </a:t>
            </a:r>
            <a:br>
              <a:rPr lang="en-US" i="1" dirty="0" smtClean="0"/>
            </a:br>
            <a:r>
              <a:rPr lang="en-US" sz="3200" i="1" dirty="0" smtClean="0">
                <a:solidFill>
                  <a:srgbClr val="9A5E03"/>
                </a:solidFill>
              </a:rPr>
              <a:t>1. </a:t>
            </a:r>
            <a:r>
              <a:rPr lang="en-US" sz="3200" dirty="0" smtClean="0">
                <a:solidFill>
                  <a:srgbClr val="9A5E03"/>
                </a:solidFill>
              </a:rPr>
              <a:t>Treat the Patient</a:t>
            </a:r>
            <a:endParaRPr lang="en-US" sz="3200" dirty="0"/>
          </a:p>
        </p:txBody>
      </p:sp>
    </p:spTree>
    <p:extLst>
      <p:ext uri="{BB962C8B-B14F-4D97-AF65-F5344CB8AC3E}">
        <p14:creationId xmlns:p14="http://schemas.microsoft.com/office/powerpoint/2010/main" val="408050741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raphic illustration of the human immunodeficiency virus"/>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34000" y="3505200"/>
            <a:ext cx="2781300" cy="2781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510212" y="3011924"/>
            <a:ext cx="2428875" cy="584775"/>
          </a:xfrm>
          <a:prstGeom prst="rect">
            <a:avLst/>
          </a:prstGeom>
          <a:noFill/>
        </p:spPr>
        <p:txBody>
          <a:bodyPr wrap="square" rtlCol="0">
            <a:spAutoFit/>
          </a:bodyPr>
          <a:lstStyle/>
          <a:p>
            <a:pPr algn="ctr"/>
            <a:r>
              <a:rPr lang="en-US" sz="3200" b="1" dirty="0" smtClean="0">
                <a:solidFill>
                  <a:srgbClr val="6A1C67"/>
                </a:solidFill>
              </a:rPr>
              <a:t>HIV</a:t>
            </a:r>
            <a:endParaRPr lang="en-US" sz="3200" b="1" dirty="0">
              <a:solidFill>
                <a:srgbClr val="6A1C67"/>
              </a:solidFill>
            </a:endParaRPr>
          </a:p>
        </p:txBody>
      </p:sp>
      <p:pic>
        <p:nvPicPr>
          <p:cNvPr id="2051" name="Picture 3" descr="graphic illustration of the syphilis bacteriu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1225" y="3886200"/>
            <a:ext cx="3710756" cy="20859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544066" y="3110686"/>
            <a:ext cx="2428875" cy="584775"/>
          </a:xfrm>
          <a:prstGeom prst="rect">
            <a:avLst/>
          </a:prstGeom>
          <a:noFill/>
        </p:spPr>
        <p:txBody>
          <a:bodyPr wrap="square" rtlCol="0">
            <a:spAutoFit/>
          </a:bodyPr>
          <a:lstStyle/>
          <a:p>
            <a:pPr algn="ctr"/>
            <a:r>
              <a:rPr lang="en-US" sz="3200" b="1" dirty="0" smtClean="0">
                <a:solidFill>
                  <a:srgbClr val="6A1C67"/>
                </a:solidFill>
              </a:rPr>
              <a:t>Syphilis</a:t>
            </a:r>
            <a:endParaRPr lang="en-US" sz="3200" b="1" dirty="0">
              <a:solidFill>
                <a:srgbClr val="6A1C67"/>
              </a:solidFill>
            </a:endParaRPr>
          </a:p>
        </p:txBody>
      </p:sp>
      <p:sp>
        <p:nvSpPr>
          <p:cNvPr id="2" name="Title 1"/>
          <p:cNvSpPr>
            <a:spLocks noGrp="1"/>
          </p:cNvSpPr>
          <p:nvPr>
            <p:ph type="title"/>
          </p:nvPr>
        </p:nvSpPr>
        <p:spPr>
          <a:xfrm>
            <a:off x="457200" y="533400"/>
            <a:ext cx="5257800" cy="1143000"/>
          </a:xfrm>
        </p:spPr>
        <p:txBody>
          <a:bodyPr/>
          <a:lstStyle/>
          <a:p>
            <a:r>
              <a:rPr lang="en-US" i="1" dirty="0">
                <a:solidFill>
                  <a:srgbClr val="6A1C67"/>
                </a:solidFill>
              </a:rPr>
              <a:t>If Positive</a:t>
            </a:r>
            <a:r>
              <a:rPr lang="en-US" i="1" dirty="0"/>
              <a:t>  </a:t>
            </a:r>
            <a:br>
              <a:rPr lang="en-US" i="1" dirty="0"/>
            </a:br>
            <a:r>
              <a:rPr lang="en-US" sz="3200" i="1" dirty="0">
                <a:solidFill>
                  <a:srgbClr val="9A5E03"/>
                </a:solidFill>
              </a:rPr>
              <a:t>2. </a:t>
            </a:r>
            <a:r>
              <a:rPr lang="en-US" sz="3200" dirty="0">
                <a:solidFill>
                  <a:srgbClr val="9A5E03"/>
                </a:solidFill>
              </a:rPr>
              <a:t>Screen for concurrent </a:t>
            </a:r>
            <a:r>
              <a:rPr lang="en-US" sz="3200" dirty="0" smtClean="0">
                <a:solidFill>
                  <a:srgbClr val="9A5E03"/>
                </a:solidFill>
              </a:rPr>
              <a:t>STDs</a:t>
            </a:r>
            <a:endParaRPr lang="en-US" sz="3200" dirty="0"/>
          </a:p>
        </p:txBody>
      </p:sp>
      <p:sp>
        <p:nvSpPr>
          <p:cNvPr id="3" name="Content Placeholder 2"/>
          <p:cNvSpPr>
            <a:spLocks noGrp="1"/>
          </p:cNvSpPr>
          <p:nvPr>
            <p:ph idx="4294967295"/>
          </p:nvPr>
        </p:nvSpPr>
        <p:spPr>
          <a:xfrm>
            <a:off x="457200" y="1971675"/>
            <a:ext cx="8229600" cy="1371600"/>
          </a:xfrm>
        </p:spPr>
        <p:txBody>
          <a:bodyPr/>
          <a:lstStyle/>
          <a:p>
            <a:pPr marL="0" indent="0">
              <a:buNone/>
            </a:pPr>
            <a:r>
              <a:rPr lang="en-US" sz="3000" b="1" dirty="0" smtClean="0"/>
              <a:t>All patients diagnosed with chlamydia or gonorrhea should be tested for other STDs, including: </a:t>
            </a:r>
          </a:p>
        </p:txBody>
      </p:sp>
      <p:pic>
        <p:nvPicPr>
          <p:cNvPr id="12" name="Picture 11" descr="plus sig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37788" y="267185"/>
            <a:ext cx="580088" cy="580088"/>
          </a:xfrm>
          <a:prstGeom prst="rect">
            <a:avLst/>
          </a:prstGeom>
        </p:spPr>
      </p:pic>
    </p:spTree>
    <p:extLst>
      <p:ext uri="{BB962C8B-B14F-4D97-AF65-F5344CB8AC3E}">
        <p14:creationId xmlns:p14="http://schemas.microsoft.com/office/powerpoint/2010/main" val="20136244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79" name="Text Box 4"/>
          <p:cNvSpPr txBox="1">
            <a:spLocks noChangeArrowheads="1"/>
          </p:cNvSpPr>
          <p:nvPr/>
        </p:nvSpPr>
        <p:spPr bwMode="auto">
          <a:xfrm>
            <a:off x="384048" y="6400800"/>
            <a:ext cx="6053328" cy="253916"/>
          </a:xfrm>
          <a:prstGeom prst="rect">
            <a:avLst/>
          </a:prstGeom>
          <a:noFill/>
          <a:ln w="9525">
            <a:noFill/>
            <a:miter lim="800000"/>
            <a:headEnd/>
            <a:tailEnd/>
          </a:ln>
        </p:spPr>
        <p:txBody>
          <a:bodyPr wrap="square">
            <a:spAutoFit/>
          </a:bodyPr>
          <a:lstStyle/>
          <a:p>
            <a:r>
              <a:rPr lang="en-US" sz="1050" dirty="0">
                <a:latin typeface="Calibri Light" panose="020F0302020204030204" pitchFamily="34" charset="0"/>
              </a:rPr>
              <a:t>Source: Family PACT and Quest Diagnostics </a:t>
            </a:r>
            <a:r>
              <a:rPr lang="en-US" sz="1050" dirty="0" smtClean="0">
                <a:latin typeface="Calibri Light" panose="020F0302020204030204" pitchFamily="34" charset="0"/>
              </a:rPr>
              <a:t>data, 2008-09 Prepared </a:t>
            </a:r>
            <a:r>
              <a:rPr lang="en-US" sz="1050" dirty="0">
                <a:latin typeface="Calibri Light" panose="020F0302020204030204" pitchFamily="34" charset="0"/>
              </a:rPr>
              <a:t>by: CDPH STD Control Branch  </a:t>
            </a:r>
          </a:p>
        </p:txBody>
      </p:sp>
      <p:pic>
        <p:nvPicPr>
          <p:cNvPr id="2" name="Picture 1" descr="shows baseline chlamydia infection rates in light gray bars by age group in the California state Family Planning program in 2008 through 2009, compared to the reinfection rates, the dark purple bars, among those patients with initial infections who are retested within the year follow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1371191"/>
            <a:ext cx="8547333" cy="4724809"/>
          </a:xfrm>
          <a:prstGeom prst="rect">
            <a:avLst/>
          </a:prstGeom>
        </p:spPr>
      </p:pic>
      <p:sp>
        <p:nvSpPr>
          <p:cNvPr id="3" name="Title 2"/>
          <p:cNvSpPr>
            <a:spLocks noGrp="1"/>
          </p:cNvSpPr>
          <p:nvPr>
            <p:ph type="title"/>
          </p:nvPr>
        </p:nvSpPr>
        <p:spPr/>
        <p:txBody>
          <a:bodyPr/>
          <a:lstStyle/>
          <a:p>
            <a:r>
              <a:rPr lang="en-US" dirty="0" smtClean="0">
                <a:solidFill>
                  <a:srgbClr val="6A1C67"/>
                </a:solidFill>
              </a:rPr>
              <a:t>Chlamydia reinfection is common</a:t>
            </a:r>
            <a:endParaRPr lang="en-US" dirty="0">
              <a:solidFill>
                <a:srgbClr val="6A1C67"/>
              </a:solidFill>
            </a:endParaRPr>
          </a:p>
        </p:txBody>
      </p:sp>
    </p:spTree>
    <p:custDataLst>
      <p:tags r:id="rId1"/>
    </p:custDataLst>
    <p:extLst>
      <p:ext uri="{BB962C8B-B14F-4D97-AF65-F5344CB8AC3E}">
        <p14:creationId xmlns:p14="http://schemas.microsoft.com/office/powerpoint/2010/main" val="25514764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457200" y="6543763"/>
            <a:ext cx="7101840" cy="221599"/>
          </a:xfrm>
          <a:prstGeom prst="rect">
            <a:avLst/>
          </a:prstGeom>
          <a:noFill/>
          <a:ln>
            <a:noFill/>
          </a:ln>
          <a:effectLs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auto">
              <a:lnSpc>
                <a:spcPct val="80000"/>
              </a:lnSpc>
              <a:spcBef>
                <a:spcPct val="50000"/>
              </a:spcBef>
              <a:spcAft>
                <a:spcPts val="0"/>
              </a:spcAft>
              <a:defRPr/>
            </a:pPr>
            <a:r>
              <a:rPr lang="en-US" sz="1050" dirty="0" smtClean="0">
                <a:latin typeface="Calibri Light" panose="020F0302020204030204" pitchFamily="34" charset="0"/>
              </a:rPr>
              <a:t>Prepared by: CDPH STD Control Branch; Source: </a:t>
            </a:r>
            <a:r>
              <a:rPr lang="fr-FR" sz="1050" dirty="0" smtClean="0">
                <a:latin typeface="Calibri Light" panose="020F0302020204030204" pitchFamily="34" charset="0"/>
              </a:rPr>
              <a:t>Hillis </a:t>
            </a:r>
            <a:r>
              <a:rPr lang="fr-FR" sz="1050" dirty="0">
                <a:latin typeface="Calibri Light" panose="020F0302020204030204" pitchFamily="34" charset="0"/>
              </a:rPr>
              <a:t>SD, et al. (1997). Am J Obstet Gynecol 176(1 Pt 1): </a:t>
            </a:r>
            <a:r>
              <a:rPr lang="fr-FR" sz="1050" dirty="0" smtClean="0">
                <a:latin typeface="Calibri Light" panose="020F0302020204030204" pitchFamily="34" charset="0"/>
              </a:rPr>
              <a:t>103-7    </a:t>
            </a:r>
            <a:endParaRPr lang="en-US" sz="1050" dirty="0">
              <a:latin typeface="Calibri Light" panose="020F0302020204030204" pitchFamily="34" charset="0"/>
            </a:endParaRPr>
          </a:p>
        </p:txBody>
      </p:sp>
      <p:sp>
        <p:nvSpPr>
          <p:cNvPr id="49155" name="TextBox 9"/>
          <p:cNvSpPr txBox="1">
            <a:spLocks noChangeArrowheads="1"/>
          </p:cNvSpPr>
          <p:nvPr/>
        </p:nvSpPr>
        <p:spPr bwMode="auto">
          <a:xfrm>
            <a:off x="457200" y="3481387"/>
            <a:ext cx="3733800" cy="2462213"/>
          </a:xfrm>
          <a:prstGeom prst="rect">
            <a:avLst/>
          </a:prstGeom>
          <a:noFill/>
          <a:ln w="9525">
            <a:noFill/>
            <a:miter lim="800000"/>
            <a:headEnd/>
            <a:tailEnd/>
          </a:ln>
        </p:spPr>
        <p:txBody>
          <a:bodyPr wrap="square">
            <a:spAutoFit/>
          </a:bodyPr>
          <a:lstStyle/>
          <a:p>
            <a:r>
              <a:rPr lang="en-US" sz="2200" b="1" dirty="0">
                <a:solidFill>
                  <a:srgbClr val="424344"/>
                </a:solidFill>
                <a:latin typeface="Calibri Light" panose="020F0302020204030204" pitchFamily="34" charset="0"/>
              </a:rPr>
              <a:t>2</a:t>
            </a:r>
            <a:r>
              <a:rPr lang="en-US" sz="2200" b="1" baseline="30000" dirty="0">
                <a:solidFill>
                  <a:srgbClr val="424344"/>
                </a:solidFill>
                <a:latin typeface="Calibri Light" panose="020F0302020204030204" pitchFamily="34" charset="0"/>
              </a:rPr>
              <a:t>nd</a:t>
            </a:r>
            <a:r>
              <a:rPr lang="en-US" sz="2200" b="1" dirty="0">
                <a:solidFill>
                  <a:srgbClr val="424344"/>
                </a:solidFill>
                <a:latin typeface="Calibri Light" panose="020F0302020204030204" pitchFamily="34" charset="0"/>
              </a:rPr>
              <a:t> infection:</a:t>
            </a:r>
          </a:p>
          <a:p>
            <a:pPr>
              <a:buFont typeface="Arial" charset="0"/>
              <a:buChar char="•"/>
              <a:tabLst>
                <a:tab pos="233363" algn="l"/>
                <a:tab pos="287338" algn="l"/>
              </a:tabLst>
            </a:pPr>
            <a:r>
              <a:rPr lang="en-US" sz="2200" dirty="0" smtClean="0">
                <a:solidFill>
                  <a:srgbClr val="424344"/>
                </a:solidFill>
                <a:latin typeface="Calibri Light" panose="020F0302020204030204" pitchFamily="34" charset="0"/>
              </a:rPr>
              <a:t>  4x </a:t>
            </a:r>
            <a:r>
              <a:rPr lang="en-US" sz="2200" dirty="0">
                <a:solidFill>
                  <a:srgbClr val="424344"/>
                </a:solidFill>
                <a:latin typeface="Calibri Light" panose="020F0302020204030204" pitchFamily="34" charset="0"/>
              </a:rPr>
              <a:t>risk of PID</a:t>
            </a:r>
          </a:p>
          <a:p>
            <a:pPr marL="233363" indent="-233363">
              <a:buFont typeface="Arial" charset="0"/>
              <a:buChar char="•"/>
              <a:tabLst>
                <a:tab pos="233363" algn="l"/>
              </a:tabLst>
            </a:pPr>
            <a:r>
              <a:rPr lang="en-US" sz="2200" dirty="0" smtClean="0">
                <a:solidFill>
                  <a:srgbClr val="424344"/>
                </a:solidFill>
                <a:latin typeface="Calibri Light" panose="020F0302020204030204" pitchFamily="34" charset="0"/>
              </a:rPr>
              <a:t>2x </a:t>
            </a:r>
            <a:r>
              <a:rPr lang="en-US" sz="2200" dirty="0">
                <a:solidFill>
                  <a:srgbClr val="424344"/>
                </a:solidFill>
                <a:latin typeface="Calibri Light" panose="020F0302020204030204" pitchFamily="34" charset="0"/>
              </a:rPr>
              <a:t>risk of ectopic pregnancy</a:t>
            </a:r>
          </a:p>
          <a:p>
            <a:pPr>
              <a:buFont typeface="Arial" charset="0"/>
              <a:buChar char="•"/>
            </a:pPr>
            <a:endParaRPr lang="en-US" sz="2200" dirty="0">
              <a:solidFill>
                <a:srgbClr val="424344"/>
              </a:solidFill>
              <a:latin typeface="Calibri Light" panose="020F0302020204030204" pitchFamily="34" charset="0"/>
            </a:endParaRPr>
          </a:p>
          <a:p>
            <a:r>
              <a:rPr lang="en-US" sz="2200" b="1" dirty="0">
                <a:solidFill>
                  <a:srgbClr val="424344"/>
                </a:solidFill>
                <a:latin typeface="Calibri Light" panose="020F0302020204030204" pitchFamily="34" charset="0"/>
              </a:rPr>
              <a:t>3+ infections:</a:t>
            </a:r>
          </a:p>
          <a:p>
            <a:pPr>
              <a:buFont typeface="Arial" charset="0"/>
              <a:buChar char="•"/>
            </a:pPr>
            <a:r>
              <a:rPr lang="en-US" sz="2200" dirty="0" smtClean="0">
                <a:solidFill>
                  <a:srgbClr val="424344"/>
                </a:solidFill>
                <a:latin typeface="Calibri Light" panose="020F0302020204030204" pitchFamily="34" charset="0"/>
              </a:rPr>
              <a:t>  6x </a:t>
            </a:r>
            <a:r>
              <a:rPr lang="en-US" sz="2200" dirty="0">
                <a:solidFill>
                  <a:srgbClr val="424344"/>
                </a:solidFill>
                <a:latin typeface="Calibri Light" panose="020F0302020204030204" pitchFamily="34" charset="0"/>
              </a:rPr>
              <a:t>risk of PID</a:t>
            </a:r>
          </a:p>
          <a:p>
            <a:pPr marL="233363" indent="-233363">
              <a:buFont typeface="Arial" charset="0"/>
              <a:buChar char="•"/>
              <a:tabLst>
                <a:tab pos="233363" algn="l"/>
              </a:tabLst>
            </a:pPr>
            <a:r>
              <a:rPr lang="en-US" sz="2200" dirty="0" smtClean="0">
                <a:solidFill>
                  <a:srgbClr val="424344"/>
                </a:solidFill>
                <a:latin typeface="Calibri Light" panose="020F0302020204030204" pitchFamily="34" charset="0"/>
              </a:rPr>
              <a:t>5x </a:t>
            </a:r>
            <a:r>
              <a:rPr lang="en-US" sz="2200" dirty="0">
                <a:solidFill>
                  <a:srgbClr val="424344"/>
                </a:solidFill>
                <a:latin typeface="Calibri Light" panose="020F0302020204030204" pitchFamily="34" charset="0"/>
              </a:rPr>
              <a:t>risk of ectopic </a:t>
            </a:r>
            <a:r>
              <a:rPr lang="en-US" sz="2200" dirty="0" smtClean="0">
                <a:solidFill>
                  <a:srgbClr val="424344"/>
                </a:solidFill>
                <a:latin typeface="Calibri Light" panose="020F0302020204030204" pitchFamily="34" charset="0"/>
              </a:rPr>
              <a:t>pregnancy</a:t>
            </a:r>
            <a:endParaRPr lang="en-US" sz="2200" dirty="0">
              <a:solidFill>
                <a:srgbClr val="424344"/>
              </a:solidFill>
              <a:latin typeface="Calibri Light" panose="020F0302020204030204" pitchFamily="34" charset="0"/>
            </a:endParaRPr>
          </a:p>
        </p:txBody>
      </p:sp>
      <p:sp>
        <p:nvSpPr>
          <p:cNvPr id="10" name="Rectangular Callout 9"/>
          <p:cNvSpPr/>
          <p:nvPr/>
        </p:nvSpPr>
        <p:spPr>
          <a:xfrm>
            <a:off x="533400" y="1551613"/>
            <a:ext cx="3505199" cy="1569660"/>
          </a:xfrm>
          <a:prstGeom prst="wedgeRectCallout">
            <a:avLst>
              <a:gd name="adj1" fmla="val 64674"/>
              <a:gd name="adj2" fmla="val -6542"/>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400" dirty="0" smtClean="0">
                <a:latin typeface="Calibri Light" panose="020F0302020204030204" pitchFamily="34" charset="0"/>
              </a:rPr>
              <a:t>Highly associated with increased risk for adverse reproductive health consequences.</a:t>
            </a:r>
          </a:p>
        </p:txBody>
      </p:sp>
      <p:graphicFrame>
        <p:nvGraphicFramePr>
          <p:cNvPr id="49156" name="Object 7" descr="Having a second chlamydia infection increases a woman's risk for developing PID by four fold and doubles the risk of ectopic pregnancy, compared to having only one chlamydia infection. A third chlamydia infection pushes your risk of PID up to six fold with a five-fold risk of ectopic pregnancy."/>
          <p:cNvGraphicFramePr>
            <a:graphicFrameLocks noChangeAspect="1"/>
          </p:cNvGraphicFramePr>
          <p:nvPr>
            <p:extLst>
              <p:ext uri="{D42A27DB-BD31-4B8C-83A1-F6EECF244321}">
                <p14:modId xmlns:p14="http://schemas.microsoft.com/office/powerpoint/2010/main" val="2027633730"/>
              </p:ext>
            </p:extLst>
          </p:nvPr>
        </p:nvGraphicFramePr>
        <p:xfrm>
          <a:off x="2507742" y="2108949"/>
          <a:ext cx="6658356" cy="4185500"/>
        </p:xfrm>
        <a:graphic>
          <a:graphicData uri="http://schemas.openxmlformats.org/presentationml/2006/ole">
            <mc:AlternateContent xmlns:mc="http://schemas.openxmlformats.org/markup-compatibility/2006">
              <mc:Choice xmlns:v="urn:schemas-microsoft-com:vml" Requires="v">
                <p:oleObj spid="_x0000_s57919" r:id="rId4" imgW="7309738" imgH="4596782" progId="Excel.Chart.8">
                  <p:embed/>
                </p:oleObj>
              </mc:Choice>
              <mc:Fallback>
                <p:oleObj r:id="rId4" imgW="7309738" imgH="4596782" progId="Excel.Chart.8">
                  <p:embed/>
                  <p:pic>
                    <p:nvPicPr>
                      <p:cNvPr id="49156"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7742" y="2108949"/>
                        <a:ext cx="6658356" cy="4185500"/>
                      </a:xfrm>
                      <a:prstGeom prst="rect">
                        <a:avLst/>
                      </a:prstGeom>
                      <a:noFill/>
                      <a:extLst/>
                    </p:spPr>
                  </p:pic>
                </p:oleObj>
              </mc:Fallback>
            </mc:AlternateContent>
          </a:graphicData>
        </a:graphic>
      </p:graphicFrame>
      <p:sp>
        <p:nvSpPr>
          <p:cNvPr id="2" name="Title 1"/>
          <p:cNvSpPr>
            <a:spLocks noGrp="1"/>
          </p:cNvSpPr>
          <p:nvPr>
            <p:ph type="title"/>
          </p:nvPr>
        </p:nvSpPr>
        <p:spPr>
          <a:xfrm>
            <a:off x="457200" y="274638"/>
            <a:ext cx="5410200" cy="1143000"/>
          </a:xfrm>
        </p:spPr>
        <p:txBody>
          <a:bodyPr/>
          <a:lstStyle/>
          <a:p>
            <a:r>
              <a:rPr lang="en-US" dirty="0" smtClean="0"/>
              <a:t>Chlamydia reinfection is dangerous</a:t>
            </a:r>
            <a:endParaRPr lang="en-US" dirty="0"/>
          </a:p>
        </p:txBody>
      </p:sp>
    </p:spTree>
    <p:extLst>
      <p:ext uri="{BB962C8B-B14F-4D97-AF65-F5344CB8AC3E}">
        <p14:creationId xmlns:p14="http://schemas.microsoft.com/office/powerpoint/2010/main" val="18092888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304800" y="6324600"/>
            <a:ext cx="6248400" cy="461665"/>
          </a:xfrm>
          <a:prstGeom prst="rect">
            <a:avLst/>
          </a:prstGeom>
          <a:noFill/>
          <a:ln w="12700">
            <a:noFill/>
            <a:miter lim="800000"/>
            <a:headEnd type="none" w="sm" len="sm"/>
            <a:tailEnd type="none" w="sm" len="sm"/>
          </a:ln>
        </p:spPr>
        <p:txBody>
          <a:bodyPr wrap="square" lIns="0" tIns="0" rIns="0" bIns="0">
            <a:spAutoFit/>
          </a:bodyPr>
          <a:lstStyle/>
          <a:p>
            <a:r>
              <a:rPr lang="en-US" sz="1000" dirty="0">
                <a:solidFill>
                  <a:srgbClr val="424344"/>
                </a:solidFill>
                <a:latin typeface="+mn-lt"/>
              </a:rPr>
              <a:t>CDPH STD Control Branch.</a:t>
            </a:r>
            <a:r>
              <a:rPr lang="en-US" sz="1000" dirty="0">
                <a:solidFill>
                  <a:schemeClr val="tx1">
                    <a:lumMod val="65000"/>
                    <a:lumOff val="35000"/>
                  </a:schemeClr>
                </a:solidFill>
                <a:latin typeface="+mj-lt"/>
              </a:rPr>
              <a:t> </a:t>
            </a:r>
            <a:r>
              <a:rPr lang="en-US" sz="1000" dirty="0">
                <a:solidFill>
                  <a:schemeClr val="tx1">
                    <a:lumMod val="65000"/>
                    <a:lumOff val="35000"/>
                  </a:schemeClr>
                </a:solidFill>
                <a:latin typeface="+mj-lt"/>
                <a:hlinkClick r:id="rId3"/>
              </a:rPr>
              <a:t>Best Practices for the Prevention and Early Detection of Repeat Chlamydial and Gonococcal Infections</a:t>
            </a:r>
            <a:r>
              <a:rPr lang="en-US" sz="1000" dirty="0">
                <a:solidFill>
                  <a:schemeClr val="tx1">
                    <a:lumMod val="65000"/>
                    <a:lumOff val="35000"/>
                  </a:schemeClr>
                </a:solidFill>
                <a:latin typeface="+mj-lt"/>
              </a:rPr>
              <a:t>: </a:t>
            </a:r>
            <a:r>
              <a:rPr lang="en-US" sz="1000" dirty="0">
                <a:solidFill>
                  <a:srgbClr val="424344"/>
                </a:solidFill>
                <a:latin typeface="+mn-lt"/>
              </a:rPr>
              <a:t>Effective Partner Treatment and Patient Retesting Strategies for Implementation in California Health Care Settings. June 2011</a:t>
            </a:r>
            <a:r>
              <a:rPr lang="en-US" sz="1000" dirty="0" smtClean="0">
                <a:solidFill>
                  <a:srgbClr val="424344"/>
                </a:solidFill>
                <a:latin typeface="+mn-lt"/>
              </a:rPr>
              <a:t>.</a:t>
            </a:r>
            <a:endParaRPr lang="en-US" sz="1100" dirty="0">
              <a:solidFill>
                <a:srgbClr val="424344"/>
              </a:solidFill>
              <a:latin typeface="+mn-lt"/>
            </a:endParaRPr>
          </a:p>
        </p:txBody>
      </p:sp>
      <p:sp>
        <p:nvSpPr>
          <p:cNvPr id="3" name="Title 2"/>
          <p:cNvSpPr>
            <a:spLocks noGrp="1"/>
          </p:cNvSpPr>
          <p:nvPr>
            <p:ph type="title"/>
          </p:nvPr>
        </p:nvSpPr>
        <p:spPr/>
        <p:txBody>
          <a:bodyPr/>
          <a:lstStyle/>
          <a:p>
            <a:r>
              <a:rPr lang="en-US" i="1" dirty="0"/>
              <a:t>If Positive  </a:t>
            </a:r>
            <a:br>
              <a:rPr lang="en-US" i="1" dirty="0"/>
            </a:br>
            <a:r>
              <a:rPr lang="en-US" i="1" dirty="0">
                <a:solidFill>
                  <a:schemeClr val="accent2"/>
                </a:solidFill>
              </a:rPr>
              <a:t>3. </a:t>
            </a:r>
            <a:r>
              <a:rPr lang="en-US" dirty="0">
                <a:solidFill>
                  <a:schemeClr val="accent2"/>
                </a:solidFill>
              </a:rPr>
              <a:t>Treat sexual </a:t>
            </a:r>
            <a:r>
              <a:rPr lang="en-US" dirty="0" smtClean="0">
                <a:solidFill>
                  <a:schemeClr val="accent2"/>
                </a:solidFill>
              </a:rPr>
              <a:t>partners</a:t>
            </a:r>
            <a:endParaRPr lang="en-US" dirty="0"/>
          </a:p>
        </p:txBody>
      </p:sp>
      <p:sp>
        <p:nvSpPr>
          <p:cNvPr id="4" name="Content Placeholder 3"/>
          <p:cNvSpPr>
            <a:spLocks noGrp="1"/>
          </p:cNvSpPr>
          <p:nvPr>
            <p:ph idx="4294967295"/>
          </p:nvPr>
        </p:nvSpPr>
        <p:spPr>
          <a:xfrm>
            <a:off x="0" y="4525963"/>
            <a:ext cx="8493125" cy="1978025"/>
          </a:xfrm>
        </p:spPr>
        <p:txBody>
          <a:bodyPr/>
          <a:lstStyle/>
          <a:p>
            <a:pPr lvl="1"/>
            <a:r>
              <a:rPr lang="en-US" sz="2200" b="1" i="1" dirty="0" smtClean="0">
                <a:solidFill>
                  <a:srgbClr val="424344"/>
                </a:solidFill>
              </a:rPr>
              <a:t>Patient-Delivered Partner Therapy (PDPT)</a:t>
            </a:r>
            <a:r>
              <a:rPr lang="en-US" sz="2200" b="1" dirty="0" smtClean="0">
                <a:solidFill>
                  <a:srgbClr val="424344"/>
                </a:solidFill>
              </a:rPr>
              <a:t> </a:t>
            </a:r>
            <a:r>
              <a:rPr lang="en-US" sz="2200" dirty="0" smtClean="0">
                <a:solidFill>
                  <a:srgbClr val="424344"/>
                </a:solidFill>
              </a:rPr>
              <a:t>is </a:t>
            </a:r>
            <a:r>
              <a:rPr lang="en-US" sz="2200" b="1" dirty="0" smtClean="0">
                <a:solidFill>
                  <a:srgbClr val="424344"/>
                </a:solidFill>
              </a:rPr>
              <a:t>EPT</a:t>
            </a:r>
            <a:r>
              <a:rPr lang="en-US" sz="2200" dirty="0" smtClean="0">
                <a:solidFill>
                  <a:srgbClr val="424344"/>
                </a:solidFill>
              </a:rPr>
              <a:t> via patient delivery of the treatment -- Offering </a:t>
            </a:r>
            <a:r>
              <a:rPr lang="en-US" sz="2200" dirty="0">
                <a:solidFill>
                  <a:srgbClr val="424344"/>
                </a:solidFill>
              </a:rPr>
              <a:t>prepackaged </a:t>
            </a:r>
            <a:r>
              <a:rPr lang="en-US" sz="2200" dirty="0" smtClean="0">
                <a:solidFill>
                  <a:srgbClr val="424344"/>
                </a:solidFill>
              </a:rPr>
              <a:t>medication </a:t>
            </a:r>
            <a:r>
              <a:rPr lang="en-US" sz="2200" dirty="0">
                <a:solidFill>
                  <a:srgbClr val="424344"/>
                </a:solidFill>
              </a:rPr>
              <a:t>is most effective; giving </a:t>
            </a:r>
            <a:r>
              <a:rPr lang="en-US" sz="2200" dirty="0" smtClean="0">
                <a:solidFill>
                  <a:srgbClr val="424344"/>
                </a:solidFill>
              </a:rPr>
              <a:t>Rx is also </a:t>
            </a:r>
            <a:r>
              <a:rPr lang="en-US" sz="2200" dirty="0">
                <a:solidFill>
                  <a:srgbClr val="424344"/>
                </a:solidFill>
              </a:rPr>
              <a:t>an </a:t>
            </a:r>
            <a:r>
              <a:rPr lang="en-US" sz="2200" dirty="0" smtClean="0">
                <a:solidFill>
                  <a:srgbClr val="424344"/>
                </a:solidFill>
              </a:rPr>
              <a:t>option</a:t>
            </a:r>
          </a:p>
          <a:p>
            <a:pPr lvl="1"/>
            <a:r>
              <a:rPr lang="en-US" sz="2200" dirty="0" smtClean="0">
                <a:solidFill>
                  <a:srgbClr val="424344"/>
                </a:solidFill>
              </a:rPr>
              <a:t>Offer </a:t>
            </a:r>
            <a:r>
              <a:rPr lang="en-US" sz="2200" dirty="0">
                <a:solidFill>
                  <a:srgbClr val="424344"/>
                </a:solidFill>
              </a:rPr>
              <a:t>routinely to patients for partner(s) who cannot be promptly treated </a:t>
            </a:r>
          </a:p>
        </p:txBody>
      </p:sp>
      <p:sp>
        <p:nvSpPr>
          <p:cNvPr id="7" name="Freeform 6"/>
          <p:cNvSpPr/>
          <p:nvPr/>
        </p:nvSpPr>
        <p:spPr>
          <a:xfrm>
            <a:off x="457200" y="3415939"/>
            <a:ext cx="8040271" cy="1152484"/>
          </a:xfrm>
          <a:custGeom>
            <a:avLst/>
            <a:gdLst>
              <a:gd name="connsiteX0" fmla="*/ 0 w 7932814"/>
              <a:gd name="connsiteY0" fmla="*/ 197734 h 1186380"/>
              <a:gd name="connsiteX1" fmla="*/ 197734 w 7932814"/>
              <a:gd name="connsiteY1" fmla="*/ 0 h 1186380"/>
              <a:gd name="connsiteX2" fmla="*/ 7735080 w 7932814"/>
              <a:gd name="connsiteY2" fmla="*/ 0 h 1186380"/>
              <a:gd name="connsiteX3" fmla="*/ 7932814 w 7932814"/>
              <a:gd name="connsiteY3" fmla="*/ 197734 h 1186380"/>
              <a:gd name="connsiteX4" fmla="*/ 7932814 w 7932814"/>
              <a:gd name="connsiteY4" fmla="*/ 988646 h 1186380"/>
              <a:gd name="connsiteX5" fmla="*/ 7735080 w 7932814"/>
              <a:gd name="connsiteY5" fmla="*/ 1186380 h 1186380"/>
              <a:gd name="connsiteX6" fmla="*/ 197734 w 7932814"/>
              <a:gd name="connsiteY6" fmla="*/ 1186380 h 1186380"/>
              <a:gd name="connsiteX7" fmla="*/ 0 w 7932814"/>
              <a:gd name="connsiteY7" fmla="*/ 988646 h 1186380"/>
              <a:gd name="connsiteX8" fmla="*/ 0 w 7932814"/>
              <a:gd name="connsiteY8" fmla="*/ 197734 h 118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32814" h="1186380">
                <a:moveTo>
                  <a:pt x="0" y="197734"/>
                </a:moveTo>
                <a:cubicBezTo>
                  <a:pt x="0" y="88529"/>
                  <a:pt x="88529" y="0"/>
                  <a:pt x="197734" y="0"/>
                </a:cubicBezTo>
                <a:lnTo>
                  <a:pt x="7735080" y="0"/>
                </a:lnTo>
                <a:cubicBezTo>
                  <a:pt x="7844285" y="0"/>
                  <a:pt x="7932814" y="88529"/>
                  <a:pt x="7932814" y="197734"/>
                </a:cubicBezTo>
                <a:lnTo>
                  <a:pt x="7932814" y="988646"/>
                </a:lnTo>
                <a:cubicBezTo>
                  <a:pt x="7932814" y="1097851"/>
                  <a:pt x="7844285" y="1186380"/>
                  <a:pt x="7735080" y="1186380"/>
                </a:cubicBezTo>
                <a:lnTo>
                  <a:pt x="197734" y="1186380"/>
                </a:lnTo>
                <a:cubicBezTo>
                  <a:pt x="88529" y="1186380"/>
                  <a:pt x="0" y="1097851"/>
                  <a:pt x="0" y="988646"/>
                </a:cubicBezTo>
                <a:lnTo>
                  <a:pt x="0" y="197734"/>
                </a:lnTo>
                <a:close/>
              </a:path>
            </a:pathLst>
          </a:custGeom>
          <a:solidFill>
            <a:srgbClr val="47651E"/>
          </a:solidFill>
        </p:spPr>
        <p:style>
          <a:lnRef idx="2">
            <a:schemeClr val="lt1">
              <a:hueOff val="0"/>
              <a:satOff val="0"/>
              <a:lumOff val="0"/>
              <a:alphaOff val="0"/>
            </a:schemeClr>
          </a:lnRef>
          <a:fillRef idx="1">
            <a:scrgbClr r="0" g="0" b="0"/>
          </a:fillRef>
          <a:effectRef idx="0">
            <a:schemeClr val="accent4">
              <a:alpha val="90000"/>
              <a:hueOff val="0"/>
              <a:satOff val="0"/>
              <a:lumOff val="0"/>
              <a:alphaOff val="-20000"/>
            </a:schemeClr>
          </a:effectRef>
          <a:fontRef idx="minor">
            <a:schemeClr val="lt1"/>
          </a:fontRef>
        </p:style>
        <p:txBody>
          <a:bodyPr spcFirstLastPara="0" vert="horz" wrap="square" lIns="145544" tIns="145544" rIns="145544" bIns="145544" numCol="1" spcCol="1270" anchor="ctr" anchorCtr="0">
            <a:noAutofit/>
          </a:bodyPr>
          <a:lstStyle/>
          <a:p>
            <a:pPr lvl="0" defTabSz="1022350">
              <a:lnSpc>
                <a:spcPct val="90000"/>
              </a:lnSpc>
              <a:spcAft>
                <a:spcPts val="600"/>
              </a:spcAft>
            </a:pPr>
            <a:r>
              <a:rPr lang="en-US" sz="2300" b="1" i="1" kern="1200" dirty="0" smtClean="0">
                <a:latin typeface="Calibri Light" panose="020F0302020204030204" pitchFamily="34" charset="0"/>
              </a:rPr>
              <a:t>Also Effective</a:t>
            </a:r>
            <a:r>
              <a:rPr lang="en-US" sz="2300" b="1" i="1" dirty="0">
                <a:latin typeface="Calibri Light" panose="020F0302020204030204" pitchFamily="34" charset="0"/>
              </a:rPr>
              <a:t>:  </a:t>
            </a:r>
            <a:r>
              <a:rPr lang="en-US" sz="2800" b="1" dirty="0">
                <a:solidFill>
                  <a:schemeClr val="accent2">
                    <a:lumMod val="20000"/>
                    <a:lumOff val="80000"/>
                  </a:schemeClr>
                </a:solidFill>
                <a:latin typeface="Calibri" panose="020F0502020204030204" pitchFamily="34" charset="0"/>
              </a:rPr>
              <a:t>Expedited </a:t>
            </a:r>
            <a:r>
              <a:rPr lang="en-US" sz="2800" b="1" dirty="0" smtClean="0">
                <a:solidFill>
                  <a:schemeClr val="accent2">
                    <a:lumMod val="20000"/>
                    <a:lumOff val="80000"/>
                  </a:schemeClr>
                </a:solidFill>
                <a:latin typeface="Calibri" panose="020F0502020204030204" pitchFamily="34" charset="0"/>
              </a:rPr>
              <a:t>Partner Therapy </a:t>
            </a:r>
            <a:r>
              <a:rPr lang="en-US" sz="2800" b="1" dirty="0">
                <a:solidFill>
                  <a:schemeClr val="accent2">
                    <a:lumMod val="20000"/>
                    <a:lumOff val="80000"/>
                  </a:schemeClr>
                </a:solidFill>
                <a:latin typeface="Calibri" panose="020F0502020204030204" pitchFamily="34" charset="0"/>
              </a:rPr>
              <a:t>(EPT) </a:t>
            </a:r>
          </a:p>
          <a:p>
            <a:pPr lvl="0" defTabSz="1022350">
              <a:lnSpc>
                <a:spcPct val="90000"/>
              </a:lnSpc>
              <a:spcAft>
                <a:spcPts val="600"/>
              </a:spcAft>
            </a:pPr>
            <a:r>
              <a:rPr lang="en-US" sz="2300" dirty="0" smtClean="0">
                <a:latin typeface="Calibri Light" panose="020F0302020204030204" pitchFamily="34" charset="0"/>
              </a:rPr>
              <a:t>Treating a sex partner of a patient diagnosed with an STD without first examining the partner</a:t>
            </a:r>
            <a:endParaRPr lang="en-US" sz="2300" dirty="0">
              <a:latin typeface="Calibri Light" panose="020F0302020204030204" pitchFamily="34" charset="0"/>
            </a:endParaRPr>
          </a:p>
        </p:txBody>
      </p:sp>
      <p:sp>
        <p:nvSpPr>
          <p:cNvPr id="8" name="Content Placeholder 3"/>
          <p:cNvSpPr txBox="1">
            <a:spLocks/>
          </p:cNvSpPr>
          <p:nvPr/>
        </p:nvSpPr>
        <p:spPr bwMode="auto">
          <a:xfrm>
            <a:off x="0" y="2590419"/>
            <a:ext cx="8763000" cy="8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2"/>
                </a:solidFill>
                <a:latin typeface="Calibri Light" panose="020F03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accent6"/>
                </a:solidFill>
                <a:latin typeface="Calibri Light" panose="020F03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2"/>
                </a:solidFill>
                <a:latin typeface="Calibri Light" panose="020F03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5"/>
                </a:solidFill>
                <a:latin typeface="Calibri Light" panose="020F03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2"/>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n-US" sz="2200" dirty="0" smtClean="0">
                <a:solidFill>
                  <a:srgbClr val="424344"/>
                </a:solidFill>
              </a:rPr>
              <a:t>Ask patient to bring his/her partner to treatment visit -- can be effective for one primary partner</a:t>
            </a:r>
          </a:p>
        </p:txBody>
      </p:sp>
      <p:sp>
        <p:nvSpPr>
          <p:cNvPr id="6" name="Freeform 5"/>
          <p:cNvSpPr/>
          <p:nvPr/>
        </p:nvSpPr>
        <p:spPr>
          <a:xfrm>
            <a:off x="457200" y="1447800"/>
            <a:ext cx="8040270" cy="1186380"/>
          </a:xfrm>
          <a:custGeom>
            <a:avLst/>
            <a:gdLst>
              <a:gd name="connsiteX0" fmla="*/ 0 w 7932814"/>
              <a:gd name="connsiteY0" fmla="*/ 197734 h 1186380"/>
              <a:gd name="connsiteX1" fmla="*/ 197734 w 7932814"/>
              <a:gd name="connsiteY1" fmla="*/ 0 h 1186380"/>
              <a:gd name="connsiteX2" fmla="*/ 7735080 w 7932814"/>
              <a:gd name="connsiteY2" fmla="*/ 0 h 1186380"/>
              <a:gd name="connsiteX3" fmla="*/ 7932814 w 7932814"/>
              <a:gd name="connsiteY3" fmla="*/ 197734 h 1186380"/>
              <a:gd name="connsiteX4" fmla="*/ 7932814 w 7932814"/>
              <a:gd name="connsiteY4" fmla="*/ 988646 h 1186380"/>
              <a:gd name="connsiteX5" fmla="*/ 7735080 w 7932814"/>
              <a:gd name="connsiteY5" fmla="*/ 1186380 h 1186380"/>
              <a:gd name="connsiteX6" fmla="*/ 197734 w 7932814"/>
              <a:gd name="connsiteY6" fmla="*/ 1186380 h 1186380"/>
              <a:gd name="connsiteX7" fmla="*/ 0 w 7932814"/>
              <a:gd name="connsiteY7" fmla="*/ 988646 h 1186380"/>
              <a:gd name="connsiteX8" fmla="*/ 0 w 7932814"/>
              <a:gd name="connsiteY8" fmla="*/ 197734 h 118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32814" h="1186380">
                <a:moveTo>
                  <a:pt x="0" y="197734"/>
                </a:moveTo>
                <a:cubicBezTo>
                  <a:pt x="0" y="88529"/>
                  <a:pt x="88529" y="0"/>
                  <a:pt x="197734" y="0"/>
                </a:cubicBezTo>
                <a:lnTo>
                  <a:pt x="7735080" y="0"/>
                </a:lnTo>
                <a:cubicBezTo>
                  <a:pt x="7844285" y="0"/>
                  <a:pt x="7932814" y="88529"/>
                  <a:pt x="7932814" y="197734"/>
                </a:cubicBezTo>
                <a:lnTo>
                  <a:pt x="7932814" y="988646"/>
                </a:lnTo>
                <a:cubicBezTo>
                  <a:pt x="7932814" y="1097851"/>
                  <a:pt x="7844285" y="1186380"/>
                  <a:pt x="7735080" y="1186380"/>
                </a:cubicBezTo>
                <a:lnTo>
                  <a:pt x="197734" y="1186380"/>
                </a:lnTo>
                <a:cubicBezTo>
                  <a:pt x="88529" y="1186380"/>
                  <a:pt x="0" y="1097851"/>
                  <a:pt x="0" y="988646"/>
                </a:cubicBezTo>
                <a:lnTo>
                  <a:pt x="0" y="197734"/>
                </a:lnTo>
                <a:close/>
              </a:path>
            </a:pathLst>
          </a:custGeom>
          <a:solidFill>
            <a:schemeClr val="accent6">
              <a:alpha val="90000"/>
            </a:schemeClr>
          </a:solidFill>
        </p:spPr>
        <p:style>
          <a:lnRef idx="2">
            <a:schemeClr val="lt1">
              <a:hueOff val="0"/>
              <a:satOff val="0"/>
              <a:lumOff val="0"/>
              <a:alphaOff val="0"/>
            </a:schemeClr>
          </a:lnRef>
          <a:fillRef idx="1">
            <a:scrgbClr r="0" g="0" b="0"/>
          </a:fillRef>
          <a:effectRef idx="0">
            <a:schemeClr val="accent4">
              <a:alpha val="90000"/>
              <a:hueOff val="0"/>
              <a:satOff val="0"/>
              <a:lumOff val="0"/>
              <a:alphaOff val="0"/>
            </a:schemeClr>
          </a:effectRef>
          <a:fontRef idx="minor">
            <a:schemeClr val="lt1"/>
          </a:fontRef>
        </p:style>
        <p:txBody>
          <a:bodyPr spcFirstLastPara="0" vert="horz" wrap="square" lIns="145544" tIns="145544" rIns="145544" bIns="145544" numCol="1" spcCol="1270" anchor="ctr" anchorCtr="0">
            <a:noAutofit/>
          </a:bodyPr>
          <a:lstStyle/>
          <a:p>
            <a:pPr defTabSz="1022350">
              <a:lnSpc>
                <a:spcPct val="90000"/>
              </a:lnSpc>
              <a:spcAft>
                <a:spcPts val="600"/>
              </a:spcAft>
            </a:pPr>
            <a:r>
              <a:rPr lang="en-US" sz="2300" b="1" i="1" kern="1200" dirty="0" smtClean="0">
                <a:latin typeface="Calibri Light" panose="020F0302020204030204" pitchFamily="34" charset="0"/>
              </a:rPr>
              <a:t>First-Line Option:  </a:t>
            </a:r>
            <a:r>
              <a:rPr lang="en-US" sz="2800" b="1" dirty="0">
                <a:solidFill>
                  <a:schemeClr val="accent2">
                    <a:lumMod val="20000"/>
                    <a:lumOff val="80000"/>
                  </a:schemeClr>
                </a:solidFill>
                <a:latin typeface="Calibri" panose="020F0502020204030204" pitchFamily="34" charset="0"/>
              </a:rPr>
              <a:t>Concurrent Patient-Partner Therapy</a:t>
            </a:r>
          </a:p>
          <a:p>
            <a:pPr lvl="0" algn="l" defTabSz="1022350">
              <a:lnSpc>
                <a:spcPct val="90000"/>
              </a:lnSpc>
              <a:spcBef>
                <a:spcPct val="0"/>
              </a:spcBef>
              <a:spcAft>
                <a:spcPts val="600"/>
              </a:spcAft>
            </a:pPr>
            <a:r>
              <a:rPr lang="en-US" sz="2300" kern="1200" dirty="0" smtClean="0">
                <a:latin typeface="Calibri Light" panose="020F0302020204030204" pitchFamily="34" charset="0"/>
              </a:rPr>
              <a:t>Performing a clinical evaluation of recent/current sex partners at patient’s STD treatment visit</a:t>
            </a:r>
            <a:endParaRPr lang="en-US" sz="2300" kern="1200" dirty="0">
              <a:latin typeface="Calibri Light" panose="020F0302020204030204" pitchFamily="34" charset="0"/>
            </a:endParaRPr>
          </a:p>
        </p:txBody>
      </p:sp>
      <p:pic>
        <p:nvPicPr>
          <p:cNvPr id="12" name="Picture 11" descr="plus sig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91712" y="76200"/>
            <a:ext cx="580088" cy="580088"/>
          </a:xfrm>
          <a:prstGeom prst="rect">
            <a:avLst/>
          </a:prstGeom>
        </p:spPr>
      </p:pic>
    </p:spTree>
    <p:extLst>
      <p:ext uri="{BB962C8B-B14F-4D97-AF65-F5344CB8AC3E}">
        <p14:creationId xmlns:p14="http://schemas.microsoft.com/office/powerpoint/2010/main" val="3996164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4048" y="6400800"/>
            <a:ext cx="4572000" cy="276999"/>
          </a:xfrm>
          <a:prstGeom prst="rect">
            <a:avLst/>
          </a:prstGeom>
        </p:spPr>
        <p:txBody>
          <a:bodyPr>
            <a:spAutoFit/>
          </a:bodyPr>
          <a:lstStyle/>
          <a:p>
            <a:r>
              <a:rPr lang="en-US" sz="1200" dirty="0" smtClean="0">
                <a:solidFill>
                  <a:srgbClr val="6A1C67"/>
                </a:solidFill>
                <a:hlinkClick r:id="rId3"/>
              </a:rPr>
              <a:t>CDC.gov Legal Status of Expedited Partner Therapy (EPT)</a:t>
            </a:r>
            <a:endParaRPr lang="en-US" sz="1200" dirty="0">
              <a:solidFill>
                <a:srgbClr val="6A1C67"/>
              </a:solidFill>
            </a:endParaRPr>
          </a:p>
        </p:txBody>
      </p:sp>
      <p:sp>
        <p:nvSpPr>
          <p:cNvPr id="5" name="TextBox 4"/>
          <p:cNvSpPr txBox="1"/>
          <p:nvPr/>
        </p:nvSpPr>
        <p:spPr>
          <a:xfrm>
            <a:off x="7154871" y="5105400"/>
            <a:ext cx="1660542" cy="276999"/>
          </a:xfrm>
          <a:prstGeom prst="rect">
            <a:avLst/>
          </a:prstGeom>
          <a:noFill/>
        </p:spPr>
        <p:txBody>
          <a:bodyPr wrap="square" rtlCol="0">
            <a:spAutoFit/>
          </a:bodyPr>
          <a:lstStyle/>
          <a:p>
            <a:r>
              <a:rPr lang="en-US" sz="1200" dirty="0" smtClean="0"/>
              <a:t>Last updated Nov. 2018</a:t>
            </a:r>
            <a:endParaRPr lang="en-US" sz="1200" dirty="0"/>
          </a:p>
        </p:txBody>
      </p:sp>
      <p:pic>
        <p:nvPicPr>
          <p:cNvPr id="3" name="Picture 2" descr="Map of United States indicating by color in which states and territories EPT is legal (green), potentially legal (gold), or prohibited (red). EPT is currently legal in 43 states and potentially allowable in five others plus Puerto Rico. It is only expressively prohibited in two states."/>
          <p:cNvPicPr>
            <a:picLocks noChangeAspect="1"/>
          </p:cNvPicPr>
          <p:nvPr/>
        </p:nvPicPr>
        <p:blipFill>
          <a:blip r:embed="rId4">
            <a:clrChange>
              <a:clrFrom>
                <a:srgbClr val="FFFFFF"/>
              </a:clrFrom>
              <a:clrTo>
                <a:srgbClr val="FFFFFF">
                  <a:alpha val="0"/>
                </a:srgbClr>
              </a:clrTo>
            </a:clrChange>
          </a:blip>
          <a:stretch>
            <a:fillRect/>
          </a:stretch>
        </p:blipFill>
        <p:spPr>
          <a:xfrm>
            <a:off x="1066800" y="1514475"/>
            <a:ext cx="6918342" cy="4657725"/>
          </a:xfrm>
          <a:prstGeom prst="rect">
            <a:avLst/>
          </a:prstGeom>
        </p:spPr>
      </p:pic>
      <p:sp>
        <p:nvSpPr>
          <p:cNvPr id="2" name="Title 1"/>
          <p:cNvSpPr>
            <a:spLocks noGrp="1"/>
          </p:cNvSpPr>
          <p:nvPr>
            <p:ph type="title"/>
          </p:nvPr>
        </p:nvSpPr>
        <p:spPr/>
        <p:txBody>
          <a:bodyPr/>
          <a:lstStyle/>
          <a:p>
            <a:r>
              <a:rPr lang="en-US" sz="3600" dirty="0" smtClean="0">
                <a:solidFill>
                  <a:srgbClr val="6A1C67"/>
                </a:solidFill>
              </a:rPr>
              <a:t>Legal status of Expedited Partner Therapy (EPT)</a:t>
            </a:r>
            <a:endParaRPr lang="en-US" sz="3600" dirty="0">
              <a:solidFill>
                <a:srgbClr val="6A1C67"/>
              </a:solidFill>
            </a:endParaRPr>
          </a:p>
        </p:txBody>
      </p:sp>
    </p:spTree>
    <p:extLst>
      <p:ext uri="{BB962C8B-B14F-4D97-AF65-F5344CB8AC3E}">
        <p14:creationId xmlns:p14="http://schemas.microsoft.com/office/powerpoint/2010/main" val="827177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solidFill>
                  <a:srgbClr val="424344"/>
                </a:solidFill>
              </a:rPr>
              <a:t>By the end of the webinar, you will be able to:</a:t>
            </a:r>
          </a:p>
          <a:p>
            <a:pPr lvl="1"/>
            <a:r>
              <a:rPr lang="en-US" dirty="0">
                <a:solidFill>
                  <a:schemeClr val="accent6">
                    <a:lumMod val="50000"/>
                  </a:schemeClr>
                </a:solidFill>
              </a:rPr>
              <a:t>Describe the </a:t>
            </a:r>
            <a:r>
              <a:rPr lang="en-US" b="1" dirty="0">
                <a:solidFill>
                  <a:schemeClr val="accent6">
                    <a:lumMod val="50000"/>
                  </a:schemeClr>
                </a:solidFill>
              </a:rPr>
              <a:t>current rates and trends </a:t>
            </a:r>
            <a:r>
              <a:rPr lang="en-US" dirty="0">
                <a:solidFill>
                  <a:schemeClr val="accent6">
                    <a:lumMod val="50000"/>
                  </a:schemeClr>
                </a:solidFill>
              </a:rPr>
              <a:t>of chlamydia </a:t>
            </a:r>
            <a:r>
              <a:rPr lang="en-US" dirty="0" smtClean="0">
                <a:solidFill>
                  <a:schemeClr val="accent6">
                    <a:lumMod val="50000"/>
                  </a:schemeClr>
                </a:solidFill>
              </a:rPr>
              <a:t>and gonorrhea infections </a:t>
            </a:r>
            <a:r>
              <a:rPr lang="en-US" dirty="0">
                <a:solidFill>
                  <a:schemeClr val="accent6">
                    <a:lumMod val="50000"/>
                  </a:schemeClr>
                </a:solidFill>
              </a:rPr>
              <a:t>and screening</a:t>
            </a:r>
          </a:p>
          <a:p>
            <a:pPr lvl="1"/>
            <a:r>
              <a:rPr lang="en-US" dirty="0">
                <a:solidFill>
                  <a:srgbClr val="9A5E03"/>
                </a:solidFill>
              </a:rPr>
              <a:t>Explain </a:t>
            </a:r>
            <a:r>
              <a:rPr lang="en-US" b="1" dirty="0">
                <a:solidFill>
                  <a:srgbClr val="9A5E03"/>
                </a:solidFill>
              </a:rPr>
              <a:t>CDC’s </a:t>
            </a:r>
            <a:r>
              <a:rPr lang="en-US" dirty="0" smtClean="0">
                <a:solidFill>
                  <a:srgbClr val="9A5E03"/>
                </a:solidFill>
              </a:rPr>
              <a:t>screening</a:t>
            </a:r>
            <a:r>
              <a:rPr lang="en-US" dirty="0">
                <a:solidFill>
                  <a:srgbClr val="9A5E03"/>
                </a:solidFill>
              </a:rPr>
              <a:t>, treatment, and management </a:t>
            </a:r>
            <a:r>
              <a:rPr lang="en-US" b="1" dirty="0">
                <a:solidFill>
                  <a:srgbClr val="9A5E03"/>
                </a:solidFill>
              </a:rPr>
              <a:t>recommendations</a:t>
            </a:r>
          </a:p>
          <a:p>
            <a:pPr lvl="1"/>
            <a:r>
              <a:rPr lang="en-US" dirty="0">
                <a:solidFill>
                  <a:srgbClr val="6A1C67"/>
                </a:solidFill>
              </a:rPr>
              <a:t>Describe evidence-based </a:t>
            </a:r>
            <a:r>
              <a:rPr lang="en-US" b="1" dirty="0">
                <a:solidFill>
                  <a:srgbClr val="6A1C67"/>
                </a:solidFill>
              </a:rPr>
              <a:t>implementation strategies </a:t>
            </a:r>
            <a:r>
              <a:rPr lang="en-US" dirty="0">
                <a:solidFill>
                  <a:srgbClr val="6A1C67"/>
                </a:solidFill>
              </a:rPr>
              <a:t>for increasing </a:t>
            </a:r>
            <a:r>
              <a:rPr lang="en-US" dirty="0" smtClean="0">
                <a:solidFill>
                  <a:srgbClr val="6A1C67"/>
                </a:solidFill>
              </a:rPr>
              <a:t>screening</a:t>
            </a:r>
            <a:endParaRPr lang="en-US" dirty="0">
              <a:solidFill>
                <a:srgbClr val="6A1C67"/>
              </a:solidFill>
            </a:endParaRPr>
          </a:p>
          <a:p>
            <a:pPr lvl="1"/>
            <a:r>
              <a:rPr lang="en-US" dirty="0">
                <a:solidFill>
                  <a:srgbClr val="47651E"/>
                </a:solidFill>
              </a:rPr>
              <a:t>Identify three </a:t>
            </a:r>
            <a:r>
              <a:rPr lang="en-US" b="1" dirty="0">
                <a:solidFill>
                  <a:srgbClr val="47651E"/>
                </a:solidFill>
              </a:rPr>
              <a:t>FPNTC</a:t>
            </a:r>
            <a:r>
              <a:rPr lang="en-US" dirty="0">
                <a:solidFill>
                  <a:srgbClr val="47651E"/>
                </a:solidFill>
              </a:rPr>
              <a:t> </a:t>
            </a:r>
            <a:r>
              <a:rPr lang="en-US" b="1" dirty="0">
                <a:solidFill>
                  <a:srgbClr val="47651E"/>
                </a:solidFill>
              </a:rPr>
              <a:t>tools that are available to support Title X grantees</a:t>
            </a:r>
            <a:r>
              <a:rPr lang="en-US" dirty="0">
                <a:solidFill>
                  <a:srgbClr val="47651E"/>
                </a:solidFill>
              </a:rPr>
              <a:t> in increasing screening in their networks </a:t>
            </a:r>
          </a:p>
        </p:txBody>
      </p:sp>
      <p:sp>
        <p:nvSpPr>
          <p:cNvPr id="2" name="Title 1"/>
          <p:cNvSpPr>
            <a:spLocks noGrp="1"/>
          </p:cNvSpPr>
          <p:nvPr>
            <p:ph type="title"/>
          </p:nvPr>
        </p:nvSpPr>
        <p:spPr/>
        <p:txBody>
          <a:bodyPr/>
          <a:lstStyle/>
          <a:p>
            <a:r>
              <a:rPr lang="en-US" dirty="0" smtClean="0">
                <a:solidFill>
                  <a:srgbClr val="6A1C67"/>
                </a:solidFill>
              </a:rPr>
              <a:t>Today’s Objectives</a:t>
            </a:r>
            <a:endParaRPr lang="en-US" dirty="0">
              <a:solidFill>
                <a:srgbClr val="6A1C67"/>
              </a:solidFill>
            </a:endParaRPr>
          </a:p>
        </p:txBody>
      </p:sp>
    </p:spTree>
    <p:extLst>
      <p:ext uri="{BB962C8B-B14F-4D97-AF65-F5344CB8AC3E}">
        <p14:creationId xmlns:p14="http://schemas.microsoft.com/office/powerpoint/2010/main" val="9213269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If Positive  </a:t>
            </a:r>
            <a:br>
              <a:rPr lang="en-US" i="1" dirty="0"/>
            </a:br>
            <a:r>
              <a:rPr lang="en-US" i="1" dirty="0">
                <a:solidFill>
                  <a:schemeClr val="accent2"/>
                </a:solidFill>
              </a:rPr>
              <a:t>4. </a:t>
            </a:r>
            <a:r>
              <a:rPr lang="en-US" dirty="0" err="1">
                <a:solidFill>
                  <a:schemeClr val="accent2"/>
                </a:solidFill>
              </a:rPr>
              <a:t>ReScreen</a:t>
            </a:r>
            <a:r>
              <a:rPr lang="en-US" dirty="0">
                <a:solidFill>
                  <a:schemeClr val="accent2"/>
                </a:solidFill>
              </a:rPr>
              <a:t> (“retest</a:t>
            </a:r>
            <a:r>
              <a:rPr lang="en-US" dirty="0" smtClean="0">
                <a:solidFill>
                  <a:schemeClr val="accent2"/>
                </a:solidFill>
              </a:rPr>
              <a:t>”)</a:t>
            </a:r>
            <a:endParaRPr lang="en-US" dirty="0"/>
          </a:p>
        </p:txBody>
      </p:sp>
      <p:sp>
        <p:nvSpPr>
          <p:cNvPr id="3" name="Content Placeholder 2"/>
          <p:cNvSpPr>
            <a:spLocks noGrp="1"/>
          </p:cNvSpPr>
          <p:nvPr>
            <p:ph idx="1"/>
          </p:nvPr>
        </p:nvSpPr>
        <p:spPr/>
        <p:txBody>
          <a:bodyPr/>
          <a:lstStyle/>
          <a:p>
            <a:pPr marL="0" indent="0">
              <a:buNone/>
            </a:pPr>
            <a:r>
              <a:rPr lang="en-US" sz="2800" b="1" u="sng" dirty="0" smtClean="0">
                <a:solidFill>
                  <a:srgbClr val="47651E"/>
                </a:solidFill>
              </a:rPr>
              <a:t>Retesting</a:t>
            </a:r>
            <a:r>
              <a:rPr lang="en-US" sz="2800" dirty="0" smtClean="0"/>
              <a:t> is recommended for </a:t>
            </a:r>
            <a:r>
              <a:rPr lang="en-US" sz="2800" b="1" dirty="0" smtClean="0"/>
              <a:t>ALL patients </a:t>
            </a:r>
            <a:r>
              <a:rPr lang="en-US" sz="2800" dirty="0" smtClean="0"/>
              <a:t>who have tested positive for chlamydia or gonorrhea ~3 months after treatment…or </a:t>
            </a:r>
            <a:r>
              <a:rPr lang="en-US" sz="2800" dirty="0"/>
              <a:t>opportunistically at next visit</a:t>
            </a:r>
          </a:p>
          <a:p>
            <a:pPr lvl="1">
              <a:buClr>
                <a:schemeClr val="accent4"/>
              </a:buClr>
            </a:pPr>
            <a:r>
              <a:rPr lang="en-US" u="sng" dirty="0">
                <a:solidFill>
                  <a:srgbClr val="0E3B5E"/>
                </a:solidFill>
              </a:rPr>
              <a:t>Timing</a:t>
            </a:r>
            <a:r>
              <a:rPr lang="en-US" dirty="0">
                <a:solidFill>
                  <a:srgbClr val="0E3B5E"/>
                </a:solidFill>
              </a:rPr>
              <a:t>: need to wait at least 3 weeks after treatment to re-test for chlamydia with NAAT because of risk for false positives (continued presence of nonviable organisms)</a:t>
            </a:r>
          </a:p>
          <a:p>
            <a:pPr lvl="1">
              <a:buClr>
                <a:schemeClr val="accent4"/>
              </a:buClr>
            </a:pPr>
            <a:r>
              <a:rPr lang="en-US" dirty="0" smtClean="0">
                <a:solidFill>
                  <a:srgbClr val="0E3B5E"/>
                </a:solidFill>
              </a:rPr>
              <a:t>Retesting is especially important for adolescents; high prevalence of repeat infection</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7912" y="152400"/>
            <a:ext cx="580088" cy="580088"/>
          </a:xfrm>
          <a:prstGeom prst="rect">
            <a:avLst/>
          </a:prstGeom>
        </p:spPr>
      </p:pic>
    </p:spTree>
    <p:extLst>
      <p:ext uri="{BB962C8B-B14F-4D97-AF65-F5344CB8AC3E}">
        <p14:creationId xmlns:p14="http://schemas.microsoft.com/office/powerpoint/2010/main" val="29219378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p:txBody>
          <a:bodyPr/>
          <a:lstStyle/>
          <a:p>
            <a:r>
              <a:rPr lang="en-US" sz="3600" dirty="0" smtClean="0"/>
              <a:t>Screening + management – in summary:</a:t>
            </a:r>
          </a:p>
        </p:txBody>
      </p:sp>
      <p:pic>
        <p:nvPicPr>
          <p:cNvPr id="19" name="Content Placeholder 18" title="magnifier and pill icons"/>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09600" y="1619049"/>
            <a:ext cx="1397469" cy="4525963"/>
          </a:xfrm>
        </p:spPr>
      </p:pic>
      <p:sp>
        <p:nvSpPr>
          <p:cNvPr id="18" name="Content Placeholder 17"/>
          <p:cNvSpPr>
            <a:spLocks noGrp="1"/>
          </p:cNvSpPr>
          <p:nvPr>
            <p:ph sz="half" idx="2"/>
          </p:nvPr>
        </p:nvSpPr>
        <p:spPr>
          <a:xfrm>
            <a:off x="1981200" y="1722437"/>
            <a:ext cx="7391400" cy="4525963"/>
          </a:xfrm>
        </p:spPr>
        <p:txBody>
          <a:bodyPr/>
          <a:lstStyle/>
          <a:p>
            <a:pPr marL="0" indent="0">
              <a:buNone/>
            </a:pPr>
            <a:r>
              <a:rPr lang="en-US" sz="3200" b="1" dirty="0" smtClean="0">
                <a:solidFill>
                  <a:srgbClr val="6A1C67"/>
                </a:solidFill>
              </a:rPr>
              <a:t>      Screen</a:t>
            </a:r>
            <a:r>
              <a:rPr lang="en-US" sz="3200" dirty="0" smtClean="0">
                <a:solidFill>
                  <a:srgbClr val="6A1C67"/>
                </a:solidFill>
              </a:rPr>
              <a:t> </a:t>
            </a:r>
            <a:r>
              <a:rPr lang="en-US" sz="3200" dirty="0">
                <a:solidFill>
                  <a:srgbClr val="6A1C67"/>
                </a:solidFill>
              </a:rPr>
              <a:t>for chlamydia + gonorrhea</a:t>
            </a:r>
          </a:p>
          <a:p>
            <a:pPr marL="0" indent="0">
              <a:spcBef>
                <a:spcPts val="1800"/>
              </a:spcBef>
              <a:spcAft>
                <a:spcPts val="2100"/>
              </a:spcAft>
              <a:buNone/>
            </a:pPr>
            <a:r>
              <a:rPr lang="en-US" sz="3200" b="1" i="1" dirty="0" smtClean="0">
                <a:solidFill>
                  <a:schemeClr val="tx1"/>
                </a:solidFill>
              </a:rPr>
              <a:t>If </a:t>
            </a:r>
            <a:r>
              <a:rPr lang="en-US" sz="3200" b="1" i="1" dirty="0">
                <a:solidFill>
                  <a:schemeClr val="tx1"/>
                </a:solidFill>
              </a:rPr>
              <a:t>screen is positive for either</a:t>
            </a:r>
            <a:r>
              <a:rPr lang="en-US" sz="3200" b="1" i="1" dirty="0" smtClean="0">
                <a:solidFill>
                  <a:schemeClr val="tx1"/>
                </a:solidFill>
              </a:rPr>
              <a:t>:</a:t>
            </a:r>
          </a:p>
          <a:p>
            <a:pPr marL="0" indent="0">
              <a:spcBef>
                <a:spcPts val="0"/>
              </a:spcBef>
              <a:spcAft>
                <a:spcPts val="3000"/>
              </a:spcAft>
              <a:buNone/>
            </a:pPr>
            <a:r>
              <a:rPr lang="en-US" sz="3200" b="1" dirty="0" smtClean="0">
                <a:solidFill>
                  <a:srgbClr val="C00000"/>
                </a:solidFill>
              </a:rPr>
              <a:t>      Screen</a:t>
            </a:r>
            <a:r>
              <a:rPr lang="en-US" sz="3200" dirty="0" smtClean="0">
                <a:solidFill>
                  <a:srgbClr val="C00000"/>
                </a:solidFill>
              </a:rPr>
              <a:t> </a:t>
            </a:r>
            <a:r>
              <a:rPr lang="en-US" sz="3200" dirty="0">
                <a:solidFill>
                  <a:srgbClr val="C00000"/>
                </a:solidFill>
              </a:rPr>
              <a:t>for syphilis + </a:t>
            </a:r>
            <a:r>
              <a:rPr lang="en-US" sz="3200" dirty="0" smtClean="0">
                <a:solidFill>
                  <a:srgbClr val="C00000"/>
                </a:solidFill>
              </a:rPr>
              <a:t>HIV</a:t>
            </a:r>
          </a:p>
          <a:p>
            <a:pPr marL="0" indent="0">
              <a:spcBef>
                <a:spcPts val="1800"/>
              </a:spcBef>
              <a:spcAft>
                <a:spcPts val="1800"/>
              </a:spcAft>
              <a:buNone/>
            </a:pPr>
            <a:r>
              <a:rPr lang="en-US" sz="3200" b="1" dirty="0" smtClean="0">
                <a:solidFill>
                  <a:schemeClr val="accent2">
                    <a:lumMod val="75000"/>
                  </a:schemeClr>
                </a:solidFill>
              </a:rPr>
              <a:t>      Treat</a:t>
            </a:r>
            <a:r>
              <a:rPr lang="en-US" sz="3200" dirty="0" smtClean="0">
                <a:solidFill>
                  <a:schemeClr val="accent2">
                    <a:lumMod val="75000"/>
                  </a:schemeClr>
                </a:solidFill>
              </a:rPr>
              <a:t> </a:t>
            </a:r>
            <a:r>
              <a:rPr lang="en-US" sz="3200" dirty="0">
                <a:solidFill>
                  <a:schemeClr val="accent2">
                    <a:lumMod val="75000"/>
                  </a:schemeClr>
                </a:solidFill>
              </a:rPr>
              <a:t>patient + </a:t>
            </a:r>
            <a:r>
              <a:rPr lang="en-US" sz="3200" b="1" dirty="0">
                <a:solidFill>
                  <a:schemeClr val="accent2">
                    <a:lumMod val="75000"/>
                  </a:schemeClr>
                </a:solidFill>
              </a:rPr>
              <a:t>Treat</a:t>
            </a:r>
            <a:r>
              <a:rPr lang="en-US" sz="3200" dirty="0">
                <a:solidFill>
                  <a:schemeClr val="accent2">
                    <a:lumMod val="75000"/>
                  </a:schemeClr>
                </a:solidFill>
              </a:rPr>
              <a:t> partners</a:t>
            </a:r>
          </a:p>
          <a:p>
            <a:pPr marL="0" indent="0">
              <a:buNone/>
            </a:pPr>
            <a:r>
              <a:rPr lang="en-US" sz="3200" i="1" dirty="0" smtClean="0">
                <a:solidFill>
                  <a:srgbClr val="0E3B5E"/>
                </a:solidFill>
              </a:rPr>
              <a:t>      </a:t>
            </a:r>
            <a:r>
              <a:rPr lang="en-US" sz="3200" i="1" dirty="0" err="1" smtClean="0">
                <a:solidFill>
                  <a:srgbClr val="0E3B5E"/>
                </a:solidFill>
              </a:rPr>
              <a:t>Re</a:t>
            </a:r>
            <a:r>
              <a:rPr lang="en-US" sz="3200" b="1" dirty="0" err="1" smtClean="0">
                <a:solidFill>
                  <a:srgbClr val="0E3B5E"/>
                </a:solidFill>
              </a:rPr>
              <a:t>Screen</a:t>
            </a:r>
            <a:r>
              <a:rPr lang="en-US" sz="3200" dirty="0" smtClean="0">
                <a:solidFill>
                  <a:srgbClr val="0E3B5E"/>
                </a:solidFill>
              </a:rPr>
              <a:t> </a:t>
            </a:r>
            <a:r>
              <a:rPr lang="en-US" sz="3200" dirty="0">
                <a:solidFill>
                  <a:srgbClr val="0E3B5E"/>
                </a:solidFill>
              </a:rPr>
              <a:t>again in 3 </a:t>
            </a:r>
            <a:r>
              <a:rPr lang="en-US" sz="3200" dirty="0" smtClean="0">
                <a:solidFill>
                  <a:srgbClr val="0E3B5E"/>
                </a:solidFill>
              </a:rPr>
              <a:t>months</a:t>
            </a:r>
            <a:endParaRPr lang="en-US" sz="3200" dirty="0">
              <a:solidFill>
                <a:srgbClr val="0E3B5E"/>
              </a:solidFill>
            </a:endParaRPr>
          </a:p>
        </p:txBody>
      </p:sp>
    </p:spTree>
    <p:extLst>
      <p:ext uri="{BB962C8B-B14F-4D97-AF65-F5344CB8AC3E}">
        <p14:creationId xmlns:p14="http://schemas.microsoft.com/office/powerpoint/2010/main" val="19796323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clipart of mobile phone with STD Treatment app show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752600"/>
            <a:ext cx="2383117" cy="4191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descr="screen shot of &quot;download the app&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211" y="2438400"/>
            <a:ext cx="5104977" cy="2362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a:xfrm>
            <a:off x="533188" y="457200"/>
            <a:ext cx="5639012" cy="1143000"/>
          </a:xfrm>
        </p:spPr>
        <p:txBody>
          <a:bodyPr/>
          <a:lstStyle/>
          <a:p>
            <a:r>
              <a:rPr lang="en-US" sz="3600" dirty="0" smtClean="0">
                <a:solidFill>
                  <a:srgbClr val="6A1C67"/>
                </a:solidFill>
              </a:rPr>
              <a:t>Hey</a:t>
            </a:r>
            <a:r>
              <a:rPr lang="en-US" sz="3600" dirty="0" smtClean="0"/>
              <a:t>! There’s an app for that…</a:t>
            </a:r>
            <a:endParaRPr lang="en-US" sz="3600" dirty="0"/>
          </a:p>
        </p:txBody>
      </p:sp>
    </p:spTree>
    <p:extLst>
      <p:ext uri="{BB962C8B-B14F-4D97-AF65-F5344CB8AC3E}">
        <p14:creationId xmlns:p14="http://schemas.microsoft.com/office/powerpoint/2010/main" val="30006717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953000" y="4163706"/>
            <a:ext cx="3834063" cy="523220"/>
          </a:xfrm>
          <a:prstGeom prst="rect">
            <a:avLst/>
          </a:prstGeom>
        </p:spPr>
        <p:txBody>
          <a:bodyPr wrap="none">
            <a:spAutoFit/>
          </a:bodyPr>
          <a:lstStyle/>
          <a:p>
            <a:r>
              <a:rPr lang="en-US" sz="2800" dirty="0" smtClean="0">
                <a:hlinkClick r:id="rId3"/>
              </a:rPr>
              <a:t>http://www.STDCCN.org </a:t>
            </a:r>
            <a:endParaRPr lang="en-US" sz="2800" dirty="0" smtClean="0"/>
          </a:p>
        </p:txBody>
      </p:sp>
      <p:pic>
        <p:nvPicPr>
          <p:cNvPr id="4" name="Content Placeholder 3" descr="Screenshot STD Clinical Consultation Network webpage header"/>
          <p:cNvPicPr>
            <a:picLocks noChangeAspect="1"/>
          </p:cNvPicPr>
          <p:nvPr/>
        </p:nvPicPr>
        <p:blipFill>
          <a:blip r:embed="rId4" cstate="print">
            <a:extLst>
              <a:ext uri="{28A0092B-C50C-407E-A947-70E740481C1C}">
                <a14:useLocalDpi xmlns:a14="http://schemas.microsoft.com/office/drawing/2010/main" val="0"/>
              </a:ext>
            </a:extLst>
          </a:blip>
          <a:srcRect t="4211" b="4211"/>
          <a:stretch>
            <a:fillRect/>
          </a:stretch>
        </p:blipFill>
        <p:spPr>
          <a:xfrm>
            <a:off x="4646791" y="1884759"/>
            <a:ext cx="4254303" cy="2232600"/>
          </a:xfrm>
          <a:prstGeom prst="rect">
            <a:avLst/>
          </a:prstGeom>
          <a:ln>
            <a:solidFill>
              <a:schemeClr val="bg2">
                <a:lumMod val="50000"/>
              </a:schemeClr>
            </a:solidFill>
          </a:ln>
        </p:spPr>
      </p:pic>
      <p:sp>
        <p:nvSpPr>
          <p:cNvPr id="3" name="Content Placeholder 2"/>
          <p:cNvSpPr>
            <a:spLocks noGrp="1"/>
          </p:cNvSpPr>
          <p:nvPr>
            <p:ph idx="1"/>
          </p:nvPr>
        </p:nvSpPr>
        <p:spPr>
          <a:xfrm>
            <a:off x="457200" y="1600200"/>
            <a:ext cx="4114800" cy="4525963"/>
          </a:xfrm>
        </p:spPr>
        <p:txBody>
          <a:bodyPr/>
          <a:lstStyle/>
          <a:p>
            <a:r>
              <a:rPr lang="en-US" sz="2800" dirty="0" smtClean="0">
                <a:solidFill>
                  <a:srgbClr val="424344"/>
                </a:solidFill>
              </a:rPr>
              <a:t>Provides STD clinical consultation services to healthcare providers nationwide (1-5 days depending on urgency)</a:t>
            </a:r>
          </a:p>
          <a:p>
            <a:r>
              <a:rPr lang="en-US" sz="2800" dirty="0" smtClean="0">
                <a:solidFill>
                  <a:srgbClr val="424344"/>
                </a:solidFill>
              </a:rPr>
              <a:t>Your consultation request is linked to a CDC-funded STD Prevention Training Center’s expert faculty</a:t>
            </a:r>
          </a:p>
        </p:txBody>
      </p:sp>
      <p:sp>
        <p:nvSpPr>
          <p:cNvPr id="2" name="Title 1"/>
          <p:cNvSpPr>
            <a:spLocks noGrp="1"/>
          </p:cNvSpPr>
          <p:nvPr>
            <p:ph type="title"/>
          </p:nvPr>
        </p:nvSpPr>
        <p:spPr>
          <a:xfrm>
            <a:off x="457200" y="274638"/>
            <a:ext cx="5410200" cy="1143000"/>
          </a:xfrm>
        </p:spPr>
        <p:txBody>
          <a:bodyPr/>
          <a:lstStyle/>
          <a:p>
            <a:r>
              <a:rPr lang="en-US" dirty="0" smtClean="0"/>
              <a:t>STD Clinical Consultation Network (STDCCN)</a:t>
            </a:r>
            <a:endParaRPr lang="en-US" dirty="0"/>
          </a:p>
        </p:txBody>
      </p:sp>
    </p:spTree>
    <p:extLst>
      <p:ext uri="{BB962C8B-B14F-4D97-AF65-F5344CB8AC3E}">
        <p14:creationId xmlns:p14="http://schemas.microsoft.com/office/powerpoint/2010/main" val="26928270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124200"/>
            <a:ext cx="5181600" cy="1882775"/>
          </a:xfrm>
        </p:spPr>
        <p:txBody>
          <a:bodyPr/>
          <a:lstStyle/>
          <a:p>
            <a:r>
              <a:rPr lang="en-US" i="1" dirty="0" smtClean="0">
                <a:solidFill>
                  <a:srgbClr val="6A1C67"/>
                </a:solidFill>
              </a:rPr>
              <a:t>What to do about it? </a:t>
            </a:r>
            <a:r>
              <a:rPr lang="en-US" sz="3600" dirty="0" smtClean="0">
                <a:solidFill>
                  <a:srgbClr val="6A1C67"/>
                </a:solidFill>
              </a:rPr>
              <a:t>Best Practice Implementation Strategies for Improving </a:t>
            </a:r>
            <a:br>
              <a:rPr lang="en-US" sz="3600" dirty="0" smtClean="0">
                <a:solidFill>
                  <a:srgbClr val="6A1C67"/>
                </a:solidFill>
              </a:rPr>
            </a:br>
            <a:r>
              <a:rPr lang="en-US" sz="3600" dirty="0" smtClean="0">
                <a:solidFill>
                  <a:srgbClr val="6A1C67"/>
                </a:solidFill>
              </a:rPr>
              <a:t>Chlamydia Screening</a:t>
            </a:r>
            <a:endParaRPr lang="en-US" sz="3600" dirty="0">
              <a:solidFill>
                <a:srgbClr val="6A1C67"/>
              </a:solidFill>
            </a:endParaRPr>
          </a:p>
        </p:txBody>
      </p:sp>
    </p:spTree>
    <p:extLst>
      <p:ext uri="{BB962C8B-B14F-4D97-AF65-F5344CB8AC3E}">
        <p14:creationId xmlns:p14="http://schemas.microsoft.com/office/powerpoint/2010/main" val="4827653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1" descr="screen shot of chlamydia screening change package cover page" title="Chlamydia Screening Change Package"/>
          <p:cNvPicPr>
            <a:picLocks noGrp="1" noChangeAspect="1" noChangeArrowheads="1"/>
          </p:cNvPicPr>
          <p:nvPr>
            <p:ph sz="half" idx="4294967295"/>
          </p:nvPr>
        </p:nvPicPr>
        <p:blipFill>
          <a:blip r:embed="rId3"/>
          <a:srcRect l="24954" t="11357" r="39925" b="8514"/>
          <a:stretch>
            <a:fillRect/>
          </a:stretch>
        </p:blipFill>
        <p:spPr>
          <a:xfrm>
            <a:off x="6477000" y="2362200"/>
            <a:ext cx="2357315" cy="3024188"/>
          </a:xfrm>
          <a:ln>
            <a:solidFill>
              <a:srgbClr val="000000"/>
            </a:solidFill>
            <a:miter lim="800000"/>
            <a:headEnd/>
            <a:tailEnd/>
          </a:ln>
        </p:spPr>
      </p:pic>
      <p:sp>
        <p:nvSpPr>
          <p:cNvPr id="37891" name="Content Placeholder 2"/>
          <p:cNvSpPr>
            <a:spLocks noGrp="1"/>
          </p:cNvSpPr>
          <p:nvPr>
            <p:ph idx="1"/>
          </p:nvPr>
        </p:nvSpPr>
        <p:spPr>
          <a:xfrm>
            <a:off x="457200" y="1600200"/>
            <a:ext cx="5638800" cy="4756150"/>
          </a:xfrm>
        </p:spPr>
        <p:txBody>
          <a:bodyPr/>
          <a:lstStyle/>
          <a:p>
            <a:pPr>
              <a:spcBef>
                <a:spcPts val="0"/>
              </a:spcBef>
              <a:buFont typeface="+mj-lt"/>
              <a:buAutoNum type="arabicPeriod"/>
              <a:defRPr/>
            </a:pPr>
            <a:r>
              <a:rPr lang="en-US" altLang="en-US" sz="3000" dirty="0" smtClean="0">
                <a:solidFill>
                  <a:srgbClr val="424344"/>
                </a:solidFill>
              </a:rPr>
              <a:t>Include chlamydia screening as a part of </a:t>
            </a:r>
            <a:r>
              <a:rPr lang="en-US" altLang="en-US" sz="3000" b="1" dirty="0" smtClean="0">
                <a:solidFill>
                  <a:srgbClr val="0E3B5E"/>
                </a:solidFill>
              </a:rPr>
              <a:t>routine</a:t>
            </a:r>
            <a:r>
              <a:rPr lang="en-US" altLang="en-US" sz="3000" b="1" dirty="0" smtClean="0">
                <a:solidFill>
                  <a:schemeClr val="accent6"/>
                </a:solidFill>
              </a:rPr>
              <a:t> </a:t>
            </a:r>
            <a:r>
              <a:rPr lang="en-US" altLang="en-US" sz="3000" dirty="0" smtClean="0">
                <a:solidFill>
                  <a:srgbClr val="424344"/>
                </a:solidFill>
              </a:rPr>
              <a:t>clinical preventive care </a:t>
            </a:r>
          </a:p>
          <a:p>
            <a:pPr>
              <a:spcBef>
                <a:spcPts val="0"/>
              </a:spcBef>
              <a:buFont typeface="+mj-lt"/>
              <a:buAutoNum type="arabicPeriod"/>
              <a:defRPr/>
            </a:pPr>
            <a:r>
              <a:rPr lang="en-US" altLang="en-US" sz="3000" dirty="0" smtClean="0">
                <a:solidFill>
                  <a:srgbClr val="424344"/>
                </a:solidFill>
                <a:sym typeface="Calibri" pitchFamily="34" charset="0"/>
              </a:rPr>
              <a:t>Use </a:t>
            </a:r>
            <a:r>
              <a:rPr lang="en-US" altLang="en-US" sz="3000" b="1" dirty="0" smtClean="0">
                <a:solidFill>
                  <a:srgbClr val="0E3B5E"/>
                </a:solidFill>
                <a:sym typeface="Calibri" pitchFamily="34" charset="0"/>
              </a:rPr>
              <a:t>normalizing and opt-out language</a:t>
            </a:r>
          </a:p>
          <a:p>
            <a:pPr>
              <a:spcBef>
                <a:spcPts val="0"/>
              </a:spcBef>
              <a:buFont typeface="+mj-lt"/>
              <a:buAutoNum type="arabicPeriod"/>
              <a:defRPr/>
            </a:pPr>
            <a:r>
              <a:rPr lang="en-US" altLang="en-US" sz="3000" dirty="0" smtClean="0">
                <a:solidFill>
                  <a:srgbClr val="424344"/>
                </a:solidFill>
                <a:sym typeface="Calibri" pitchFamily="34" charset="0"/>
              </a:rPr>
              <a:t>Use the least invasive, high-quality, recommended </a:t>
            </a:r>
            <a:r>
              <a:rPr lang="en-US" altLang="en-US" sz="3000" b="1" dirty="0" smtClean="0">
                <a:solidFill>
                  <a:srgbClr val="0E3B5E"/>
                </a:solidFill>
                <a:sym typeface="Calibri" pitchFamily="34" charset="0"/>
              </a:rPr>
              <a:t>laboratory technologies</a:t>
            </a:r>
            <a:r>
              <a:rPr lang="en-US" altLang="en-US" sz="3000" b="1" dirty="0" smtClean="0">
                <a:solidFill>
                  <a:schemeClr val="accent6"/>
                </a:solidFill>
                <a:sym typeface="Calibri" pitchFamily="34" charset="0"/>
              </a:rPr>
              <a:t> </a:t>
            </a:r>
            <a:r>
              <a:rPr lang="en-US" altLang="en-US" sz="3000" dirty="0" smtClean="0">
                <a:solidFill>
                  <a:srgbClr val="424344"/>
                </a:solidFill>
                <a:sym typeface="Calibri" pitchFamily="34" charset="0"/>
              </a:rPr>
              <a:t>available </a:t>
            </a:r>
          </a:p>
          <a:p>
            <a:pPr>
              <a:spcBef>
                <a:spcPts val="0"/>
              </a:spcBef>
              <a:buFont typeface="+mj-lt"/>
              <a:buAutoNum type="arabicPeriod"/>
              <a:defRPr/>
            </a:pPr>
            <a:r>
              <a:rPr lang="en-US" altLang="en-US" sz="3000" dirty="0" smtClean="0">
                <a:solidFill>
                  <a:srgbClr val="424344"/>
                </a:solidFill>
                <a:sym typeface="Calibri" pitchFamily="34" charset="0"/>
              </a:rPr>
              <a:t>Utilize diverse payment options to </a:t>
            </a:r>
            <a:r>
              <a:rPr lang="en-US" altLang="en-US" sz="3000" b="1" dirty="0" smtClean="0">
                <a:solidFill>
                  <a:srgbClr val="0E3B5E"/>
                </a:solidFill>
                <a:sym typeface="Calibri" pitchFamily="34" charset="0"/>
              </a:rPr>
              <a:t>reduce cost as a barrier</a:t>
            </a:r>
            <a:endParaRPr lang="en-US" altLang="en-US" sz="3000" dirty="0" smtClean="0">
              <a:solidFill>
                <a:srgbClr val="0E3B5E"/>
              </a:solidFill>
              <a:sym typeface="Calibri" pitchFamily="34" charset="0"/>
            </a:endParaRPr>
          </a:p>
        </p:txBody>
      </p:sp>
      <p:sp>
        <p:nvSpPr>
          <p:cNvPr id="39938" name="Title 1"/>
          <p:cNvSpPr>
            <a:spLocks noGrp="1"/>
          </p:cNvSpPr>
          <p:nvPr>
            <p:ph type="title"/>
          </p:nvPr>
        </p:nvSpPr>
        <p:spPr/>
        <p:txBody>
          <a:bodyPr/>
          <a:lstStyle/>
          <a:p>
            <a:r>
              <a:rPr lang="en-US" altLang="en-US" sz="3600" dirty="0" smtClean="0"/>
              <a:t>Chlamydia Screening </a:t>
            </a:r>
            <a:br>
              <a:rPr lang="en-US" altLang="en-US" sz="3600" dirty="0" smtClean="0"/>
            </a:br>
            <a:r>
              <a:rPr lang="en-US" altLang="en-US" sz="3600" dirty="0" smtClean="0"/>
              <a:t>Change Package</a:t>
            </a:r>
          </a:p>
        </p:txBody>
      </p:sp>
    </p:spTree>
    <p:extLst>
      <p:ext uri="{BB962C8B-B14F-4D97-AF65-F5344CB8AC3E}">
        <p14:creationId xmlns:p14="http://schemas.microsoft.com/office/powerpoint/2010/main" val="1348665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Shape 277"/>
          <p:cNvSpPr txBox="1">
            <a:spLocks noGrp="1"/>
          </p:cNvSpPr>
          <p:nvPr>
            <p:ph idx="1"/>
          </p:nvPr>
        </p:nvSpPr>
        <p:spPr/>
        <p:txBody>
          <a:bodyPr lIns="91425" tIns="45700" rIns="91425" bIns="45700">
            <a:noAutofit/>
          </a:bodyPr>
          <a:lstStyle/>
          <a:p>
            <a:pPr marL="400050">
              <a:spcBef>
                <a:spcPts val="0"/>
              </a:spcBef>
              <a:buSzPct val="100000"/>
              <a:defRPr/>
            </a:pPr>
            <a:r>
              <a:rPr lang="en-US" sz="2800" dirty="0" smtClean="0">
                <a:solidFill>
                  <a:srgbClr val="424344"/>
                </a:solidFill>
              </a:rPr>
              <a:t>Have </a:t>
            </a:r>
            <a:r>
              <a:rPr lang="en-US" sz="2800" dirty="0">
                <a:solidFill>
                  <a:srgbClr val="424344"/>
                </a:solidFill>
              </a:rPr>
              <a:t>a written policy and </a:t>
            </a:r>
            <a:r>
              <a:rPr lang="en-US" sz="2800" dirty="0" smtClean="0">
                <a:solidFill>
                  <a:srgbClr val="424344"/>
                </a:solidFill>
              </a:rPr>
              <a:t>protocol</a:t>
            </a:r>
          </a:p>
          <a:p>
            <a:pPr marL="400050">
              <a:spcBef>
                <a:spcPts val="0"/>
              </a:spcBef>
              <a:buSzPct val="100000"/>
              <a:defRPr/>
            </a:pPr>
            <a:r>
              <a:rPr lang="en-US" sz="2800" dirty="0" smtClean="0">
                <a:solidFill>
                  <a:srgbClr val="424344"/>
                </a:solidFill>
              </a:rPr>
              <a:t>Establish </a:t>
            </a:r>
            <a:r>
              <a:rPr lang="en-US" sz="2800" dirty="0">
                <a:solidFill>
                  <a:srgbClr val="424344"/>
                </a:solidFill>
              </a:rPr>
              <a:t>standing orders and a standardized </a:t>
            </a:r>
            <a:r>
              <a:rPr lang="en-US" sz="2800" dirty="0" smtClean="0">
                <a:solidFill>
                  <a:srgbClr val="424344"/>
                </a:solidFill>
              </a:rPr>
              <a:t>workflow</a:t>
            </a:r>
            <a:endParaRPr lang="en-US" sz="2800" dirty="0">
              <a:solidFill>
                <a:srgbClr val="424344"/>
              </a:solidFill>
            </a:endParaRPr>
          </a:p>
          <a:p>
            <a:pPr marL="400050">
              <a:spcBef>
                <a:spcPts val="0"/>
              </a:spcBef>
              <a:buSzPct val="100000"/>
              <a:buFont typeface="Arial" charset="0"/>
              <a:buChar char="•"/>
              <a:defRPr/>
            </a:pPr>
            <a:r>
              <a:rPr lang="en-US" sz="2800" dirty="0">
                <a:solidFill>
                  <a:srgbClr val="424344"/>
                </a:solidFill>
              </a:rPr>
              <a:t>Utilize a team approach to </a:t>
            </a:r>
            <a:r>
              <a:rPr lang="en-US" sz="2800" dirty="0" smtClean="0">
                <a:solidFill>
                  <a:srgbClr val="424344"/>
                </a:solidFill>
              </a:rPr>
              <a:t>care</a:t>
            </a:r>
          </a:p>
          <a:p>
            <a:pPr marL="400050">
              <a:spcBef>
                <a:spcPts val="0"/>
              </a:spcBef>
              <a:buSzPct val="100000"/>
              <a:buFont typeface="Arial" charset="0"/>
              <a:buChar char="•"/>
              <a:defRPr/>
            </a:pPr>
            <a:r>
              <a:rPr lang="en-US" sz="2800" dirty="0" smtClean="0">
                <a:solidFill>
                  <a:srgbClr val="424344"/>
                </a:solidFill>
              </a:rPr>
              <a:t>Share </a:t>
            </a:r>
            <a:r>
              <a:rPr lang="en-US" sz="2800" dirty="0">
                <a:solidFill>
                  <a:srgbClr val="424344"/>
                </a:solidFill>
              </a:rPr>
              <a:t>screening data with staff and </a:t>
            </a:r>
            <a:r>
              <a:rPr lang="en-US" sz="2800" dirty="0" smtClean="0">
                <a:solidFill>
                  <a:srgbClr val="424344"/>
                </a:solidFill>
              </a:rPr>
              <a:t>providers</a:t>
            </a:r>
            <a:endParaRPr lang="en-US" sz="2800" dirty="0">
              <a:solidFill>
                <a:srgbClr val="424344"/>
              </a:solidFill>
            </a:endParaRPr>
          </a:p>
          <a:p>
            <a:pPr marL="400050">
              <a:spcBef>
                <a:spcPts val="0"/>
              </a:spcBef>
              <a:buSzPct val="100000"/>
              <a:buFont typeface="Arial" charset="0"/>
              <a:buChar char="•"/>
              <a:defRPr/>
            </a:pPr>
            <a:r>
              <a:rPr lang="en-US" sz="2800" dirty="0">
                <a:solidFill>
                  <a:srgbClr val="424344"/>
                </a:solidFill>
              </a:rPr>
              <a:t>Utilize service delivery approaches that increase </a:t>
            </a:r>
            <a:r>
              <a:rPr lang="en-US" sz="2800" dirty="0" smtClean="0">
                <a:solidFill>
                  <a:srgbClr val="424344"/>
                </a:solidFill>
              </a:rPr>
              <a:t>efficiency</a:t>
            </a:r>
            <a:endParaRPr lang="en-US" sz="2800" dirty="0">
              <a:solidFill>
                <a:srgbClr val="424344"/>
              </a:solidFill>
            </a:endParaRPr>
          </a:p>
        </p:txBody>
      </p:sp>
      <p:sp>
        <p:nvSpPr>
          <p:cNvPr id="276" name="Shape 276"/>
          <p:cNvSpPr txBox="1">
            <a:spLocks noGrp="1"/>
          </p:cNvSpPr>
          <p:nvPr>
            <p:ph type="title"/>
          </p:nvPr>
        </p:nvSpPr>
        <p:spPr>
          <a:xfrm>
            <a:off x="304800" y="427038"/>
            <a:ext cx="3429000" cy="5135562"/>
          </a:xfrm>
        </p:spPr>
        <p:txBody>
          <a:bodyPr lIns="91425" tIns="45700" rIns="91425" bIns="45700" anchor="t">
            <a:noAutofit/>
          </a:bodyPr>
          <a:lstStyle/>
          <a:p>
            <a:pPr>
              <a:spcBef>
                <a:spcPts val="0"/>
              </a:spcBef>
              <a:spcAft>
                <a:spcPts val="0"/>
              </a:spcAft>
              <a:buClr>
                <a:srgbClr val="92278F"/>
              </a:buClr>
              <a:buSzPct val="25000"/>
              <a:defRPr/>
            </a:pPr>
            <a:r>
              <a:rPr lang="en-US" sz="3200" dirty="0" smtClean="0"/>
              <a:t>Best Practice </a:t>
            </a:r>
            <a:r>
              <a:rPr lang="en-US" sz="3200" dirty="0"/>
              <a:t> </a:t>
            </a:r>
            <a:r>
              <a:rPr lang="en-US" sz="3200" dirty="0" smtClean="0"/>
              <a:t>1.</a:t>
            </a:r>
            <a:br>
              <a:rPr lang="en-US" sz="3200" dirty="0" smtClean="0"/>
            </a:br>
            <a:r>
              <a:rPr lang="en-US" sz="3200" dirty="0"/>
              <a:t/>
            </a:r>
            <a:br>
              <a:rPr lang="en-US" sz="3200" dirty="0"/>
            </a:br>
            <a:r>
              <a:rPr lang="en-US" sz="2800" dirty="0">
                <a:solidFill>
                  <a:srgbClr val="0E3B5E"/>
                </a:solidFill>
              </a:rPr>
              <a:t>Include chlamydia screening as a part of routine clinical preventive care </a:t>
            </a:r>
            <a:r>
              <a:rPr lang="en-US" sz="2800" b="0" dirty="0">
                <a:solidFill>
                  <a:srgbClr val="0E3B5E"/>
                </a:solidFill>
              </a:rPr>
              <a:t>for women 24 years and younger, women &gt;24 who are at increased risk, and men at increased risk</a:t>
            </a:r>
            <a:r>
              <a:rPr lang="en-US" sz="2800" b="0" dirty="0" smtClean="0">
                <a:solidFill>
                  <a:srgbClr val="0E3B5E"/>
                </a:solidFill>
              </a:rPr>
              <a:t>.</a:t>
            </a:r>
            <a:endParaRPr lang="en-US" sz="2800" b="0" dirty="0">
              <a:solidFill>
                <a:schemeClr val="bg1">
                  <a:lumMod val="50000"/>
                </a:schemeClr>
              </a:solidFill>
            </a:endParaRPr>
          </a:p>
        </p:txBody>
      </p:sp>
    </p:spTree>
    <p:extLst>
      <p:ext uri="{BB962C8B-B14F-4D97-AF65-F5344CB8AC3E}">
        <p14:creationId xmlns:p14="http://schemas.microsoft.com/office/powerpoint/2010/main" val="33340632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Shape 277"/>
          <p:cNvSpPr txBox="1">
            <a:spLocks noGrp="1"/>
          </p:cNvSpPr>
          <p:nvPr>
            <p:ph idx="1"/>
          </p:nvPr>
        </p:nvSpPr>
        <p:spPr>
          <a:xfrm>
            <a:off x="4414838" y="274638"/>
            <a:ext cx="4424362" cy="5745162"/>
          </a:xfrm>
        </p:spPr>
        <p:txBody>
          <a:bodyPr lIns="91425" tIns="45700" rIns="91425" bIns="45700">
            <a:noAutofit/>
          </a:bodyPr>
          <a:lstStyle/>
          <a:p>
            <a:pPr marL="514350" indent="-457200" eaLnBrk="1" fontAlgn="auto" hangingPunct="1">
              <a:spcBef>
                <a:spcPts val="0"/>
              </a:spcBef>
              <a:spcAft>
                <a:spcPts val="0"/>
              </a:spcAft>
              <a:defRPr/>
            </a:pPr>
            <a:r>
              <a:rPr lang="en-US" sz="2800" dirty="0" smtClean="0">
                <a:solidFill>
                  <a:srgbClr val="424344"/>
                </a:solidFill>
              </a:rPr>
              <a:t>Avoid asking questions like, </a:t>
            </a:r>
            <a:r>
              <a:rPr lang="en-US" sz="2800" i="1" dirty="0" smtClean="0">
                <a:solidFill>
                  <a:srgbClr val="424344"/>
                </a:solidFill>
              </a:rPr>
              <a:t>“Do you want to be tested for chlamydia today?”</a:t>
            </a:r>
          </a:p>
          <a:p>
            <a:pPr marL="514350" indent="-457200" eaLnBrk="1" fontAlgn="auto" hangingPunct="1">
              <a:spcBef>
                <a:spcPts val="0"/>
              </a:spcBef>
              <a:spcAft>
                <a:spcPts val="0"/>
              </a:spcAft>
              <a:defRPr/>
            </a:pPr>
            <a:r>
              <a:rPr lang="en-US" sz="2800" dirty="0" smtClean="0">
                <a:solidFill>
                  <a:srgbClr val="424344"/>
                </a:solidFill>
              </a:rPr>
              <a:t>Use opt-out language such as, </a:t>
            </a:r>
            <a:r>
              <a:rPr lang="en-US" sz="2800" b="1" i="1" dirty="0" smtClean="0">
                <a:solidFill>
                  <a:srgbClr val="424344"/>
                </a:solidFill>
              </a:rPr>
              <a:t>“I recommend a test for chlamydia to all my clients under 25.”</a:t>
            </a:r>
          </a:p>
          <a:p>
            <a:pPr marL="514350" indent="-457200" eaLnBrk="1" fontAlgn="auto" hangingPunct="1">
              <a:spcBef>
                <a:spcPts val="0"/>
              </a:spcBef>
              <a:spcAft>
                <a:spcPts val="0"/>
              </a:spcAft>
              <a:defRPr/>
            </a:pPr>
            <a:r>
              <a:rPr lang="en-US" sz="2800" dirty="0" smtClean="0">
                <a:solidFill>
                  <a:srgbClr val="424344"/>
                </a:solidFill>
              </a:rPr>
              <a:t>Include all staff in training</a:t>
            </a:r>
          </a:p>
          <a:p>
            <a:pPr marL="514350" indent="-457200" eaLnBrk="1" fontAlgn="auto" hangingPunct="1">
              <a:spcBef>
                <a:spcPts val="0"/>
              </a:spcBef>
              <a:spcAft>
                <a:spcPts val="0"/>
              </a:spcAft>
              <a:defRPr/>
            </a:pPr>
            <a:r>
              <a:rPr lang="en-US" sz="2800" dirty="0" smtClean="0">
                <a:solidFill>
                  <a:srgbClr val="424344"/>
                </a:solidFill>
              </a:rPr>
              <a:t>Educate clients on the importance of screening, and how to reduce their risk for STDs</a:t>
            </a:r>
            <a:endParaRPr lang="en-US" sz="2800" u="sng" dirty="0">
              <a:solidFill>
                <a:srgbClr val="424344"/>
              </a:solidFill>
              <a:sym typeface="Calibri"/>
            </a:endParaRPr>
          </a:p>
        </p:txBody>
      </p:sp>
      <p:sp>
        <p:nvSpPr>
          <p:cNvPr id="276" name="Title 1"/>
          <p:cNvSpPr txBox="1">
            <a:spLocks noGrp="1"/>
          </p:cNvSpPr>
          <p:nvPr>
            <p:ph type="title"/>
          </p:nvPr>
        </p:nvSpPr>
        <p:spPr>
          <a:xfrm>
            <a:off x="301752" y="457201"/>
            <a:ext cx="3429000" cy="533400"/>
          </a:xfrm>
        </p:spPr>
        <p:txBody>
          <a:bodyPr lIns="91425" tIns="45700" rIns="91425" bIns="45700" anchor="t">
            <a:noAutofit/>
          </a:bodyPr>
          <a:lstStyle/>
          <a:p>
            <a:pPr>
              <a:spcBef>
                <a:spcPts val="0"/>
              </a:spcBef>
              <a:spcAft>
                <a:spcPts val="0"/>
              </a:spcAft>
              <a:buClr>
                <a:srgbClr val="92278F"/>
              </a:buClr>
              <a:buSzPct val="25000"/>
              <a:defRPr/>
            </a:pPr>
            <a:r>
              <a:rPr lang="en-US" sz="3200" dirty="0" smtClean="0"/>
              <a:t>Best Practice 2.</a:t>
            </a:r>
            <a:br>
              <a:rPr lang="en-US" sz="3200" dirty="0" smtClean="0"/>
            </a:br>
            <a:r>
              <a:rPr lang="en-US" sz="3200" dirty="0"/>
              <a:t/>
            </a:r>
            <a:br>
              <a:rPr lang="en-US" sz="3200" dirty="0"/>
            </a:br>
            <a:r>
              <a:rPr lang="en-US" sz="2800" dirty="0">
                <a:solidFill>
                  <a:srgbClr val="0E3B5E"/>
                </a:solidFill>
                <a:sym typeface="Calibri"/>
              </a:rPr>
              <a:t>Use normalizing and opt-out language </a:t>
            </a:r>
            <a:r>
              <a:rPr lang="en-US" sz="2800" b="0" dirty="0">
                <a:solidFill>
                  <a:srgbClr val="0E3B5E"/>
                </a:solidFill>
                <a:sym typeface="Calibri"/>
              </a:rPr>
              <a:t>to explain chlamydia screening to all women 24 years and younger, women &gt;24 at increased risk, and men at increased risk</a:t>
            </a:r>
            <a:r>
              <a:rPr lang="en-US" sz="2800" b="0" dirty="0" smtClean="0">
                <a:solidFill>
                  <a:srgbClr val="0E3B5E"/>
                </a:solidFill>
                <a:sym typeface="Calibri"/>
              </a:rPr>
              <a:t>.</a:t>
            </a:r>
            <a:endParaRPr lang="en-US" sz="2800" b="0" dirty="0">
              <a:solidFill>
                <a:schemeClr val="accent6"/>
              </a:solidFill>
            </a:endParaRPr>
          </a:p>
        </p:txBody>
      </p:sp>
    </p:spTree>
    <p:extLst>
      <p:ext uri="{BB962C8B-B14F-4D97-AF65-F5344CB8AC3E}">
        <p14:creationId xmlns:p14="http://schemas.microsoft.com/office/powerpoint/2010/main" val="23393439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4343400" y="289034"/>
            <a:ext cx="4648200" cy="5706954"/>
          </a:xfrm>
        </p:spPr>
        <p:txBody>
          <a:bodyPr/>
          <a:lstStyle/>
          <a:p>
            <a:pPr marL="0" indent="0">
              <a:buFont typeface="Arial" panose="020B0604020202020204" pitchFamily="34" charset="0"/>
              <a:buNone/>
            </a:pPr>
            <a:r>
              <a:rPr lang="en-US" altLang="en-US" sz="2000" b="1" dirty="0" smtClean="0">
                <a:solidFill>
                  <a:srgbClr val="424344"/>
                </a:solidFill>
              </a:rPr>
              <a:t>Michigan Department of Health and Human Services’ Title X Implementation Strategies:</a:t>
            </a:r>
          </a:p>
        </p:txBody>
      </p:sp>
      <p:pic>
        <p:nvPicPr>
          <p:cNvPr id="3" name="Picture 2" descr="graphic image of 2 female health provide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108" y="2392940"/>
            <a:ext cx="2048434" cy="3603048"/>
          </a:xfrm>
          <a:prstGeom prst="rect">
            <a:avLst/>
          </a:prstGeom>
        </p:spPr>
      </p:pic>
      <p:sp>
        <p:nvSpPr>
          <p:cNvPr id="2" name="Title 1"/>
          <p:cNvSpPr>
            <a:spLocks noGrp="1"/>
          </p:cNvSpPr>
          <p:nvPr>
            <p:ph type="title"/>
          </p:nvPr>
        </p:nvSpPr>
        <p:spPr>
          <a:xfrm>
            <a:off x="377825" y="152400"/>
            <a:ext cx="3429000" cy="2697162"/>
          </a:xfrm>
        </p:spPr>
        <p:txBody>
          <a:bodyPr/>
          <a:lstStyle/>
          <a:p>
            <a:pPr>
              <a:defRPr/>
            </a:pPr>
            <a:r>
              <a:rPr lang="en-US" dirty="0" smtClean="0">
                <a:solidFill>
                  <a:srgbClr val="6A1C67"/>
                </a:solidFill>
              </a:rPr>
              <a:t>Michigan’s Success Story</a:t>
            </a:r>
            <a:br>
              <a:rPr lang="en-US" dirty="0" smtClean="0">
                <a:solidFill>
                  <a:srgbClr val="6A1C67"/>
                </a:solidFill>
              </a:rPr>
            </a:br>
            <a:endParaRPr lang="en-US" sz="2400" dirty="0">
              <a:solidFill>
                <a:srgbClr val="6A1C67"/>
              </a:solidFill>
            </a:endParaRPr>
          </a:p>
        </p:txBody>
      </p:sp>
    </p:spTree>
    <p:extLst>
      <p:ext uri="{BB962C8B-B14F-4D97-AF65-F5344CB8AC3E}">
        <p14:creationId xmlns:p14="http://schemas.microsoft.com/office/powerpoint/2010/main" val="39019555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4343400" y="289034"/>
            <a:ext cx="4648200" cy="5706954"/>
          </a:xfrm>
        </p:spPr>
        <p:txBody>
          <a:bodyPr/>
          <a:lstStyle/>
          <a:p>
            <a:pPr marL="0" indent="0">
              <a:buFont typeface="Arial" panose="020B0604020202020204" pitchFamily="34" charset="0"/>
              <a:buNone/>
            </a:pPr>
            <a:r>
              <a:rPr lang="en-US" altLang="en-US" sz="2000" b="1" dirty="0" smtClean="0">
                <a:solidFill>
                  <a:srgbClr val="424344"/>
                </a:solidFill>
              </a:rPr>
              <a:t>Michigan Department of Health and Human Services’ Title X Implementation Strategies:</a:t>
            </a:r>
          </a:p>
          <a:p>
            <a:pPr marL="514350" indent="-514350">
              <a:buFont typeface="+mj-lt"/>
              <a:buAutoNum type="arabicPeriod"/>
            </a:pPr>
            <a:r>
              <a:rPr lang="en-US" altLang="en-US" sz="2400" i="1" dirty="0" smtClean="0">
                <a:solidFill>
                  <a:srgbClr val="424344"/>
                </a:solidFill>
              </a:rPr>
              <a:t>Routinely included CT/GC screening for pregnancy-test-only and EC-only visits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2392940"/>
            <a:ext cx="2048434" cy="3603048"/>
          </a:xfrm>
          <a:prstGeom prst="rect">
            <a:avLst/>
          </a:prstGeom>
        </p:spPr>
      </p:pic>
      <p:sp>
        <p:nvSpPr>
          <p:cNvPr id="11" name="Title 1"/>
          <p:cNvSpPr>
            <a:spLocks noGrp="1"/>
          </p:cNvSpPr>
          <p:nvPr>
            <p:ph type="title"/>
          </p:nvPr>
        </p:nvSpPr>
        <p:spPr>
          <a:xfrm>
            <a:off x="377825" y="152400"/>
            <a:ext cx="3429000" cy="2697162"/>
          </a:xfrm>
        </p:spPr>
        <p:txBody>
          <a:bodyPr/>
          <a:lstStyle/>
          <a:p>
            <a:pPr>
              <a:defRPr/>
            </a:pPr>
            <a:r>
              <a:rPr lang="en-US" dirty="0" smtClean="0">
                <a:solidFill>
                  <a:srgbClr val="6A1C67"/>
                </a:solidFill>
              </a:rPr>
              <a:t>Michigan’s Success Story</a:t>
            </a:r>
            <a:br>
              <a:rPr lang="en-US" dirty="0" smtClean="0">
                <a:solidFill>
                  <a:srgbClr val="6A1C67"/>
                </a:solidFill>
              </a:rPr>
            </a:br>
            <a:endParaRPr lang="en-US" sz="2400" dirty="0">
              <a:solidFill>
                <a:srgbClr val="6A1C67"/>
              </a:solidFill>
            </a:endParaRPr>
          </a:p>
        </p:txBody>
      </p:sp>
    </p:spTree>
    <p:extLst>
      <p:ext uri="{BB962C8B-B14F-4D97-AF65-F5344CB8AC3E}">
        <p14:creationId xmlns:p14="http://schemas.microsoft.com/office/powerpoint/2010/main" val="1736663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2595" y="6243935"/>
            <a:ext cx="5988205" cy="461665"/>
          </a:xfrm>
          <a:prstGeom prst="rect">
            <a:avLst/>
          </a:prstGeom>
          <a:noFill/>
        </p:spPr>
        <p:txBody>
          <a:bodyPr wrap="square" rtlCol="0">
            <a:spAutoFit/>
          </a:bodyPr>
          <a:lstStyle/>
          <a:p>
            <a:r>
              <a:rPr lang="en-US" sz="1200" dirty="0">
                <a:hlinkClick r:id="rId3"/>
              </a:rPr>
              <a:t>Figure 1. Chlamydia — Rates of Reported Cases by Sex, United States, </a:t>
            </a:r>
            <a:r>
              <a:rPr lang="en-US" sz="1200" dirty="0" smtClean="0">
                <a:hlinkClick r:id="rId3"/>
              </a:rPr>
              <a:t>2000–2017, </a:t>
            </a:r>
            <a:r>
              <a:rPr lang="en-US" sz="1200" dirty="0" smtClean="0">
                <a:solidFill>
                  <a:srgbClr val="6A1C67"/>
                </a:solidFill>
                <a:hlinkClick r:id="rId3"/>
              </a:rPr>
              <a:t>Centers for Disease Control and Prevention, 2017 </a:t>
            </a:r>
            <a:r>
              <a:rPr lang="en-US" sz="1200" dirty="0">
                <a:solidFill>
                  <a:srgbClr val="6A1C67"/>
                </a:solidFill>
                <a:hlinkClick r:id="rId3"/>
              </a:rPr>
              <a:t>Sexually Transmitted Diseases Surveillance </a:t>
            </a:r>
            <a:r>
              <a:rPr lang="en-US" sz="1200" dirty="0" smtClean="0">
                <a:solidFill>
                  <a:srgbClr val="6A1C67"/>
                </a:solidFill>
                <a:hlinkClick r:id="rId3"/>
              </a:rPr>
              <a:t>Report</a:t>
            </a:r>
            <a:endParaRPr lang="en-US" sz="1200" dirty="0" smtClean="0">
              <a:solidFill>
                <a:srgbClr val="6A1C67"/>
              </a:solidFill>
            </a:endParaRPr>
          </a:p>
        </p:txBody>
      </p:sp>
      <p:pic>
        <p:nvPicPr>
          <p:cNvPr id="9" name="Picture 2" descr="Figure 1. Line graph showing rates of reported cases of chlamydia in the United States from 2000 to 2017 for men, women, and the total population.  Rates are shown per 100,000 population."/>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457201" y="1752600"/>
            <a:ext cx="8077199" cy="424721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82047" y="1219200"/>
            <a:ext cx="9142953" cy="523220"/>
          </a:xfrm>
          <a:prstGeom prst="rect">
            <a:avLst/>
          </a:prstGeom>
        </p:spPr>
        <p:txBody>
          <a:bodyPr wrap="square">
            <a:spAutoFit/>
          </a:bodyPr>
          <a:lstStyle/>
          <a:p>
            <a:r>
              <a:rPr lang="en-US" sz="2800" b="1" dirty="0" smtClean="0">
                <a:solidFill>
                  <a:schemeClr val="accent6">
                    <a:lumMod val="50000"/>
                  </a:schemeClr>
                </a:solidFill>
                <a:latin typeface="Calibri Light" panose="020F0302020204030204" pitchFamily="34" charset="0"/>
              </a:rPr>
              <a:t>Rates of Reported Cases by Sex</a:t>
            </a:r>
            <a:endParaRPr lang="en-US" sz="2800" b="1" dirty="0">
              <a:solidFill>
                <a:schemeClr val="accent6">
                  <a:lumMod val="50000"/>
                </a:schemeClr>
              </a:solidFill>
              <a:latin typeface="Calibri Light" panose="020F0302020204030204" pitchFamily="34" charset="0"/>
            </a:endParaRPr>
          </a:p>
        </p:txBody>
      </p:sp>
      <p:sp>
        <p:nvSpPr>
          <p:cNvPr id="4" name="Title 3"/>
          <p:cNvSpPr>
            <a:spLocks noGrp="1"/>
          </p:cNvSpPr>
          <p:nvPr>
            <p:ph type="title"/>
          </p:nvPr>
        </p:nvSpPr>
        <p:spPr>
          <a:xfrm>
            <a:off x="382047" y="274638"/>
            <a:ext cx="8153400" cy="1143000"/>
          </a:xfrm>
        </p:spPr>
        <p:txBody>
          <a:bodyPr/>
          <a:lstStyle/>
          <a:p>
            <a:r>
              <a:rPr lang="en-US" sz="3600" dirty="0" smtClean="0">
                <a:solidFill>
                  <a:srgbClr val="6A1C67"/>
                </a:solidFill>
              </a:rPr>
              <a:t>Chlamydia rates are rising</a:t>
            </a:r>
            <a:r>
              <a:rPr lang="en-US" sz="3600" b="0" dirty="0" smtClean="0">
                <a:solidFill>
                  <a:srgbClr val="6A1C67"/>
                </a:solidFill>
              </a:rPr>
              <a:t> </a:t>
            </a:r>
            <a:endParaRPr lang="en-US" sz="3600" b="0" dirty="0">
              <a:solidFill>
                <a:srgbClr val="6A1C67"/>
              </a:solidFill>
            </a:endParaRPr>
          </a:p>
        </p:txBody>
      </p:sp>
    </p:spTree>
    <p:extLst>
      <p:ext uri="{BB962C8B-B14F-4D97-AF65-F5344CB8AC3E}">
        <p14:creationId xmlns:p14="http://schemas.microsoft.com/office/powerpoint/2010/main" val="18948517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4343400" y="289034"/>
            <a:ext cx="4648200" cy="5706954"/>
          </a:xfrm>
        </p:spPr>
        <p:txBody>
          <a:bodyPr/>
          <a:lstStyle/>
          <a:p>
            <a:pPr marL="0" indent="0">
              <a:buFont typeface="Arial" panose="020B0604020202020204" pitchFamily="34" charset="0"/>
              <a:buNone/>
            </a:pPr>
            <a:r>
              <a:rPr lang="en-US" altLang="en-US" sz="2000" b="1" dirty="0" smtClean="0">
                <a:solidFill>
                  <a:srgbClr val="424344"/>
                </a:solidFill>
              </a:rPr>
              <a:t>Michigan Department of Health and Human Services’ Title X Implementation Strategies:</a:t>
            </a:r>
          </a:p>
          <a:p>
            <a:pPr marL="514350" indent="-514350">
              <a:buFont typeface="+mj-lt"/>
              <a:buAutoNum type="arabicPeriod"/>
            </a:pPr>
            <a:r>
              <a:rPr lang="en-US" altLang="en-US" sz="2400" i="1" dirty="0" smtClean="0">
                <a:solidFill>
                  <a:srgbClr val="424344"/>
                </a:solidFill>
              </a:rPr>
              <a:t>Routinely included CT/GC screening for pregnancy-test-only and EC-only visits</a:t>
            </a:r>
          </a:p>
          <a:p>
            <a:pPr marL="514350" indent="-514350">
              <a:buFont typeface="+mj-lt"/>
              <a:buAutoNum type="arabicPeriod"/>
            </a:pPr>
            <a:r>
              <a:rPr lang="en-US" altLang="en-US" sz="2400" i="1" dirty="0">
                <a:solidFill>
                  <a:srgbClr val="424344"/>
                </a:solidFill>
              </a:rPr>
              <a:t>Bundled CT/GC screen within Title X initial </a:t>
            </a:r>
            <a:r>
              <a:rPr lang="en-US" altLang="en-US" sz="2400" i="1" dirty="0" smtClean="0">
                <a:solidFill>
                  <a:srgbClr val="424344"/>
                </a:solidFill>
              </a:rPr>
              <a:t>+ </a:t>
            </a:r>
            <a:r>
              <a:rPr lang="en-US" altLang="en-US" sz="2400" i="1" dirty="0">
                <a:solidFill>
                  <a:srgbClr val="424344"/>
                </a:solidFill>
              </a:rPr>
              <a:t>annual visits using an opt-out approach – e.g., postcard summarizing “all services you will receive today as part of your annual exam</a:t>
            </a:r>
            <a:r>
              <a:rPr lang="en-US" altLang="en-US" sz="2400" i="1" dirty="0" smtClean="0">
                <a:solidFill>
                  <a:srgbClr val="424344"/>
                </a:solidFill>
              </a:rPr>
              <a:t>”</a:t>
            </a:r>
            <a:endParaRPr lang="en-US" altLang="en-US" sz="2400" i="1" dirty="0">
              <a:solidFill>
                <a:srgbClr val="424344"/>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108" y="2392940"/>
            <a:ext cx="2048434" cy="3603048"/>
          </a:xfrm>
          <a:prstGeom prst="rect">
            <a:avLst/>
          </a:prstGeom>
        </p:spPr>
      </p:pic>
      <p:sp>
        <p:nvSpPr>
          <p:cNvPr id="10" name="Title 1"/>
          <p:cNvSpPr>
            <a:spLocks noGrp="1"/>
          </p:cNvSpPr>
          <p:nvPr>
            <p:ph type="title"/>
          </p:nvPr>
        </p:nvSpPr>
        <p:spPr>
          <a:xfrm>
            <a:off x="377825" y="152400"/>
            <a:ext cx="3429000" cy="2697162"/>
          </a:xfrm>
        </p:spPr>
        <p:txBody>
          <a:bodyPr/>
          <a:lstStyle/>
          <a:p>
            <a:pPr>
              <a:defRPr/>
            </a:pPr>
            <a:r>
              <a:rPr lang="en-US" dirty="0" smtClean="0"/>
              <a:t>Michigan’s Success Story</a:t>
            </a:r>
            <a:br>
              <a:rPr lang="en-US" dirty="0" smtClean="0"/>
            </a:br>
            <a:endParaRPr lang="en-US" sz="2400" dirty="0"/>
          </a:p>
        </p:txBody>
      </p:sp>
    </p:spTree>
    <p:extLst>
      <p:ext uri="{BB962C8B-B14F-4D97-AF65-F5344CB8AC3E}">
        <p14:creationId xmlns:p14="http://schemas.microsoft.com/office/powerpoint/2010/main" val="29890771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289034"/>
            <a:ext cx="4648200" cy="5706954"/>
          </a:xfrm>
        </p:spPr>
        <p:txBody>
          <a:bodyPr/>
          <a:lstStyle/>
          <a:p>
            <a:pPr marL="0" indent="0">
              <a:buFont typeface="Arial" panose="020B0604020202020204" pitchFamily="34" charset="0"/>
              <a:buNone/>
            </a:pPr>
            <a:r>
              <a:rPr lang="en-US" altLang="en-US" sz="2000" b="1" dirty="0" smtClean="0">
                <a:solidFill>
                  <a:srgbClr val="424344"/>
                </a:solidFill>
              </a:rPr>
              <a:t>Michigan Department of Health and Human Services’ Title X Implementation Strategies:</a:t>
            </a:r>
          </a:p>
          <a:p>
            <a:pPr marL="514350" indent="-514350">
              <a:buFont typeface="+mj-lt"/>
              <a:buAutoNum type="arabicPeriod"/>
            </a:pPr>
            <a:r>
              <a:rPr lang="en-US" altLang="en-US" sz="2400" i="1" dirty="0" smtClean="0">
                <a:solidFill>
                  <a:srgbClr val="424344"/>
                </a:solidFill>
              </a:rPr>
              <a:t>Routinely included CT/GC screening for pregnancy-test-only and EC-only visits</a:t>
            </a:r>
          </a:p>
          <a:p>
            <a:pPr marL="514350" indent="-514350">
              <a:buFont typeface="+mj-lt"/>
              <a:buAutoNum type="arabicPeriod"/>
            </a:pPr>
            <a:r>
              <a:rPr lang="en-US" altLang="en-US" sz="2400" i="1" dirty="0">
                <a:solidFill>
                  <a:srgbClr val="424344"/>
                </a:solidFill>
              </a:rPr>
              <a:t>Bundled CT/GC screen within Title X initial </a:t>
            </a:r>
            <a:r>
              <a:rPr lang="en-US" altLang="en-US" sz="2400" i="1" dirty="0" smtClean="0">
                <a:solidFill>
                  <a:srgbClr val="424344"/>
                </a:solidFill>
              </a:rPr>
              <a:t>+ </a:t>
            </a:r>
            <a:r>
              <a:rPr lang="en-US" altLang="en-US" sz="2400" i="1" dirty="0">
                <a:solidFill>
                  <a:srgbClr val="424344"/>
                </a:solidFill>
              </a:rPr>
              <a:t>annual visits using an opt-out approach – e.g., postcard summarizing “all services you will receive today as part of your annual exam”</a:t>
            </a:r>
          </a:p>
          <a:p>
            <a:pPr marL="514350" indent="-514350">
              <a:buFont typeface="+mj-lt"/>
              <a:buAutoNum type="arabicPeriod"/>
            </a:pPr>
            <a:r>
              <a:rPr lang="en-US" altLang="en-US" sz="2400" i="1" dirty="0" smtClean="0">
                <a:solidFill>
                  <a:srgbClr val="424344"/>
                </a:solidFill>
              </a:rPr>
              <a:t>Standing order for routine urine </a:t>
            </a:r>
            <a:r>
              <a:rPr lang="en-US" altLang="en-US" sz="2400" i="1" dirty="0">
                <a:solidFill>
                  <a:srgbClr val="424344"/>
                </a:solidFill>
              </a:rPr>
              <a:t>collection </a:t>
            </a:r>
            <a:r>
              <a:rPr lang="en-US" altLang="en-US" sz="2400" i="1" dirty="0" smtClean="0">
                <a:solidFill>
                  <a:srgbClr val="424344"/>
                </a:solidFill>
              </a:rPr>
              <a:t>implemented for all Title X clients; submission of specimen if no CT/GC screen in past 12 months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108" y="2392940"/>
            <a:ext cx="2048434" cy="3603048"/>
          </a:xfrm>
          <a:prstGeom prst="rect">
            <a:avLst/>
          </a:prstGeom>
        </p:spPr>
      </p:pic>
      <p:sp>
        <p:nvSpPr>
          <p:cNvPr id="8" name="Title 1"/>
          <p:cNvSpPr>
            <a:spLocks noGrp="1"/>
          </p:cNvSpPr>
          <p:nvPr>
            <p:ph type="title"/>
          </p:nvPr>
        </p:nvSpPr>
        <p:spPr>
          <a:xfrm>
            <a:off x="377825" y="152400"/>
            <a:ext cx="3429000" cy="2697162"/>
          </a:xfrm>
        </p:spPr>
        <p:txBody>
          <a:bodyPr/>
          <a:lstStyle/>
          <a:p>
            <a:pPr>
              <a:defRPr/>
            </a:pPr>
            <a:r>
              <a:rPr lang="en-US" dirty="0" smtClean="0"/>
              <a:t>Michigan’s Success Story</a:t>
            </a:r>
            <a:br>
              <a:rPr lang="en-US" dirty="0" smtClean="0"/>
            </a:br>
            <a:endParaRPr lang="en-US" sz="2400" dirty="0"/>
          </a:p>
        </p:txBody>
      </p:sp>
    </p:spTree>
    <p:extLst>
      <p:ext uri="{BB962C8B-B14F-4D97-AF65-F5344CB8AC3E}">
        <p14:creationId xmlns:p14="http://schemas.microsoft.com/office/powerpoint/2010/main" val="2890732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84048" y="6400800"/>
            <a:ext cx="6515100" cy="338554"/>
          </a:xfrm>
          <a:prstGeom prst="rect">
            <a:avLst/>
          </a:prstGeom>
          <a:noFill/>
        </p:spPr>
        <p:txBody>
          <a:bodyPr wrap="square" rtlCol="0">
            <a:spAutoFit/>
          </a:bodyPr>
          <a:lstStyle/>
          <a:p>
            <a:r>
              <a:rPr lang="en-US" sz="1600" dirty="0" smtClean="0">
                <a:solidFill>
                  <a:srgbClr val="424344"/>
                </a:solidFill>
                <a:latin typeface="Calibri Light" panose="020F0302020204030204" pitchFamily="34" charset="0"/>
              </a:rPr>
              <a:t>CDC STD Prevention Conference 2018; prepared by </a:t>
            </a:r>
            <a:r>
              <a:rPr lang="en-US" sz="1600" dirty="0">
                <a:solidFill>
                  <a:srgbClr val="424344"/>
                </a:solidFill>
                <a:latin typeface="Calibri Light" panose="020F0302020204030204" pitchFamily="34" charset="0"/>
              </a:rPr>
              <a:t>Amy </a:t>
            </a:r>
            <a:r>
              <a:rPr lang="en-US" sz="1600" dirty="0" smtClean="0">
                <a:solidFill>
                  <a:srgbClr val="424344"/>
                </a:solidFill>
                <a:latin typeface="Calibri Light" panose="020F0302020204030204" pitchFamily="34" charset="0"/>
              </a:rPr>
              <a:t>Peterson, MDHHS</a:t>
            </a:r>
            <a:endParaRPr lang="en-US" sz="1600" dirty="0">
              <a:solidFill>
                <a:srgbClr val="424344"/>
              </a:solidFill>
              <a:latin typeface="Calibri Light" panose="020F0302020204030204" pitchFamily="34" charset="0"/>
            </a:endParaRPr>
          </a:p>
        </p:txBody>
      </p:sp>
      <p:sp>
        <p:nvSpPr>
          <p:cNvPr id="7" name="Content Placeholder 6"/>
          <p:cNvSpPr txBox="1">
            <a:spLocks noGrp="1"/>
          </p:cNvSpPr>
          <p:nvPr>
            <p:ph sz="half" idx="2"/>
          </p:nvPr>
        </p:nvSpPr>
        <p:spPr>
          <a:xfrm>
            <a:off x="304800" y="2362200"/>
            <a:ext cx="3581400" cy="3625608"/>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solidFill>
                  <a:srgbClr val="6A1C67"/>
                </a:solidFill>
              </a:rPr>
              <a:t>Screening rates increased from </a:t>
            </a:r>
            <a:r>
              <a:rPr lang="en-US" sz="2800" b="1" dirty="0" smtClean="0">
                <a:solidFill>
                  <a:srgbClr val="6A1C67"/>
                </a:solidFill>
              </a:rPr>
              <a:t>45% to 89%</a:t>
            </a:r>
            <a:r>
              <a:rPr lang="en-US" sz="2800" b="1" dirty="0" smtClean="0">
                <a:solidFill>
                  <a:schemeClr val="accent4"/>
                </a:solidFill>
              </a:rPr>
              <a:t> </a:t>
            </a:r>
            <a:r>
              <a:rPr lang="en-US" sz="2800" dirty="0" smtClean="0">
                <a:solidFill>
                  <a:srgbClr val="424344"/>
                </a:solidFill>
              </a:rPr>
              <a:t>by 6 months post-intervention</a:t>
            </a:r>
          </a:p>
          <a:p>
            <a:pPr marL="285750" indent="-285750"/>
            <a:r>
              <a:rPr lang="en-US" sz="2800" dirty="0" smtClean="0">
                <a:solidFill>
                  <a:srgbClr val="424344"/>
                </a:solidFill>
              </a:rPr>
              <a:t>CT positivity remained high:    8.0% pre- to 7.5% post</a:t>
            </a:r>
            <a:r>
              <a:rPr lang="en-US" sz="2800" dirty="0">
                <a:solidFill>
                  <a:srgbClr val="424344"/>
                </a:solidFill>
              </a:rPr>
              <a:t>-intervention</a:t>
            </a:r>
          </a:p>
        </p:txBody>
      </p:sp>
      <p:sp>
        <p:nvSpPr>
          <p:cNvPr id="3" name="Text Placeholder 2"/>
          <p:cNvSpPr>
            <a:spLocks noGrp="1"/>
          </p:cNvSpPr>
          <p:nvPr>
            <p:ph type="body" idx="1"/>
          </p:nvPr>
        </p:nvSpPr>
        <p:spPr>
          <a:xfrm>
            <a:off x="304800" y="1695175"/>
            <a:ext cx="4040188" cy="639762"/>
          </a:xfrm>
        </p:spPr>
        <p:txBody>
          <a:bodyPr/>
          <a:lstStyle/>
          <a:p>
            <a:r>
              <a:rPr lang="en-US" dirty="0" smtClean="0">
                <a:solidFill>
                  <a:srgbClr val="0E3B5E"/>
                </a:solidFill>
              </a:rPr>
              <a:t>Success in Pilot Clinics</a:t>
            </a:r>
            <a:endParaRPr lang="en-US" dirty="0">
              <a:solidFill>
                <a:srgbClr val="0E3B5E"/>
              </a:solidFill>
            </a:endParaRPr>
          </a:p>
        </p:txBody>
      </p:sp>
      <p:sp>
        <p:nvSpPr>
          <p:cNvPr id="2" name="Title 1"/>
          <p:cNvSpPr>
            <a:spLocks noGrp="1"/>
          </p:cNvSpPr>
          <p:nvPr>
            <p:ph type="title"/>
          </p:nvPr>
        </p:nvSpPr>
        <p:spPr>
          <a:xfrm>
            <a:off x="304800" y="369166"/>
            <a:ext cx="5334000" cy="1143000"/>
          </a:xfrm>
        </p:spPr>
        <p:txBody>
          <a:bodyPr/>
          <a:lstStyle/>
          <a:p>
            <a:r>
              <a:rPr lang="en-US" sz="3600" dirty="0" smtClean="0">
                <a:solidFill>
                  <a:srgbClr val="6A1C67"/>
                </a:solidFill>
              </a:rPr>
              <a:t>Michigan’s Title X  </a:t>
            </a:r>
            <a:br>
              <a:rPr lang="en-US" sz="3600" dirty="0" smtClean="0">
                <a:solidFill>
                  <a:srgbClr val="6A1C67"/>
                </a:solidFill>
              </a:rPr>
            </a:br>
            <a:r>
              <a:rPr lang="en-US" sz="3600" dirty="0" smtClean="0">
                <a:solidFill>
                  <a:srgbClr val="6A1C67"/>
                </a:solidFill>
              </a:rPr>
              <a:t>CT Screening Success</a:t>
            </a:r>
            <a:endParaRPr lang="en-US" sz="3600" dirty="0">
              <a:solidFill>
                <a:srgbClr val="6A1C67"/>
              </a:solidFill>
            </a:endParaRPr>
          </a:p>
        </p:txBody>
      </p:sp>
    </p:spTree>
    <p:extLst>
      <p:ext uri="{BB962C8B-B14F-4D97-AF65-F5344CB8AC3E}">
        <p14:creationId xmlns:p14="http://schemas.microsoft.com/office/powerpoint/2010/main" val="4850523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84048" y="6400800"/>
            <a:ext cx="6515100" cy="338554"/>
          </a:xfrm>
          <a:prstGeom prst="rect">
            <a:avLst/>
          </a:prstGeom>
          <a:noFill/>
        </p:spPr>
        <p:txBody>
          <a:bodyPr wrap="square" rtlCol="0">
            <a:spAutoFit/>
          </a:bodyPr>
          <a:lstStyle/>
          <a:p>
            <a:r>
              <a:rPr lang="en-US" sz="1600" dirty="0" smtClean="0">
                <a:solidFill>
                  <a:schemeClr val="tx2"/>
                </a:solidFill>
                <a:latin typeface="Calibri Light" panose="020F0302020204030204" pitchFamily="34" charset="0"/>
              </a:rPr>
              <a:t>CDC STD Prevention Conference 2018; prepared by </a:t>
            </a:r>
            <a:r>
              <a:rPr lang="en-US" sz="1600" dirty="0">
                <a:solidFill>
                  <a:schemeClr val="tx2"/>
                </a:solidFill>
                <a:latin typeface="Calibri Light" panose="020F0302020204030204" pitchFamily="34" charset="0"/>
              </a:rPr>
              <a:t>Amy </a:t>
            </a:r>
            <a:r>
              <a:rPr lang="en-US" sz="1600" dirty="0" smtClean="0">
                <a:solidFill>
                  <a:schemeClr val="tx2"/>
                </a:solidFill>
                <a:latin typeface="Calibri Light" panose="020F0302020204030204" pitchFamily="34" charset="0"/>
              </a:rPr>
              <a:t>Peterson, MDHHS</a:t>
            </a:r>
            <a:endParaRPr lang="en-US" sz="1600" dirty="0">
              <a:solidFill>
                <a:schemeClr val="tx2"/>
              </a:solidFill>
              <a:latin typeface="Calibri Light" panose="020F0302020204030204" pitchFamily="34" charset="0"/>
            </a:endParaRPr>
          </a:p>
        </p:txBody>
      </p:sp>
      <p:pic>
        <p:nvPicPr>
          <p:cNvPr id="8" name="Picture 7" descr="Graph showing the success trend for the Michigan Department of Health and Human Services Title X program's chlamydia screening efforts."/>
          <p:cNvPicPr/>
          <p:nvPr/>
        </p:nvPicPr>
        <p:blipFill rotWithShape="1">
          <a:blip r:embed="rId3"/>
          <a:srcRect r="2979"/>
          <a:stretch/>
        </p:blipFill>
        <p:spPr>
          <a:xfrm>
            <a:off x="3886200" y="2517946"/>
            <a:ext cx="5029200" cy="3018378"/>
          </a:xfrm>
          <a:prstGeom prst="rect">
            <a:avLst/>
          </a:prstGeom>
          <a:ln w="3175">
            <a:solidFill>
              <a:schemeClr val="tx1"/>
            </a:solidFill>
          </a:ln>
        </p:spPr>
      </p:pic>
      <p:sp>
        <p:nvSpPr>
          <p:cNvPr id="5" name="Text Placeholder 4"/>
          <p:cNvSpPr>
            <a:spLocks noGrp="1"/>
          </p:cNvSpPr>
          <p:nvPr>
            <p:ph type="body" sz="quarter" idx="3"/>
          </p:nvPr>
        </p:nvSpPr>
        <p:spPr>
          <a:xfrm>
            <a:off x="3810000" y="1695175"/>
            <a:ext cx="5199370" cy="639762"/>
          </a:xfrm>
        </p:spPr>
        <p:txBody>
          <a:bodyPr/>
          <a:lstStyle/>
          <a:p>
            <a:r>
              <a:rPr lang="en-US" dirty="0" smtClean="0">
                <a:solidFill>
                  <a:srgbClr val="0E3B5E"/>
                </a:solidFill>
              </a:rPr>
              <a:t>Success across Entire MI Title X Network</a:t>
            </a:r>
            <a:endParaRPr lang="en-US" dirty="0">
              <a:solidFill>
                <a:srgbClr val="0E3B5E"/>
              </a:solidFill>
            </a:endParaRPr>
          </a:p>
        </p:txBody>
      </p:sp>
      <p:sp>
        <p:nvSpPr>
          <p:cNvPr id="11" name="Content Placeholder 6"/>
          <p:cNvSpPr txBox="1">
            <a:spLocks noGrp="1"/>
          </p:cNvSpPr>
          <p:nvPr>
            <p:ph sz="half" idx="2"/>
          </p:nvPr>
        </p:nvSpPr>
        <p:spPr>
          <a:xfrm>
            <a:off x="304800" y="2362200"/>
            <a:ext cx="3581400" cy="3625608"/>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solidFill>
                  <a:schemeClr val="accent4"/>
                </a:solidFill>
              </a:rPr>
              <a:t>Screening rates increased from </a:t>
            </a:r>
            <a:r>
              <a:rPr lang="en-US" sz="2800" b="1" dirty="0" smtClean="0">
                <a:solidFill>
                  <a:schemeClr val="accent4"/>
                </a:solidFill>
              </a:rPr>
              <a:t>45% to 89% </a:t>
            </a:r>
            <a:r>
              <a:rPr lang="en-US" sz="2800" dirty="0" smtClean="0">
                <a:solidFill>
                  <a:srgbClr val="424344"/>
                </a:solidFill>
              </a:rPr>
              <a:t>by 6 months post-intervention</a:t>
            </a:r>
          </a:p>
          <a:p>
            <a:pPr marL="285750" indent="-285750"/>
            <a:r>
              <a:rPr lang="en-US" sz="2800" dirty="0" smtClean="0">
                <a:solidFill>
                  <a:srgbClr val="424344"/>
                </a:solidFill>
              </a:rPr>
              <a:t>CT positivity remained high:    8.0% pre- to 7.5% post</a:t>
            </a:r>
            <a:r>
              <a:rPr lang="en-US" sz="2800" dirty="0">
                <a:solidFill>
                  <a:srgbClr val="424344"/>
                </a:solidFill>
              </a:rPr>
              <a:t>-intervention</a:t>
            </a:r>
          </a:p>
        </p:txBody>
      </p:sp>
      <p:sp>
        <p:nvSpPr>
          <p:cNvPr id="3" name="Text Placeholder 2"/>
          <p:cNvSpPr>
            <a:spLocks noGrp="1"/>
          </p:cNvSpPr>
          <p:nvPr>
            <p:ph type="body" idx="1"/>
          </p:nvPr>
        </p:nvSpPr>
        <p:spPr>
          <a:xfrm>
            <a:off x="304800" y="1695175"/>
            <a:ext cx="4040188" cy="639762"/>
          </a:xfrm>
        </p:spPr>
        <p:txBody>
          <a:bodyPr/>
          <a:lstStyle/>
          <a:p>
            <a:r>
              <a:rPr lang="en-US" dirty="0" smtClean="0">
                <a:solidFill>
                  <a:srgbClr val="0E3B5E"/>
                </a:solidFill>
              </a:rPr>
              <a:t>Success in Pilot Clinics</a:t>
            </a:r>
            <a:endParaRPr lang="en-US" dirty="0">
              <a:solidFill>
                <a:srgbClr val="0E3B5E"/>
              </a:solidFill>
            </a:endParaRPr>
          </a:p>
        </p:txBody>
      </p:sp>
      <p:sp>
        <p:nvSpPr>
          <p:cNvPr id="2" name="Title 1"/>
          <p:cNvSpPr>
            <a:spLocks noGrp="1"/>
          </p:cNvSpPr>
          <p:nvPr>
            <p:ph type="title"/>
          </p:nvPr>
        </p:nvSpPr>
        <p:spPr>
          <a:xfrm>
            <a:off x="304800" y="369166"/>
            <a:ext cx="5334000" cy="1143000"/>
          </a:xfrm>
        </p:spPr>
        <p:txBody>
          <a:bodyPr/>
          <a:lstStyle/>
          <a:p>
            <a:r>
              <a:rPr lang="en-US" sz="3600" dirty="0" smtClean="0">
                <a:solidFill>
                  <a:srgbClr val="6A1C67"/>
                </a:solidFill>
              </a:rPr>
              <a:t>Michigan’s Title X  </a:t>
            </a:r>
            <a:br>
              <a:rPr lang="en-US" sz="3600" dirty="0" smtClean="0">
                <a:solidFill>
                  <a:srgbClr val="6A1C67"/>
                </a:solidFill>
              </a:rPr>
            </a:br>
            <a:r>
              <a:rPr lang="en-US" sz="3600" dirty="0" smtClean="0">
                <a:solidFill>
                  <a:srgbClr val="6A1C67"/>
                </a:solidFill>
              </a:rPr>
              <a:t>CT Screening Success</a:t>
            </a:r>
            <a:endParaRPr lang="en-US" sz="3600" dirty="0">
              <a:solidFill>
                <a:srgbClr val="6A1C67"/>
              </a:solidFill>
            </a:endParaRPr>
          </a:p>
        </p:txBody>
      </p:sp>
    </p:spTree>
    <p:extLst>
      <p:ext uri="{BB962C8B-B14F-4D97-AF65-F5344CB8AC3E}">
        <p14:creationId xmlns:p14="http://schemas.microsoft.com/office/powerpoint/2010/main" val="15807814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Shape 276"/>
          <p:cNvSpPr txBox="1">
            <a:spLocks noGrp="1"/>
          </p:cNvSpPr>
          <p:nvPr>
            <p:ph type="title"/>
          </p:nvPr>
        </p:nvSpPr>
        <p:spPr/>
        <p:txBody>
          <a:bodyPr lIns="91425" tIns="45700" rIns="91425" bIns="45700" anchor="t">
            <a:noAutofit/>
          </a:bodyPr>
          <a:lstStyle/>
          <a:p>
            <a:pPr>
              <a:spcBef>
                <a:spcPts val="0"/>
              </a:spcBef>
              <a:spcAft>
                <a:spcPts val="0"/>
              </a:spcAft>
              <a:buClr>
                <a:srgbClr val="92278F"/>
              </a:buClr>
              <a:buSzPct val="25000"/>
              <a:defRPr/>
            </a:pPr>
            <a:r>
              <a:rPr lang="en-US" sz="3200" dirty="0" smtClean="0"/>
              <a:t>Best Practice  3.</a:t>
            </a:r>
            <a:br>
              <a:rPr lang="en-US" sz="3200" dirty="0" smtClean="0"/>
            </a:br>
            <a:r>
              <a:rPr lang="en-US" sz="3200" dirty="0"/>
              <a:t/>
            </a:r>
            <a:br>
              <a:rPr lang="en-US" sz="3200" dirty="0"/>
            </a:br>
            <a:r>
              <a:rPr lang="en-US" sz="2400" dirty="0">
                <a:solidFill>
                  <a:srgbClr val="0E3B5E"/>
                </a:solidFill>
                <a:sym typeface="Calibri"/>
              </a:rPr>
              <a:t>Use the least invasive, high-quality, recommended laboratory technologies available </a:t>
            </a:r>
            <a:r>
              <a:rPr lang="en-US" sz="2400" b="0" dirty="0">
                <a:solidFill>
                  <a:srgbClr val="0E3B5E"/>
                </a:solidFill>
                <a:sym typeface="Calibri"/>
              </a:rPr>
              <a:t>for chlamydia screening, with timely turnaround.</a:t>
            </a:r>
            <a:endParaRPr lang="en-US" sz="2400" b="0" dirty="0"/>
          </a:p>
        </p:txBody>
      </p:sp>
      <p:sp>
        <p:nvSpPr>
          <p:cNvPr id="277" name="Shape 277"/>
          <p:cNvSpPr txBox="1">
            <a:spLocks noGrp="1"/>
          </p:cNvSpPr>
          <p:nvPr>
            <p:ph idx="1"/>
          </p:nvPr>
        </p:nvSpPr>
        <p:spPr/>
        <p:txBody>
          <a:bodyPr lIns="91425" tIns="45700" rIns="91425" bIns="45700">
            <a:noAutofit/>
          </a:bodyPr>
          <a:lstStyle/>
          <a:p>
            <a:pPr marL="0" indent="0">
              <a:spcBef>
                <a:spcPts val="0"/>
              </a:spcBef>
              <a:spcAft>
                <a:spcPts val="0"/>
              </a:spcAft>
              <a:buClr>
                <a:schemeClr val="dk2"/>
              </a:buClr>
              <a:buSzPct val="25000"/>
              <a:buFont typeface="Arial" charset="0"/>
              <a:buNone/>
              <a:defRPr/>
            </a:pPr>
            <a:r>
              <a:rPr lang="en-US" b="1" u="sng" dirty="0" smtClean="0">
                <a:solidFill>
                  <a:srgbClr val="424344"/>
                </a:solidFill>
                <a:sym typeface="Calibri"/>
              </a:rPr>
              <a:t> </a:t>
            </a:r>
          </a:p>
          <a:p>
            <a:pPr marL="571500" indent="-457200" eaLnBrk="1" fontAlgn="auto" hangingPunct="1">
              <a:spcBef>
                <a:spcPts val="0"/>
              </a:spcBef>
              <a:spcAft>
                <a:spcPts val="0"/>
              </a:spcAft>
              <a:defRPr/>
            </a:pPr>
            <a:r>
              <a:rPr lang="en-US" sz="2600" dirty="0">
                <a:solidFill>
                  <a:srgbClr val="424344"/>
                </a:solidFill>
              </a:rPr>
              <a:t>Establish routine clinic flow processes </a:t>
            </a:r>
            <a:r>
              <a:rPr lang="en-US" sz="2600" dirty="0" smtClean="0">
                <a:solidFill>
                  <a:srgbClr val="424344"/>
                </a:solidFill>
              </a:rPr>
              <a:t>for </a:t>
            </a:r>
            <a:r>
              <a:rPr lang="en-US" sz="2600" dirty="0">
                <a:solidFill>
                  <a:srgbClr val="424344"/>
                </a:solidFill>
              </a:rPr>
              <a:t>routine </a:t>
            </a:r>
            <a:r>
              <a:rPr lang="en-US" sz="2600" dirty="0" smtClean="0">
                <a:solidFill>
                  <a:srgbClr val="424344"/>
                </a:solidFill>
              </a:rPr>
              <a:t>screening</a:t>
            </a:r>
            <a:endParaRPr lang="en-US" sz="2600" dirty="0">
              <a:solidFill>
                <a:srgbClr val="424344"/>
              </a:solidFill>
            </a:endParaRPr>
          </a:p>
          <a:p>
            <a:pPr marL="571500" indent="-457200" eaLnBrk="1" fontAlgn="auto" hangingPunct="1">
              <a:spcBef>
                <a:spcPts val="0"/>
              </a:spcBef>
              <a:spcAft>
                <a:spcPts val="0"/>
              </a:spcAft>
              <a:defRPr/>
            </a:pPr>
            <a:r>
              <a:rPr lang="en-US" sz="2600" dirty="0">
                <a:solidFill>
                  <a:srgbClr val="424344"/>
                </a:solidFill>
              </a:rPr>
              <a:t>Procure lab services with timely </a:t>
            </a:r>
            <a:r>
              <a:rPr lang="en-US" sz="2600" dirty="0" smtClean="0">
                <a:solidFill>
                  <a:srgbClr val="424344"/>
                </a:solidFill>
              </a:rPr>
              <a:t>turnaround</a:t>
            </a:r>
            <a:endParaRPr lang="en-US" sz="2600" dirty="0">
              <a:solidFill>
                <a:srgbClr val="424344"/>
              </a:solidFill>
            </a:endParaRPr>
          </a:p>
          <a:p>
            <a:pPr marL="571500" indent="-457200" eaLnBrk="1" fontAlgn="auto" hangingPunct="1">
              <a:spcBef>
                <a:spcPts val="0"/>
              </a:spcBef>
              <a:spcAft>
                <a:spcPts val="0"/>
              </a:spcAft>
              <a:defRPr/>
            </a:pPr>
            <a:r>
              <a:rPr lang="en-US" sz="2600" dirty="0">
                <a:solidFill>
                  <a:srgbClr val="424344"/>
                </a:solidFill>
              </a:rPr>
              <a:t>Make all screening options available, including self-collected vaginal </a:t>
            </a:r>
            <a:r>
              <a:rPr lang="en-US" sz="2600" dirty="0" smtClean="0">
                <a:solidFill>
                  <a:srgbClr val="424344"/>
                </a:solidFill>
              </a:rPr>
              <a:t>swabs</a:t>
            </a:r>
          </a:p>
          <a:p>
            <a:pPr marL="571500" indent="-457200" eaLnBrk="1" fontAlgn="auto" hangingPunct="1">
              <a:spcBef>
                <a:spcPts val="0"/>
              </a:spcBef>
              <a:spcAft>
                <a:spcPts val="0"/>
              </a:spcAft>
              <a:defRPr/>
            </a:pPr>
            <a:r>
              <a:rPr lang="en-US" sz="2600" dirty="0" smtClean="0">
                <a:solidFill>
                  <a:srgbClr val="424344"/>
                </a:solidFill>
              </a:rPr>
              <a:t>Establish a recall system to retest clients 3 months after treatment</a:t>
            </a:r>
            <a:endParaRPr lang="en-US" sz="2600" dirty="0">
              <a:solidFill>
                <a:srgbClr val="424344"/>
              </a:solidFill>
            </a:endParaRPr>
          </a:p>
          <a:p>
            <a:pPr marL="0" indent="0">
              <a:spcBef>
                <a:spcPts val="0"/>
              </a:spcBef>
              <a:spcAft>
                <a:spcPts val="0"/>
              </a:spcAft>
              <a:buClr>
                <a:schemeClr val="dk2"/>
              </a:buClr>
              <a:buSzPct val="25000"/>
              <a:buFont typeface="Arial" charset="0"/>
              <a:buNone/>
              <a:defRPr/>
            </a:pPr>
            <a:endParaRPr lang="en-US" u="sng" dirty="0">
              <a:solidFill>
                <a:srgbClr val="424344"/>
              </a:solidFill>
              <a:sym typeface="Calibri"/>
            </a:endParaRPr>
          </a:p>
        </p:txBody>
      </p:sp>
    </p:spTree>
    <p:extLst>
      <p:ext uri="{BB962C8B-B14F-4D97-AF65-F5344CB8AC3E}">
        <p14:creationId xmlns:p14="http://schemas.microsoft.com/office/powerpoint/2010/main" val="36954464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Content Placeholder 2"/>
          <p:cNvSpPr>
            <a:spLocks noGrp="1"/>
          </p:cNvSpPr>
          <p:nvPr>
            <p:ph idx="1"/>
          </p:nvPr>
        </p:nvSpPr>
        <p:spPr/>
        <p:txBody>
          <a:bodyPr/>
          <a:lstStyle/>
          <a:p>
            <a:pPr marL="0" indent="0">
              <a:buFont typeface="Arial" panose="020B0604020202020204" pitchFamily="34" charset="0"/>
              <a:buNone/>
            </a:pPr>
            <a:endParaRPr lang="en-US" altLang="en-US" sz="2000" b="1" dirty="0" smtClean="0">
              <a:solidFill>
                <a:srgbClr val="424344"/>
              </a:solidFill>
            </a:endParaRPr>
          </a:p>
          <a:p>
            <a:pPr marL="0" indent="0">
              <a:buFont typeface="Arial" panose="020B0604020202020204" pitchFamily="34" charset="0"/>
              <a:buNone/>
            </a:pPr>
            <a:r>
              <a:rPr lang="en-US" altLang="en-US" sz="2000" b="1" dirty="0" smtClean="0">
                <a:solidFill>
                  <a:srgbClr val="424344"/>
                </a:solidFill>
              </a:rPr>
              <a:t>Nevada Health Centers</a:t>
            </a:r>
          </a:p>
          <a:p>
            <a:pPr marL="0" indent="0">
              <a:buFont typeface="Arial" panose="020B0604020202020204" pitchFamily="34" charset="0"/>
              <a:buNone/>
            </a:pPr>
            <a:endParaRPr lang="en-US" altLang="en-US" sz="2000" b="1" i="1" dirty="0" smtClean="0">
              <a:solidFill>
                <a:srgbClr val="424344"/>
              </a:solidFill>
            </a:endParaRPr>
          </a:p>
          <a:p>
            <a:pPr marL="0" indent="0">
              <a:buFont typeface="Arial" panose="020B0604020202020204" pitchFamily="34" charset="0"/>
              <a:buNone/>
            </a:pPr>
            <a:r>
              <a:rPr lang="en-US" altLang="en-US" i="1" dirty="0" smtClean="0">
                <a:solidFill>
                  <a:srgbClr val="424344"/>
                </a:solidFill>
              </a:rPr>
              <a:t>“We used to have women in the waiting room just waiting until they had to pee. Now, with vaginal swabs, either the provider does it during their exam, or they can do it themselves...”</a:t>
            </a:r>
            <a:endParaRPr lang="en-US" altLang="en-US" b="1" i="1" dirty="0" smtClean="0">
              <a:solidFill>
                <a:srgbClr val="424344"/>
              </a:solidFill>
            </a:endParaRPr>
          </a:p>
        </p:txBody>
      </p:sp>
      <p:pic>
        <p:nvPicPr>
          <p:cNvPr id="46085" name="Picture 3" descr="graphic image of 2 Test Tubes and a beaker"/>
          <p:cNvPicPr>
            <a:picLocks noChangeAspect="1"/>
          </p:cNvPicPr>
          <p:nvPr/>
        </p:nvPicPr>
        <p:blipFill>
          <a:blip r:embed="rId3"/>
          <a:srcRect/>
          <a:stretch>
            <a:fillRect/>
          </a:stretch>
        </p:blipFill>
        <p:spPr bwMode="auto">
          <a:xfrm>
            <a:off x="1033463" y="2971800"/>
            <a:ext cx="2276475" cy="227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a:defRPr/>
            </a:pPr>
            <a:r>
              <a:rPr lang="en-US" dirty="0"/>
              <a:t>Best Practice  3</a:t>
            </a:r>
            <a:r>
              <a:rPr lang="en-US" dirty="0" smtClean="0"/>
              <a:t>.</a:t>
            </a:r>
            <a:br>
              <a:rPr lang="en-US" dirty="0" smtClean="0"/>
            </a:br>
            <a:r>
              <a:rPr lang="en-US" dirty="0" smtClean="0"/>
              <a:t>Success Story</a:t>
            </a:r>
            <a:endParaRPr lang="en-US" dirty="0"/>
          </a:p>
        </p:txBody>
      </p:sp>
    </p:spTree>
    <p:extLst>
      <p:ext uri="{BB962C8B-B14F-4D97-AF65-F5344CB8AC3E}">
        <p14:creationId xmlns:p14="http://schemas.microsoft.com/office/powerpoint/2010/main" val="7172955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9648" y="6172200"/>
            <a:ext cx="6680751" cy="584775"/>
          </a:xfrm>
          <a:prstGeom prst="rect">
            <a:avLst/>
          </a:prstGeom>
        </p:spPr>
        <p:txBody>
          <a:bodyPr wrap="square">
            <a:spAutoFit/>
          </a:bodyPr>
          <a:lstStyle/>
          <a:p>
            <a:r>
              <a:rPr lang="en-US" sz="1600" dirty="0" smtClean="0">
                <a:latin typeface="Calibri Light" panose="020F0302020204030204" pitchFamily="34" charset="0"/>
                <a:hlinkClick r:id="rId3"/>
              </a:rPr>
              <a:t>University </a:t>
            </a:r>
            <a:r>
              <a:rPr lang="en-US" sz="1600" dirty="0">
                <a:latin typeface="Calibri Light" panose="020F0302020204030204" pitchFamily="34" charset="0"/>
                <a:hlinkClick r:id="rId3"/>
              </a:rPr>
              <a:t>of Washington STD Prevention Training Center Resources</a:t>
            </a:r>
            <a:endParaRPr lang="en-US" sz="1600" dirty="0">
              <a:latin typeface="Calibri Light" panose="020F0302020204030204" pitchFamily="34" charset="0"/>
            </a:endParaRPr>
          </a:p>
          <a:p>
            <a:r>
              <a:rPr lang="en-US" sz="1600" dirty="0" smtClean="0">
                <a:latin typeface="Calibri Light" panose="020F0302020204030204" pitchFamily="34" charset="0"/>
              </a:rPr>
              <a:t>To </a:t>
            </a:r>
            <a:r>
              <a:rPr lang="en-US" sz="1600" dirty="0">
                <a:latin typeface="Calibri Light" panose="020F0302020204030204" pitchFamily="34" charset="0"/>
              </a:rPr>
              <a:t>order, please email </a:t>
            </a:r>
            <a:r>
              <a:rPr lang="en-US" sz="1600" dirty="0">
                <a:latin typeface="Calibri Light" panose="020F0302020204030204" pitchFamily="34" charset="0"/>
                <a:hlinkClick r:id="rId4"/>
              </a:rPr>
              <a:t>aradford@uw.edu</a:t>
            </a:r>
            <a:r>
              <a:rPr lang="en-US" sz="1600" dirty="0">
                <a:latin typeface="Calibri Light" panose="020F0302020204030204" pitchFamily="34" charset="0"/>
              </a:rPr>
              <a:t> </a:t>
            </a:r>
            <a:r>
              <a:rPr lang="en-US" sz="1600" dirty="0" smtClean="0">
                <a:latin typeface="Calibri Light" panose="020F0302020204030204" pitchFamily="34" charset="0"/>
              </a:rPr>
              <a:t> </a:t>
            </a:r>
            <a:endParaRPr lang="en-US" sz="1600" dirty="0">
              <a:latin typeface="Calibri Light" panose="020F0302020204030204" pitchFamily="34" charset="0"/>
            </a:endParaRPr>
          </a:p>
        </p:txBody>
      </p:sp>
      <p:pic>
        <p:nvPicPr>
          <p:cNvPr id="91140" name="Picture 4" descr="screenshot of University of Washington STD Prevention Training Center's self testing guide in Spanish"/>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4720897" y="1600200"/>
            <a:ext cx="3737304" cy="43447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creenshot of University of Washington STD Prevention Training Center's self testing guide in English"/>
          <p:cNvPicPr>
            <a:picLocks noGrp="1" noChangeAspect="1" noChangeArrowheads="1"/>
          </p:cNvPicPr>
          <p:nvPr>
            <p:ph sz="half" idx="1"/>
          </p:nvPr>
        </p:nvPicPr>
        <p:blipFill>
          <a:blip r:embed="rId6">
            <a:extLst>
              <a:ext uri="{28A0092B-C50C-407E-A947-70E740481C1C}">
                <a14:useLocalDpi xmlns:a14="http://schemas.microsoft.com/office/drawing/2010/main" val="0"/>
              </a:ext>
            </a:extLst>
          </a:blip>
          <a:srcRect/>
          <a:stretch>
            <a:fillRect/>
          </a:stretch>
        </p:blipFill>
        <p:spPr bwMode="auto">
          <a:xfrm>
            <a:off x="526109" y="1600200"/>
            <a:ext cx="3741091" cy="434067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dirty="0" smtClean="0">
                <a:solidFill>
                  <a:srgbClr val="6A1C67"/>
                </a:solidFill>
              </a:rPr>
              <a:t>Patient Instructions</a:t>
            </a:r>
            <a:endParaRPr lang="en-US" dirty="0">
              <a:solidFill>
                <a:srgbClr val="6A1C67"/>
              </a:solidFill>
            </a:endParaRPr>
          </a:p>
        </p:txBody>
      </p:sp>
    </p:spTree>
    <p:extLst>
      <p:ext uri="{BB962C8B-B14F-4D97-AF65-F5344CB8AC3E}">
        <p14:creationId xmlns:p14="http://schemas.microsoft.com/office/powerpoint/2010/main" val="23880363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Shape 276"/>
          <p:cNvSpPr txBox="1">
            <a:spLocks noGrp="1"/>
          </p:cNvSpPr>
          <p:nvPr>
            <p:ph type="title"/>
          </p:nvPr>
        </p:nvSpPr>
        <p:spPr/>
        <p:txBody>
          <a:bodyPr lIns="91425" tIns="45700" rIns="91425" bIns="45700" anchor="t">
            <a:noAutofit/>
          </a:bodyPr>
          <a:lstStyle/>
          <a:p>
            <a:pPr>
              <a:spcBef>
                <a:spcPts val="0"/>
              </a:spcBef>
              <a:spcAft>
                <a:spcPts val="0"/>
              </a:spcAft>
              <a:buClr>
                <a:srgbClr val="92278F"/>
              </a:buClr>
              <a:buSzPct val="25000"/>
              <a:defRPr/>
            </a:pPr>
            <a:r>
              <a:rPr lang="en-US" sz="3200" dirty="0" smtClean="0"/>
              <a:t>Best </a:t>
            </a:r>
            <a:r>
              <a:rPr lang="en-US" sz="3200" dirty="0"/>
              <a:t>Practice </a:t>
            </a:r>
            <a:r>
              <a:rPr lang="en-US" sz="3200" dirty="0" smtClean="0"/>
              <a:t>4.</a:t>
            </a:r>
            <a:endParaRPr lang="en-US" dirty="0">
              <a:solidFill>
                <a:schemeClr val="accent6"/>
              </a:solidFill>
            </a:endParaRPr>
          </a:p>
        </p:txBody>
      </p:sp>
      <p:sp>
        <p:nvSpPr>
          <p:cNvPr id="277" name="Shape 277"/>
          <p:cNvSpPr txBox="1">
            <a:spLocks noGrp="1"/>
          </p:cNvSpPr>
          <p:nvPr>
            <p:ph idx="1"/>
          </p:nvPr>
        </p:nvSpPr>
        <p:spPr>
          <a:xfrm>
            <a:off x="457200" y="1221695"/>
            <a:ext cx="3429000" cy="5745162"/>
          </a:xfrm>
        </p:spPr>
        <p:txBody>
          <a:bodyPr lIns="91425" tIns="45700" rIns="91425" bIns="45700">
            <a:noAutofit/>
          </a:bodyPr>
          <a:lstStyle/>
          <a:p>
            <a:pPr marL="0" indent="0">
              <a:spcBef>
                <a:spcPts val="520"/>
              </a:spcBef>
              <a:spcAft>
                <a:spcPts val="0"/>
              </a:spcAft>
              <a:buClr>
                <a:schemeClr val="dk2"/>
              </a:buClr>
              <a:buSzPct val="25000"/>
              <a:buNone/>
              <a:defRPr/>
            </a:pPr>
            <a:r>
              <a:rPr lang="en-US" sz="2800" b="1" dirty="0">
                <a:solidFill>
                  <a:srgbClr val="0E3B5E"/>
                </a:solidFill>
                <a:sym typeface="Calibri"/>
              </a:rPr>
              <a:t>Utilize diverse payment options to reduce cost as a barrier</a:t>
            </a:r>
            <a:r>
              <a:rPr lang="en-US" sz="2800" dirty="0">
                <a:solidFill>
                  <a:srgbClr val="0E3B5E"/>
                </a:solidFill>
                <a:sym typeface="Calibri"/>
              </a:rPr>
              <a:t> for the client and the facility</a:t>
            </a:r>
            <a:r>
              <a:rPr lang="en-US" sz="2800" dirty="0" smtClean="0">
                <a:solidFill>
                  <a:srgbClr val="0E3B5E"/>
                </a:solidFill>
                <a:sym typeface="Calibri"/>
              </a:rPr>
              <a:t>.</a:t>
            </a:r>
            <a:endParaRPr lang="en-US" sz="2800" dirty="0">
              <a:solidFill>
                <a:srgbClr val="0E3B5E"/>
              </a:solidFill>
            </a:endParaRPr>
          </a:p>
        </p:txBody>
      </p:sp>
      <p:sp>
        <p:nvSpPr>
          <p:cNvPr id="3" name="Content Placeholder 2"/>
          <p:cNvSpPr>
            <a:spLocks noGrp="1"/>
          </p:cNvSpPr>
          <p:nvPr>
            <p:ph sz="half" idx="4294967295"/>
          </p:nvPr>
        </p:nvSpPr>
        <p:spPr>
          <a:xfrm>
            <a:off x="4572000" y="762000"/>
            <a:ext cx="4038600" cy="4525963"/>
          </a:xfrm>
        </p:spPr>
        <p:txBody>
          <a:bodyPr/>
          <a:lstStyle/>
          <a:p>
            <a:pPr marL="0" indent="0">
              <a:spcBef>
                <a:spcPts val="520"/>
              </a:spcBef>
              <a:spcAft>
                <a:spcPts val="0"/>
              </a:spcAft>
              <a:buClr>
                <a:schemeClr val="dk2"/>
              </a:buClr>
              <a:buSzPct val="25000"/>
              <a:buFont typeface="Arial" charset="0"/>
              <a:buNone/>
              <a:defRPr/>
            </a:pPr>
            <a:r>
              <a:rPr lang="en-US" b="1" u="sng" dirty="0">
                <a:solidFill>
                  <a:srgbClr val="424344"/>
                </a:solidFill>
                <a:sym typeface="Calibri"/>
              </a:rPr>
              <a:t> </a:t>
            </a:r>
            <a:endParaRPr lang="en-US" dirty="0">
              <a:solidFill>
                <a:srgbClr val="424344"/>
              </a:solidFill>
            </a:endParaRPr>
          </a:p>
          <a:p>
            <a:pPr marL="571500" indent="-457200" eaLnBrk="1" fontAlgn="auto" hangingPunct="1">
              <a:spcBef>
                <a:spcPts val="0"/>
              </a:spcBef>
              <a:spcAft>
                <a:spcPts val="0"/>
              </a:spcAft>
              <a:defRPr/>
            </a:pPr>
            <a:r>
              <a:rPr lang="en-US" sz="2300" dirty="0">
                <a:solidFill>
                  <a:srgbClr val="424344"/>
                </a:solidFill>
              </a:rPr>
              <a:t>Ensure organizational policy is in line with Title X program requirements</a:t>
            </a:r>
          </a:p>
          <a:p>
            <a:pPr marL="571500" indent="-457200" eaLnBrk="1" fontAlgn="auto" hangingPunct="1">
              <a:spcBef>
                <a:spcPts val="0"/>
              </a:spcBef>
              <a:spcAft>
                <a:spcPts val="0"/>
              </a:spcAft>
              <a:defRPr/>
            </a:pPr>
            <a:r>
              <a:rPr lang="en-US" sz="2300" dirty="0">
                <a:solidFill>
                  <a:srgbClr val="424344"/>
                </a:solidFill>
              </a:rPr>
              <a:t>Ensure client confidentiality</a:t>
            </a:r>
          </a:p>
          <a:p>
            <a:pPr marL="571500" indent="-457200" eaLnBrk="1" fontAlgn="auto" hangingPunct="1">
              <a:spcBef>
                <a:spcPts val="0"/>
              </a:spcBef>
              <a:spcAft>
                <a:spcPts val="0"/>
              </a:spcAft>
              <a:defRPr/>
            </a:pPr>
            <a:r>
              <a:rPr lang="en-US" sz="2300" dirty="0">
                <a:solidFill>
                  <a:srgbClr val="424344"/>
                </a:solidFill>
              </a:rPr>
              <a:t>Bill third parties when possible</a:t>
            </a:r>
          </a:p>
          <a:p>
            <a:pPr marL="571500" indent="-457200" eaLnBrk="1" fontAlgn="auto" hangingPunct="1">
              <a:spcBef>
                <a:spcPts val="0"/>
              </a:spcBef>
              <a:spcAft>
                <a:spcPts val="0"/>
              </a:spcAft>
              <a:defRPr/>
            </a:pPr>
            <a:r>
              <a:rPr lang="en-US" sz="2300" dirty="0">
                <a:solidFill>
                  <a:srgbClr val="424344"/>
                </a:solidFill>
              </a:rPr>
              <a:t>Provide insurance eligibility screening </a:t>
            </a:r>
          </a:p>
          <a:p>
            <a:pPr marL="571500" indent="-457200" eaLnBrk="1" fontAlgn="auto" hangingPunct="1">
              <a:spcBef>
                <a:spcPts val="0"/>
              </a:spcBef>
              <a:spcAft>
                <a:spcPts val="0"/>
              </a:spcAft>
              <a:defRPr/>
            </a:pPr>
            <a:r>
              <a:rPr lang="en-US" sz="2300" dirty="0">
                <a:solidFill>
                  <a:srgbClr val="424344"/>
                </a:solidFill>
              </a:rPr>
              <a:t>Develop strategies to pay for safety-net screening </a:t>
            </a:r>
            <a:r>
              <a:rPr lang="en-US" sz="2300" dirty="0" smtClean="0">
                <a:solidFill>
                  <a:srgbClr val="424344"/>
                </a:solidFill>
              </a:rPr>
              <a:t>services</a:t>
            </a:r>
            <a:endParaRPr lang="en-US" sz="2300" u="sng" dirty="0">
              <a:solidFill>
                <a:srgbClr val="424344"/>
              </a:solidFill>
              <a:sym typeface="Calibri"/>
            </a:endParaRPr>
          </a:p>
        </p:txBody>
      </p:sp>
    </p:spTree>
    <p:extLst>
      <p:ext uri="{BB962C8B-B14F-4D97-AF65-F5344CB8AC3E}">
        <p14:creationId xmlns:p14="http://schemas.microsoft.com/office/powerpoint/2010/main" val="10081676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Jade"/>
          <p:cNvPicPr>
            <a:picLocks noChangeAspect="1"/>
          </p:cNvPicPr>
          <p:nvPr/>
        </p:nvPicPr>
        <p:blipFill rotWithShape="1">
          <a:blip r:embed="rId3">
            <a:extLst>
              <a:ext uri="{28A0092B-C50C-407E-A947-70E740481C1C}">
                <a14:useLocalDpi xmlns:a14="http://schemas.microsoft.com/office/drawing/2010/main" val="0"/>
              </a:ext>
            </a:extLst>
          </a:blip>
          <a:srcRect l="7285" r="9271" b="65555"/>
          <a:stretch/>
        </p:blipFill>
        <p:spPr>
          <a:xfrm>
            <a:off x="6324600" y="2079532"/>
            <a:ext cx="2448037" cy="3276601"/>
          </a:xfrm>
          <a:prstGeom prst="rect">
            <a:avLst/>
          </a:prstGeom>
        </p:spPr>
      </p:pic>
      <p:sp>
        <p:nvSpPr>
          <p:cNvPr id="3" name="Content Placeholder 2"/>
          <p:cNvSpPr>
            <a:spLocks noGrp="1"/>
          </p:cNvSpPr>
          <p:nvPr>
            <p:ph idx="1"/>
          </p:nvPr>
        </p:nvSpPr>
        <p:spPr>
          <a:xfrm>
            <a:off x="457200" y="1600200"/>
            <a:ext cx="5867400" cy="4525963"/>
          </a:xfrm>
        </p:spPr>
        <p:txBody>
          <a:bodyPr/>
          <a:lstStyle/>
          <a:p>
            <a:pPr marL="0" indent="0">
              <a:buNone/>
            </a:pPr>
            <a:r>
              <a:rPr lang="en-US" sz="2800" b="1" dirty="0" smtClean="0"/>
              <a:t>What could we do differently next time?</a:t>
            </a:r>
          </a:p>
          <a:p>
            <a:r>
              <a:rPr lang="en-US" sz="2800" dirty="0" smtClean="0"/>
              <a:t>Routinely include CT/GC screening in all visits, even quick-starts</a:t>
            </a:r>
          </a:p>
          <a:p>
            <a:r>
              <a:rPr lang="en-US" sz="2800" dirty="0" smtClean="0"/>
              <a:t>Routinely bundle CT/GC screening with pregnancy testing</a:t>
            </a:r>
          </a:p>
          <a:p>
            <a:r>
              <a:rPr lang="en-US" sz="2800" dirty="0" smtClean="0"/>
              <a:t>Standing order: collect urine at all Title X visits; submit if no   screen in past 12 months</a:t>
            </a:r>
          </a:p>
          <a:p>
            <a:r>
              <a:rPr lang="en-US" sz="2800" dirty="0" smtClean="0"/>
              <a:t>Check for last annual exam – if none in past 12 months, schedule</a:t>
            </a:r>
            <a:endParaRPr lang="en-US" sz="2800" dirty="0"/>
          </a:p>
        </p:txBody>
      </p:sp>
      <p:sp>
        <p:nvSpPr>
          <p:cNvPr id="2" name="Title 1"/>
          <p:cNvSpPr>
            <a:spLocks noGrp="1"/>
          </p:cNvSpPr>
          <p:nvPr>
            <p:ph type="title"/>
          </p:nvPr>
        </p:nvSpPr>
        <p:spPr/>
        <p:txBody>
          <a:bodyPr/>
          <a:lstStyle/>
          <a:p>
            <a:r>
              <a:rPr lang="en-US" dirty="0" smtClean="0"/>
              <a:t>What about Jade?</a:t>
            </a:r>
            <a:endParaRPr lang="en-US" dirty="0"/>
          </a:p>
        </p:txBody>
      </p:sp>
    </p:spTree>
    <p:extLst>
      <p:ext uri="{BB962C8B-B14F-4D97-AF65-F5344CB8AC3E}">
        <p14:creationId xmlns:p14="http://schemas.microsoft.com/office/powerpoint/2010/main" val="30071736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 illustration of woman with brown skin and dark brown wavy hair, named Em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1905000"/>
            <a:ext cx="2903375" cy="2963862"/>
          </a:xfrm>
          <a:prstGeom prst="rect">
            <a:avLst/>
          </a:prstGeom>
        </p:spPr>
      </p:pic>
      <p:sp>
        <p:nvSpPr>
          <p:cNvPr id="3" name="Content Placeholder 2"/>
          <p:cNvSpPr>
            <a:spLocks noGrp="1"/>
          </p:cNvSpPr>
          <p:nvPr>
            <p:ph idx="1"/>
          </p:nvPr>
        </p:nvSpPr>
        <p:spPr>
          <a:xfrm>
            <a:off x="457200" y="1600200"/>
            <a:ext cx="5791200" cy="4525963"/>
          </a:xfrm>
        </p:spPr>
        <p:txBody>
          <a:bodyPr/>
          <a:lstStyle/>
          <a:p>
            <a:r>
              <a:rPr lang="en-US" dirty="0" smtClean="0"/>
              <a:t>Emma is an 18-year-old patient at your clinic coming in for her annual well check.  She is not currently a Title X client.</a:t>
            </a:r>
          </a:p>
          <a:p>
            <a:r>
              <a:rPr lang="en-US" dirty="0" smtClean="0"/>
              <a:t>Emma comes into the visit with her mother. </a:t>
            </a:r>
          </a:p>
          <a:p>
            <a:r>
              <a:rPr lang="en-US" dirty="0" smtClean="0"/>
              <a:t>How do we know if Emma needs a CT/GC screen?</a:t>
            </a:r>
            <a:endParaRPr lang="en-US" dirty="0"/>
          </a:p>
        </p:txBody>
      </p:sp>
      <p:sp>
        <p:nvSpPr>
          <p:cNvPr id="2" name="Title 1"/>
          <p:cNvSpPr>
            <a:spLocks noGrp="1"/>
          </p:cNvSpPr>
          <p:nvPr>
            <p:ph type="title"/>
          </p:nvPr>
        </p:nvSpPr>
        <p:spPr>
          <a:xfrm>
            <a:off x="457200" y="274638"/>
            <a:ext cx="5562600" cy="1143000"/>
          </a:xfrm>
        </p:spPr>
        <p:txBody>
          <a:bodyPr/>
          <a:lstStyle/>
          <a:p>
            <a:r>
              <a:rPr lang="en-US" dirty="0" smtClean="0"/>
              <a:t>Emma, Primary Care Visit</a:t>
            </a:r>
            <a:endParaRPr lang="en-US" dirty="0"/>
          </a:p>
        </p:txBody>
      </p:sp>
    </p:spTree>
    <p:extLst>
      <p:ext uri="{BB962C8B-B14F-4D97-AF65-F5344CB8AC3E}">
        <p14:creationId xmlns:p14="http://schemas.microsoft.com/office/powerpoint/2010/main" val="23985396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12595" y="6243935"/>
            <a:ext cx="5988205" cy="461665"/>
          </a:xfrm>
          <a:prstGeom prst="rect">
            <a:avLst/>
          </a:prstGeom>
          <a:noFill/>
        </p:spPr>
        <p:txBody>
          <a:bodyPr wrap="square" rtlCol="0">
            <a:spAutoFit/>
          </a:bodyPr>
          <a:lstStyle/>
          <a:p>
            <a:r>
              <a:rPr lang="en-US" sz="1200" dirty="0">
                <a:solidFill>
                  <a:srgbClr val="6A1C67"/>
                </a:solidFill>
                <a:hlinkClick r:id="rId3"/>
              </a:rPr>
              <a:t>Figure </a:t>
            </a:r>
            <a:r>
              <a:rPr lang="en-US" sz="1200" dirty="0" smtClean="0">
                <a:solidFill>
                  <a:srgbClr val="6A1C67"/>
                </a:solidFill>
                <a:hlinkClick r:id="rId3"/>
              </a:rPr>
              <a:t>4. </a:t>
            </a:r>
            <a:r>
              <a:rPr lang="en-US" sz="1200" dirty="0">
                <a:solidFill>
                  <a:srgbClr val="6A1C67"/>
                </a:solidFill>
                <a:hlinkClick r:id="rId3"/>
              </a:rPr>
              <a:t>Chlamydia — Rates of Reported Cases by County, United States, </a:t>
            </a:r>
            <a:r>
              <a:rPr lang="en-US" sz="1200" dirty="0" smtClean="0">
                <a:solidFill>
                  <a:srgbClr val="6A1C67"/>
                </a:solidFill>
                <a:hlinkClick r:id="rId3"/>
              </a:rPr>
              <a:t>2000–2017, Centers for Disease Control and Prevention, 2017 </a:t>
            </a:r>
            <a:r>
              <a:rPr lang="en-US" sz="1200" dirty="0">
                <a:solidFill>
                  <a:srgbClr val="6A1C67"/>
                </a:solidFill>
                <a:hlinkClick r:id="rId3"/>
              </a:rPr>
              <a:t>Sexually Transmitted Diseases Surveillance </a:t>
            </a:r>
            <a:r>
              <a:rPr lang="en-US" sz="1200" dirty="0" smtClean="0">
                <a:solidFill>
                  <a:srgbClr val="6A1C67"/>
                </a:solidFill>
                <a:hlinkClick r:id="rId3"/>
              </a:rPr>
              <a:t>Report</a:t>
            </a:r>
            <a:endParaRPr lang="en-US" sz="1200" dirty="0" smtClean="0">
              <a:solidFill>
                <a:srgbClr val="6A1C67"/>
              </a:solidFill>
            </a:endParaRPr>
          </a:p>
        </p:txBody>
      </p:sp>
      <p:pic>
        <p:nvPicPr>
          <p:cNvPr id="90114" name="Picture 2" descr="Figure 4. United States map showing rates of reported cases of chlamydia in 2017 by county. Rates are shown per 100,000 population."/>
          <p:cNvPicPr>
            <a:picLocks noGrp="1" noChangeAspect="1" noChangeArrowheads="1"/>
          </p:cNvPicPr>
          <p:nvPr>
            <p:ph idx="1"/>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p:blipFill>
        <p:spPr bwMode="auto">
          <a:xfrm>
            <a:off x="457200" y="1977231"/>
            <a:ext cx="8229600" cy="37719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descr="This circle image surrounds and highlights the counties in the southeast United States, including eastern Texas, Louisiana, Arkansas, Alabama, Florida, Georgia, and North and South Carolina, with the highest rates of chlamydia."/>
          <p:cNvSpPr/>
          <p:nvPr/>
        </p:nvSpPr>
        <p:spPr>
          <a:xfrm>
            <a:off x="4495800" y="3751392"/>
            <a:ext cx="2362200" cy="16764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descr="This circle image surrounds and highlights the counties in Alaska and in the southwest United States, including southern California, Arizona, and New Mexico, with the highest rates of chlamydia."/>
          <p:cNvSpPr/>
          <p:nvPr/>
        </p:nvSpPr>
        <p:spPr>
          <a:xfrm>
            <a:off x="1613375" y="3581400"/>
            <a:ext cx="2248946" cy="232844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7200" y="1447800"/>
            <a:ext cx="6096000" cy="523220"/>
          </a:xfrm>
          <a:prstGeom prst="rect">
            <a:avLst/>
          </a:prstGeom>
        </p:spPr>
        <p:txBody>
          <a:bodyPr wrap="square">
            <a:spAutoFit/>
          </a:bodyPr>
          <a:lstStyle/>
          <a:p>
            <a:r>
              <a:rPr lang="en-US" sz="2800" b="1" dirty="0" smtClean="0">
                <a:solidFill>
                  <a:srgbClr val="0E3B5E"/>
                </a:solidFill>
                <a:latin typeface="Calibri Light" panose="020F0302020204030204" pitchFamily="34" charset="0"/>
              </a:rPr>
              <a:t>Rates of Reported Cases by County</a:t>
            </a:r>
            <a:endParaRPr lang="en-US" sz="2800" b="1" dirty="0">
              <a:solidFill>
                <a:srgbClr val="0E3B5E"/>
              </a:solidFill>
              <a:latin typeface="Calibri Light" panose="020F0302020204030204" pitchFamily="34" charset="0"/>
            </a:endParaRPr>
          </a:p>
        </p:txBody>
      </p:sp>
      <p:sp>
        <p:nvSpPr>
          <p:cNvPr id="3" name="Title 2"/>
          <p:cNvSpPr>
            <a:spLocks noGrp="1"/>
          </p:cNvSpPr>
          <p:nvPr>
            <p:ph type="title"/>
          </p:nvPr>
        </p:nvSpPr>
        <p:spPr>
          <a:xfrm>
            <a:off x="457200" y="274638"/>
            <a:ext cx="5257800" cy="1143000"/>
          </a:xfrm>
        </p:spPr>
        <p:txBody>
          <a:bodyPr/>
          <a:lstStyle/>
          <a:p>
            <a:r>
              <a:rPr lang="en-US" sz="3600" dirty="0" smtClean="0"/>
              <a:t>While some areas have higher rates of chlamydia…</a:t>
            </a:r>
            <a:endParaRPr lang="en-US" sz="3600" dirty="0"/>
          </a:p>
        </p:txBody>
      </p:sp>
    </p:spTree>
    <p:extLst>
      <p:ext uri="{BB962C8B-B14F-4D97-AF65-F5344CB8AC3E}">
        <p14:creationId xmlns:p14="http://schemas.microsoft.com/office/powerpoint/2010/main" val="41259170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 y="6400800"/>
            <a:ext cx="3649525" cy="369332"/>
          </a:xfrm>
          <a:prstGeom prst="rect">
            <a:avLst/>
          </a:prstGeom>
        </p:spPr>
        <p:txBody>
          <a:bodyPr wrap="none">
            <a:spAutoFit/>
          </a:bodyPr>
          <a:lstStyle/>
          <a:p>
            <a:r>
              <a:rPr lang="en-US" dirty="0">
                <a:latin typeface="Calibri Light" panose="020F0302020204030204" pitchFamily="34" charset="0"/>
              </a:rPr>
              <a:t>Source: CDC, AMA, AAP, ACOG, AMFP</a:t>
            </a:r>
          </a:p>
        </p:txBody>
      </p:sp>
      <p:pic>
        <p:nvPicPr>
          <p:cNvPr id="5" name="Picture 4" descr="Em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1905000"/>
            <a:ext cx="2903375" cy="2963862"/>
          </a:xfrm>
          <a:prstGeom prst="rect">
            <a:avLst/>
          </a:prstGeom>
        </p:spPr>
      </p:pic>
      <p:sp>
        <p:nvSpPr>
          <p:cNvPr id="3" name="Content Placeholder 2"/>
          <p:cNvSpPr>
            <a:spLocks noGrp="1"/>
          </p:cNvSpPr>
          <p:nvPr>
            <p:ph idx="1"/>
          </p:nvPr>
        </p:nvSpPr>
        <p:spPr>
          <a:xfrm>
            <a:off x="457200" y="1600200"/>
            <a:ext cx="5791200" cy="4525963"/>
          </a:xfrm>
        </p:spPr>
        <p:txBody>
          <a:bodyPr/>
          <a:lstStyle/>
          <a:p>
            <a:pPr marL="0" indent="0">
              <a:buNone/>
            </a:pPr>
            <a:r>
              <a:rPr lang="en-US" b="1" dirty="0" smtClean="0"/>
              <a:t>Routinely assess sexual activity</a:t>
            </a:r>
          </a:p>
          <a:p>
            <a:r>
              <a:rPr lang="en-US" dirty="0" smtClean="0"/>
              <a:t>National medical associations recommend assessment of sexual activity as a standard part of routine care: </a:t>
            </a:r>
          </a:p>
          <a:p>
            <a:r>
              <a:rPr lang="en-US" dirty="0" smtClean="0"/>
              <a:t>Starting in adolescence</a:t>
            </a:r>
          </a:p>
          <a:p>
            <a:r>
              <a:rPr lang="en-US" dirty="0" smtClean="0"/>
              <a:t>In an age-appropriate manner</a:t>
            </a:r>
          </a:p>
          <a:p>
            <a:r>
              <a:rPr lang="en-US" dirty="0" smtClean="0"/>
              <a:t>At least annually</a:t>
            </a:r>
            <a:endParaRPr lang="en-US" dirty="0"/>
          </a:p>
        </p:txBody>
      </p:sp>
      <p:sp>
        <p:nvSpPr>
          <p:cNvPr id="2" name="Title 1"/>
          <p:cNvSpPr>
            <a:spLocks noGrp="1"/>
          </p:cNvSpPr>
          <p:nvPr>
            <p:ph type="title"/>
          </p:nvPr>
        </p:nvSpPr>
        <p:spPr>
          <a:xfrm>
            <a:off x="457200" y="274638"/>
            <a:ext cx="5562600" cy="1143000"/>
          </a:xfrm>
        </p:spPr>
        <p:txBody>
          <a:bodyPr/>
          <a:lstStyle/>
          <a:p>
            <a:r>
              <a:rPr lang="en-US" dirty="0" smtClean="0"/>
              <a:t>Emma, Primary Care Visit</a:t>
            </a:r>
            <a:endParaRPr lang="en-US" dirty="0"/>
          </a:p>
        </p:txBody>
      </p:sp>
    </p:spTree>
    <p:extLst>
      <p:ext uri="{BB962C8B-B14F-4D97-AF65-F5344CB8AC3E}">
        <p14:creationId xmlns:p14="http://schemas.microsoft.com/office/powerpoint/2010/main" val="25423161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m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1905000"/>
            <a:ext cx="2903375" cy="2963862"/>
          </a:xfrm>
          <a:prstGeom prst="rect">
            <a:avLst/>
          </a:prstGeom>
        </p:spPr>
      </p:pic>
      <p:sp>
        <p:nvSpPr>
          <p:cNvPr id="3" name="Content Placeholder 2"/>
          <p:cNvSpPr>
            <a:spLocks noGrp="1"/>
          </p:cNvSpPr>
          <p:nvPr>
            <p:ph idx="1"/>
          </p:nvPr>
        </p:nvSpPr>
        <p:spPr>
          <a:xfrm>
            <a:off x="457200" y="1600200"/>
            <a:ext cx="5562600" cy="4525963"/>
          </a:xfrm>
        </p:spPr>
        <p:txBody>
          <a:bodyPr/>
          <a:lstStyle/>
          <a:p>
            <a:r>
              <a:rPr lang="en-US" b="1" dirty="0" smtClean="0"/>
              <a:t>If Emma is identified as sexually active:</a:t>
            </a:r>
          </a:p>
          <a:p>
            <a:r>
              <a:rPr lang="en-US" dirty="0" smtClean="0"/>
              <a:t>Initiate comprehensive sexual and reproductive health education and services as part of her primary care visit: </a:t>
            </a:r>
          </a:p>
          <a:p>
            <a:r>
              <a:rPr lang="en-US" dirty="0" smtClean="0"/>
              <a:t>Including CT/GC screening </a:t>
            </a:r>
            <a:endParaRPr lang="en-US" dirty="0"/>
          </a:p>
        </p:txBody>
      </p:sp>
      <p:sp>
        <p:nvSpPr>
          <p:cNvPr id="2" name="Title 1"/>
          <p:cNvSpPr>
            <a:spLocks noGrp="1"/>
          </p:cNvSpPr>
          <p:nvPr>
            <p:ph type="title"/>
          </p:nvPr>
        </p:nvSpPr>
        <p:spPr>
          <a:xfrm>
            <a:off x="457200" y="274638"/>
            <a:ext cx="5562600" cy="1143000"/>
          </a:xfrm>
        </p:spPr>
        <p:txBody>
          <a:bodyPr/>
          <a:lstStyle/>
          <a:p>
            <a:r>
              <a:rPr lang="en-US" dirty="0" smtClean="0"/>
              <a:t>Emma, Primary Care Visit</a:t>
            </a:r>
            <a:endParaRPr lang="en-US" dirty="0"/>
          </a:p>
        </p:txBody>
      </p:sp>
    </p:spTree>
    <p:extLst>
      <p:ext uri="{BB962C8B-B14F-4D97-AF65-F5344CB8AC3E}">
        <p14:creationId xmlns:p14="http://schemas.microsoft.com/office/powerpoint/2010/main" val="22152379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64166" y="2133600"/>
            <a:ext cx="2688910" cy="3517561"/>
          </a:xfrm>
        </p:spPr>
        <p:txBody>
          <a:bodyPr/>
          <a:lstStyle/>
          <a:p>
            <a:r>
              <a:rPr lang="en-US" sz="2400" dirty="0" smtClean="0">
                <a:solidFill>
                  <a:srgbClr val="424344"/>
                </a:solidFill>
              </a:rPr>
              <a:t>Implementation resources – tools, scripts, sample protocols, posters, patient education materials</a:t>
            </a:r>
          </a:p>
          <a:p>
            <a:r>
              <a:rPr lang="en-US" sz="2400" dirty="0" smtClean="0">
                <a:solidFill>
                  <a:srgbClr val="424344"/>
                </a:solidFill>
              </a:rPr>
              <a:t>Downloadable, editable</a:t>
            </a:r>
            <a:endParaRPr lang="en-US" sz="2400" dirty="0">
              <a:solidFill>
                <a:srgbClr val="424344"/>
              </a:solidFill>
            </a:endParaRPr>
          </a:p>
        </p:txBody>
      </p:sp>
      <p:sp>
        <p:nvSpPr>
          <p:cNvPr id="5" name="Rectangle 4"/>
          <p:cNvSpPr/>
          <p:nvPr/>
        </p:nvSpPr>
        <p:spPr>
          <a:xfrm>
            <a:off x="914400" y="5791200"/>
            <a:ext cx="4572000" cy="381771"/>
          </a:xfrm>
          <a:prstGeom prst="rect">
            <a:avLst/>
          </a:prstGeom>
        </p:spPr>
        <p:txBody>
          <a:bodyPr>
            <a:spAutoFit/>
          </a:bodyPr>
          <a:lstStyle/>
          <a:p>
            <a:pPr lvl="0" defTabSz="457200" eaLnBrk="1" fontAlgn="auto" hangingPunct="1">
              <a:lnSpc>
                <a:spcPct val="110000"/>
              </a:lnSpc>
              <a:spcBef>
                <a:spcPts val="0"/>
              </a:spcBef>
              <a:spcAft>
                <a:spcPts val="600"/>
              </a:spcAft>
              <a:buClr>
                <a:srgbClr val="8E3656"/>
              </a:buClr>
              <a:buSzPct val="92000"/>
            </a:pPr>
            <a:r>
              <a:rPr lang="en-US" dirty="0" smtClean="0">
                <a:solidFill>
                  <a:srgbClr val="3F3F3F"/>
                </a:solidFill>
                <a:cs typeface="Calibri Light" panose="020F0302020204030204" pitchFamily="34" charset="0"/>
                <a:hlinkClick r:id="rId3"/>
              </a:rPr>
              <a:t>National Quality Improvement Center</a:t>
            </a:r>
            <a:endParaRPr lang="en-US" dirty="0">
              <a:solidFill>
                <a:srgbClr val="3F3F3F"/>
              </a:solidFill>
              <a:cs typeface="Calibri Light" panose="020F0302020204030204" pitchFamily="34" charset="0"/>
            </a:endParaRPr>
          </a:p>
        </p:txBody>
      </p:sp>
      <p:pic>
        <p:nvPicPr>
          <p:cNvPr id="8" name="Picture 7" descr="screen shot of NQIC resource webpage"/>
          <p:cNvPicPr>
            <a:picLocks noChangeAspect="1"/>
          </p:cNvPicPr>
          <p:nvPr/>
        </p:nvPicPr>
        <p:blipFill>
          <a:blip r:embed="rId4"/>
          <a:stretch>
            <a:fillRect/>
          </a:stretch>
        </p:blipFill>
        <p:spPr>
          <a:xfrm>
            <a:off x="388768" y="1592729"/>
            <a:ext cx="5623264" cy="4058432"/>
          </a:xfrm>
          <a:prstGeom prst="rect">
            <a:avLst/>
          </a:prstGeom>
        </p:spPr>
      </p:pic>
      <p:sp>
        <p:nvSpPr>
          <p:cNvPr id="2" name="Title 1"/>
          <p:cNvSpPr>
            <a:spLocks noGrp="1"/>
          </p:cNvSpPr>
          <p:nvPr>
            <p:ph type="title"/>
          </p:nvPr>
        </p:nvSpPr>
        <p:spPr>
          <a:xfrm>
            <a:off x="362492" y="762000"/>
            <a:ext cx="6366641" cy="1103175"/>
          </a:xfrm>
        </p:spPr>
        <p:txBody>
          <a:bodyPr/>
          <a:lstStyle/>
          <a:p>
            <a:r>
              <a:rPr lang="en-US" sz="3600" dirty="0" smtClean="0"/>
              <a:t>STD Clinical QI Resource Library</a:t>
            </a:r>
            <a:endParaRPr lang="en-US" sz="3600" dirty="0"/>
          </a:p>
        </p:txBody>
      </p:sp>
      <p:pic>
        <p:nvPicPr>
          <p:cNvPr id="9" name="Picture 8" descr="National Quality Improvement Center log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47611" y="160496"/>
            <a:ext cx="3318642" cy="768295"/>
          </a:xfrm>
          <a:prstGeom prst="rect">
            <a:avLst/>
          </a:prstGeom>
        </p:spPr>
      </p:pic>
      <p:pic>
        <p:nvPicPr>
          <p:cNvPr id="10" name="Picture 9" descr="NNSCPTC logo"/>
          <p:cNvPicPr>
            <a:picLocks noChangeAspect="1"/>
          </p:cNvPicPr>
          <p:nvPr/>
        </p:nvPicPr>
        <p:blipFill>
          <a:blip r:embed="rId6"/>
          <a:stretch>
            <a:fillRect/>
          </a:stretch>
        </p:blipFill>
        <p:spPr>
          <a:xfrm>
            <a:off x="228370" y="85635"/>
            <a:ext cx="2348144" cy="843156"/>
          </a:xfrm>
          <a:prstGeom prst="rect">
            <a:avLst/>
          </a:prstGeom>
        </p:spPr>
      </p:pic>
    </p:spTree>
    <p:extLst>
      <p:ext uri="{BB962C8B-B14F-4D97-AF65-F5344CB8AC3E}">
        <p14:creationId xmlns:p14="http://schemas.microsoft.com/office/powerpoint/2010/main" val="104551498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011649" y="5562600"/>
            <a:ext cx="4403651" cy="369332"/>
          </a:xfrm>
          <a:prstGeom prst="rect">
            <a:avLst/>
          </a:prstGeom>
        </p:spPr>
        <p:txBody>
          <a:bodyPr wrap="square">
            <a:spAutoFit/>
          </a:bodyPr>
          <a:lstStyle/>
          <a:p>
            <a:r>
              <a:rPr lang="en-US" dirty="0" smtClean="0">
                <a:hlinkClick r:id="rId3"/>
              </a:rPr>
              <a:t>FPNTC Chlamydia Screening Toolkit</a:t>
            </a:r>
            <a:endParaRPr lang="en-US" dirty="0"/>
          </a:p>
        </p:txBody>
      </p:sp>
      <p:pic>
        <p:nvPicPr>
          <p:cNvPr id="5" name="Content Placeholder 4" descr="screen shot of chlamydia screening toolkit welcome page"/>
          <p:cNvPicPr>
            <a:picLocks noGrp="1" noChangeAspect="1"/>
          </p:cNvPicPr>
          <p:nvPr>
            <p:ph idx="1"/>
          </p:nvPr>
        </p:nvPicPr>
        <p:blipFill>
          <a:blip r:embed="rId4"/>
          <a:stretch>
            <a:fillRect/>
          </a:stretch>
        </p:blipFill>
        <p:spPr>
          <a:xfrm>
            <a:off x="3657600" y="665467"/>
            <a:ext cx="5111750" cy="4516133"/>
          </a:xfrm>
          <a:prstGeom prst="rect">
            <a:avLst/>
          </a:prstGeom>
        </p:spPr>
      </p:pic>
      <p:sp>
        <p:nvSpPr>
          <p:cNvPr id="4" name="Text Placeholder 3"/>
          <p:cNvSpPr>
            <a:spLocks noGrp="1"/>
          </p:cNvSpPr>
          <p:nvPr>
            <p:ph type="body" sz="half" idx="2"/>
          </p:nvPr>
        </p:nvSpPr>
        <p:spPr>
          <a:xfrm>
            <a:off x="457200" y="1435101"/>
            <a:ext cx="3429000" cy="2832100"/>
          </a:xfrm>
        </p:spPr>
        <p:txBody>
          <a:bodyPr/>
          <a:lstStyle/>
          <a:p>
            <a:r>
              <a:rPr lang="en-US" sz="2800" dirty="0" smtClean="0">
                <a:solidFill>
                  <a:srgbClr val="424344"/>
                </a:solidFill>
              </a:rPr>
              <a:t>Best Practice Recommendations</a:t>
            </a:r>
          </a:p>
          <a:p>
            <a:r>
              <a:rPr lang="en-US" sz="2800" dirty="0" smtClean="0">
                <a:solidFill>
                  <a:srgbClr val="424344"/>
                </a:solidFill>
              </a:rPr>
              <a:t>Action Steps</a:t>
            </a:r>
          </a:p>
          <a:p>
            <a:r>
              <a:rPr lang="en-US" sz="2800" dirty="0" smtClean="0">
                <a:solidFill>
                  <a:srgbClr val="424344"/>
                </a:solidFill>
              </a:rPr>
              <a:t>Training Guides</a:t>
            </a:r>
          </a:p>
          <a:p>
            <a:r>
              <a:rPr lang="en-US" sz="2800" dirty="0" smtClean="0">
                <a:solidFill>
                  <a:srgbClr val="424344"/>
                </a:solidFill>
              </a:rPr>
              <a:t>Other Implementation Resources</a:t>
            </a:r>
            <a:endParaRPr lang="en-US" sz="2800" dirty="0">
              <a:solidFill>
                <a:srgbClr val="424344"/>
              </a:solidFill>
            </a:endParaRPr>
          </a:p>
        </p:txBody>
      </p:sp>
      <p:sp>
        <p:nvSpPr>
          <p:cNvPr id="2" name="Title 1"/>
          <p:cNvSpPr>
            <a:spLocks noGrp="1"/>
          </p:cNvSpPr>
          <p:nvPr>
            <p:ph type="title"/>
          </p:nvPr>
        </p:nvSpPr>
        <p:spPr/>
        <p:txBody>
          <a:bodyPr/>
          <a:lstStyle/>
          <a:p>
            <a:r>
              <a:rPr lang="en-US" sz="3200" dirty="0" smtClean="0">
                <a:solidFill>
                  <a:srgbClr val="6A1C67"/>
                </a:solidFill>
              </a:rPr>
              <a:t>Chlamydia Screening Toolkit</a:t>
            </a:r>
            <a:endParaRPr lang="en-US" sz="3200" dirty="0">
              <a:solidFill>
                <a:srgbClr val="6A1C67"/>
              </a:solidFill>
            </a:endParaRPr>
          </a:p>
        </p:txBody>
      </p:sp>
    </p:spTree>
    <p:extLst>
      <p:ext uri="{BB962C8B-B14F-4D97-AF65-F5344CB8AC3E}">
        <p14:creationId xmlns:p14="http://schemas.microsoft.com/office/powerpoint/2010/main" val="39212238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shot of discussion guide"/>
          <p:cNvPicPr>
            <a:picLocks noGrp="1" noChangeAspect="1" noChangeArrowheads="1"/>
          </p:cNvPicPr>
          <p:nvPr>
            <p:ph idx="1"/>
          </p:nvPr>
        </p:nvPicPr>
        <p:blipFill>
          <a:blip r:embed="rId3"/>
          <a:srcRect l="39107" t="13516" r="40179" b="38518"/>
          <a:stretch>
            <a:fillRect/>
          </a:stretch>
        </p:blipFill>
        <p:spPr bwMode="auto">
          <a:xfrm>
            <a:off x="4114800" y="685800"/>
            <a:ext cx="4507013" cy="5653150"/>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 Placeholder 3"/>
          <p:cNvSpPr>
            <a:spLocks noGrp="1"/>
          </p:cNvSpPr>
          <p:nvPr>
            <p:ph type="body" sz="half" idx="2"/>
          </p:nvPr>
        </p:nvSpPr>
        <p:spPr>
          <a:xfrm>
            <a:off x="457200" y="1435101"/>
            <a:ext cx="3429000" cy="2832100"/>
          </a:xfrm>
        </p:spPr>
        <p:txBody>
          <a:bodyPr/>
          <a:lstStyle/>
          <a:p>
            <a:r>
              <a:rPr lang="en-US" sz="2800" dirty="0">
                <a:solidFill>
                  <a:srgbClr val="424344"/>
                </a:solidFill>
              </a:rPr>
              <a:t>For each Best Practice </a:t>
            </a:r>
            <a:r>
              <a:rPr lang="en-US" sz="2800" dirty="0" smtClean="0">
                <a:solidFill>
                  <a:srgbClr val="424344"/>
                </a:solidFill>
              </a:rPr>
              <a:t>Recommendation:</a:t>
            </a:r>
          </a:p>
          <a:p>
            <a:r>
              <a:rPr lang="en-US" sz="2800" dirty="0" smtClean="0">
                <a:solidFill>
                  <a:srgbClr val="424344"/>
                </a:solidFill>
              </a:rPr>
              <a:t>PowerPoint Slide Deck with Talking Points</a:t>
            </a:r>
          </a:p>
          <a:p>
            <a:r>
              <a:rPr lang="en-US" sz="2800" dirty="0" smtClean="0">
                <a:solidFill>
                  <a:srgbClr val="424344"/>
                </a:solidFill>
              </a:rPr>
              <a:t>Discussion Guide</a:t>
            </a:r>
          </a:p>
        </p:txBody>
      </p:sp>
      <p:sp>
        <p:nvSpPr>
          <p:cNvPr id="2" name="Title 1"/>
          <p:cNvSpPr>
            <a:spLocks noGrp="1"/>
          </p:cNvSpPr>
          <p:nvPr>
            <p:ph type="title"/>
          </p:nvPr>
        </p:nvSpPr>
        <p:spPr/>
        <p:txBody>
          <a:bodyPr/>
          <a:lstStyle/>
          <a:p>
            <a:r>
              <a:rPr lang="en-US" sz="3200" dirty="0" smtClean="0">
                <a:solidFill>
                  <a:srgbClr val="6A1C67"/>
                </a:solidFill>
              </a:rPr>
              <a:t>Training Guides</a:t>
            </a:r>
            <a:endParaRPr lang="en-US" sz="3200" dirty="0">
              <a:solidFill>
                <a:srgbClr val="6A1C67"/>
              </a:solidFill>
            </a:endParaRPr>
          </a:p>
        </p:txBody>
      </p:sp>
    </p:spTree>
    <p:extLst>
      <p:ext uri="{BB962C8B-B14F-4D97-AF65-F5344CB8AC3E}">
        <p14:creationId xmlns:p14="http://schemas.microsoft.com/office/powerpoint/2010/main" val="14041773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shot of sample script"/>
          <p:cNvPicPr>
            <a:picLocks noChangeAspect="1"/>
          </p:cNvPicPr>
          <p:nvPr/>
        </p:nvPicPr>
        <p:blipFill>
          <a:blip r:embed="rId3"/>
          <a:stretch>
            <a:fillRect/>
          </a:stretch>
        </p:blipFill>
        <p:spPr>
          <a:xfrm>
            <a:off x="3505201" y="3352800"/>
            <a:ext cx="4273370" cy="3037049"/>
          </a:xfrm>
          <a:prstGeom prst="rect">
            <a:avLst/>
          </a:prstGeom>
          <a:ln>
            <a:solidFill>
              <a:schemeClr val="bg2">
                <a:lumMod val="50000"/>
              </a:schemeClr>
            </a:solidFill>
          </a:ln>
        </p:spPr>
      </p:pic>
      <p:pic>
        <p:nvPicPr>
          <p:cNvPr id="6" name="Content Placeholder 2" descr="screen shot of palm card "/>
          <p:cNvPicPr>
            <a:picLocks noChangeAspect="1"/>
          </p:cNvPicPr>
          <p:nvPr/>
        </p:nvPicPr>
        <p:blipFill>
          <a:blip r:embed="rId4"/>
          <a:stretch>
            <a:fillRect/>
          </a:stretch>
        </p:blipFill>
        <p:spPr bwMode="auto">
          <a:xfrm>
            <a:off x="4368800" y="533400"/>
            <a:ext cx="4495800" cy="3368754"/>
          </a:xfrm>
          <a:prstGeom prst="rect">
            <a:avLst/>
          </a:prstGeom>
          <a:noFill/>
          <a:ln w="9525">
            <a:solidFill>
              <a:schemeClr val="bg2">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half" idx="2"/>
          </p:nvPr>
        </p:nvSpPr>
        <p:spPr>
          <a:xfrm>
            <a:off x="457200" y="2286001"/>
            <a:ext cx="3429000" cy="1981200"/>
          </a:xfrm>
        </p:spPr>
        <p:txBody>
          <a:bodyPr/>
          <a:lstStyle/>
          <a:p>
            <a:r>
              <a:rPr lang="en-US" sz="2800" dirty="0" smtClean="0">
                <a:solidFill>
                  <a:srgbClr val="424344"/>
                </a:solidFill>
              </a:rPr>
              <a:t>Sample Script and Palm Card</a:t>
            </a:r>
          </a:p>
        </p:txBody>
      </p:sp>
      <p:sp>
        <p:nvSpPr>
          <p:cNvPr id="2" name="Title 1"/>
          <p:cNvSpPr>
            <a:spLocks noGrp="1"/>
          </p:cNvSpPr>
          <p:nvPr>
            <p:ph type="title"/>
          </p:nvPr>
        </p:nvSpPr>
        <p:spPr>
          <a:xfrm>
            <a:off x="457200" y="273050"/>
            <a:ext cx="3200400" cy="2012950"/>
          </a:xfrm>
        </p:spPr>
        <p:txBody>
          <a:bodyPr/>
          <a:lstStyle/>
          <a:p>
            <a:r>
              <a:rPr lang="en-US" sz="3200" dirty="0" smtClean="0">
                <a:solidFill>
                  <a:srgbClr val="6A1C67"/>
                </a:solidFill>
              </a:rPr>
              <a:t>NEW! Normalizing and Opt-Out Language</a:t>
            </a:r>
            <a:endParaRPr lang="en-US" sz="3200" dirty="0">
              <a:solidFill>
                <a:srgbClr val="6A1C67"/>
              </a:solidFill>
            </a:endParaRPr>
          </a:p>
        </p:txBody>
      </p:sp>
    </p:spTree>
    <p:extLst>
      <p:ext uri="{BB962C8B-B14F-4D97-AF65-F5344CB8AC3E}">
        <p14:creationId xmlns:p14="http://schemas.microsoft.com/office/powerpoint/2010/main" val="13990221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572000" y="5706070"/>
            <a:ext cx="4419600" cy="369332"/>
          </a:xfrm>
          <a:prstGeom prst="rect">
            <a:avLst/>
          </a:prstGeom>
        </p:spPr>
        <p:txBody>
          <a:bodyPr wrap="square">
            <a:spAutoFit/>
          </a:bodyPr>
          <a:lstStyle/>
          <a:p>
            <a:r>
              <a:rPr lang="en-US" dirty="0" smtClean="0">
                <a:hlinkClick r:id="rId3"/>
              </a:rPr>
              <a:t>FPNTC Opt-Out training activity </a:t>
            </a:r>
            <a:endParaRPr lang="en-US" dirty="0"/>
          </a:p>
        </p:txBody>
      </p:sp>
      <p:pic>
        <p:nvPicPr>
          <p:cNvPr id="8" name="Picture 7" descr="screen shot of Opt-Out training activity "/>
          <p:cNvPicPr>
            <a:picLocks noChangeAspect="1"/>
          </p:cNvPicPr>
          <p:nvPr/>
        </p:nvPicPr>
        <p:blipFill>
          <a:blip r:embed="rId4"/>
          <a:stretch>
            <a:fillRect/>
          </a:stretch>
        </p:blipFill>
        <p:spPr>
          <a:xfrm>
            <a:off x="4648200" y="533400"/>
            <a:ext cx="3741234" cy="5029200"/>
          </a:xfrm>
          <a:prstGeom prst="rect">
            <a:avLst/>
          </a:prstGeom>
          <a:ln>
            <a:solidFill>
              <a:schemeClr val="bg2">
                <a:lumMod val="50000"/>
              </a:schemeClr>
            </a:solidFill>
          </a:ln>
        </p:spPr>
      </p:pic>
      <p:sp>
        <p:nvSpPr>
          <p:cNvPr id="16" name="Text Placeholder 3"/>
          <p:cNvSpPr>
            <a:spLocks noGrp="1"/>
          </p:cNvSpPr>
          <p:nvPr>
            <p:ph type="body" sz="half" idx="2"/>
          </p:nvPr>
        </p:nvSpPr>
        <p:spPr>
          <a:xfrm>
            <a:off x="457200" y="2286001"/>
            <a:ext cx="3429000" cy="1981200"/>
          </a:xfrm>
        </p:spPr>
        <p:txBody>
          <a:bodyPr/>
          <a:lstStyle/>
          <a:p>
            <a:r>
              <a:rPr lang="en-US" sz="2800" dirty="0" smtClean="0"/>
              <a:t>Training Activity for Clinic Staff</a:t>
            </a:r>
          </a:p>
        </p:txBody>
      </p:sp>
      <p:sp>
        <p:nvSpPr>
          <p:cNvPr id="15" name="Title 1"/>
          <p:cNvSpPr>
            <a:spLocks noGrp="1"/>
          </p:cNvSpPr>
          <p:nvPr>
            <p:ph type="title"/>
          </p:nvPr>
        </p:nvSpPr>
        <p:spPr>
          <a:xfrm>
            <a:off x="457200" y="273050"/>
            <a:ext cx="3429000" cy="2012950"/>
          </a:xfrm>
        </p:spPr>
        <p:txBody>
          <a:bodyPr/>
          <a:lstStyle/>
          <a:p>
            <a:r>
              <a:rPr lang="en-US" sz="3200" dirty="0" smtClean="0">
                <a:solidFill>
                  <a:srgbClr val="6A1C67"/>
                </a:solidFill>
              </a:rPr>
              <a:t>NEW! Normalizing and Opt-Out Language</a:t>
            </a:r>
            <a:endParaRPr lang="en-US" sz="3200" dirty="0">
              <a:solidFill>
                <a:srgbClr val="6A1C67"/>
              </a:solidFill>
            </a:endParaRPr>
          </a:p>
        </p:txBody>
      </p:sp>
    </p:spTree>
    <p:extLst>
      <p:ext uri="{BB962C8B-B14F-4D97-AF65-F5344CB8AC3E}">
        <p14:creationId xmlns:p14="http://schemas.microsoft.com/office/powerpoint/2010/main" val="425147458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and Round Single Corner Rectangle 3"/>
          <p:cNvSpPr/>
          <p:nvPr/>
        </p:nvSpPr>
        <p:spPr>
          <a:xfrm rot="10800000">
            <a:off x="2292447" y="3437005"/>
            <a:ext cx="6851551" cy="2354194"/>
          </a:xfrm>
          <a:prstGeom prst="snipRoundRect">
            <a:avLst>
              <a:gd name="adj1" fmla="val 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362200" y="3921604"/>
            <a:ext cx="2971800" cy="1384995"/>
          </a:xfrm>
          <a:prstGeom prst="rect">
            <a:avLst/>
          </a:prstGeom>
        </p:spPr>
        <p:txBody>
          <a:bodyPr wrap="square">
            <a:spAutoFit/>
          </a:bodyPr>
          <a:lstStyle/>
          <a:p>
            <a:r>
              <a:rPr lang="en-US" sz="2800" i="1" dirty="0" smtClean="0">
                <a:solidFill>
                  <a:schemeClr val="tx1">
                    <a:lumMod val="85000"/>
                    <a:lumOff val="15000"/>
                  </a:schemeClr>
                </a:solidFill>
                <a:latin typeface="Calibri Light" panose="020F0302020204030204" pitchFamily="34" charset="0"/>
              </a:rPr>
              <a:t>Clinical questions?  </a:t>
            </a:r>
            <a:endParaRPr lang="en-US" sz="2800" i="1" dirty="0">
              <a:solidFill>
                <a:schemeClr val="tx1">
                  <a:lumMod val="85000"/>
                  <a:lumOff val="15000"/>
                </a:schemeClr>
              </a:solidFill>
              <a:latin typeface="Calibri Light" panose="020F0302020204030204" pitchFamily="34" charset="0"/>
            </a:endParaRPr>
          </a:p>
          <a:p>
            <a:endParaRPr lang="en-US" sz="2800" i="1" dirty="0" smtClean="0">
              <a:solidFill>
                <a:schemeClr val="tx1">
                  <a:lumMod val="85000"/>
                  <a:lumOff val="15000"/>
                </a:schemeClr>
              </a:solidFill>
              <a:latin typeface="Calibri Light" panose="020F0302020204030204" pitchFamily="34" charset="0"/>
            </a:endParaRPr>
          </a:p>
          <a:p>
            <a:r>
              <a:rPr lang="en-US" sz="2800" i="1" dirty="0" smtClean="0">
                <a:solidFill>
                  <a:schemeClr val="tx1">
                    <a:lumMod val="85000"/>
                    <a:lumOff val="15000"/>
                  </a:schemeClr>
                </a:solidFill>
                <a:latin typeface="Calibri Light" panose="020F0302020204030204" pitchFamily="34" charset="0"/>
              </a:rPr>
              <a:t>www.STDCCN.org </a:t>
            </a:r>
          </a:p>
        </p:txBody>
      </p:sp>
      <p:pic>
        <p:nvPicPr>
          <p:cNvPr id="3" name="Picture 2" descr="series of multi-colored question mark ic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0"/>
            <a:ext cx="1566081" cy="6858000"/>
          </a:xfrm>
          <a:prstGeom prst="rect">
            <a:avLst/>
          </a:prstGeom>
        </p:spPr>
      </p:pic>
      <p:pic>
        <p:nvPicPr>
          <p:cNvPr id="11" name="Content Placeholder 3" descr="Screen shot of NNSC PTC logo "/>
          <p:cNvPicPr>
            <a:picLocks noChangeAspect="1"/>
          </p:cNvPicPr>
          <p:nvPr/>
        </p:nvPicPr>
        <p:blipFill>
          <a:blip r:embed="rId4" cstate="print">
            <a:extLst>
              <a:ext uri="{28A0092B-C50C-407E-A947-70E740481C1C}">
                <a14:useLocalDpi xmlns:a14="http://schemas.microsoft.com/office/drawing/2010/main" val="0"/>
              </a:ext>
            </a:extLst>
          </a:blip>
          <a:srcRect t="4211" b="4211"/>
          <a:stretch>
            <a:fillRect/>
          </a:stretch>
        </p:blipFill>
        <p:spPr>
          <a:xfrm>
            <a:off x="5300106" y="3657757"/>
            <a:ext cx="3644703" cy="1912690"/>
          </a:xfrm>
          <a:prstGeom prst="rect">
            <a:avLst/>
          </a:prstGeom>
          <a:ln>
            <a:solidFill>
              <a:schemeClr val="bg2">
                <a:lumMod val="50000"/>
              </a:schemeClr>
            </a:solidFill>
          </a:ln>
        </p:spPr>
      </p:pic>
      <p:sp>
        <p:nvSpPr>
          <p:cNvPr id="13" name="Title 12"/>
          <p:cNvSpPr>
            <a:spLocks noGrp="1"/>
          </p:cNvSpPr>
          <p:nvPr>
            <p:ph type="title"/>
          </p:nvPr>
        </p:nvSpPr>
        <p:spPr>
          <a:xfrm>
            <a:off x="2133600" y="1295400"/>
            <a:ext cx="4953000" cy="1143000"/>
          </a:xfrm>
        </p:spPr>
        <p:txBody>
          <a:bodyPr/>
          <a:lstStyle/>
          <a:p>
            <a:r>
              <a:rPr lang="en-US" sz="6000" spc="300" dirty="0">
                <a:solidFill>
                  <a:srgbClr val="6A1C67"/>
                </a:solidFill>
              </a:rPr>
              <a:t>Questions</a:t>
            </a:r>
            <a:r>
              <a:rPr lang="en-US" sz="6000" spc="300" dirty="0" smtClean="0">
                <a:solidFill>
                  <a:srgbClr val="6A1C67"/>
                </a:solidFill>
              </a:rPr>
              <a:t>?</a:t>
            </a:r>
            <a:endParaRPr lang="en-US" sz="6000" dirty="0"/>
          </a:p>
        </p:txBody>
      </p:sp>
    </p:spTree>
    <p:extLst>
      <p:ext uri="{BB962C8B-B14F-4D97-AF65-F5344CB8AC3E}">
        <p14:creationId xmlns:p14="http://schemas.microsoft.com/office/powerpoint/2010/main" val="330086489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429000"/>
            <a:ext cx="6400800" cy="2209800"/>
          </a:xfrm>
        </p:spPr>
        <p:txBody>
          <a:bodyPr/>
          <a:lstStyle/>
          <a:p>
            <a:r>
              <a:rPr lang="en-US" dirty="0" smtClean="0"/>
              <a:t>Contact us at</a:t>
            </a:r>
          </a:p>
          <a:p>
            <a:r>
              <a:rPr lang="en-US" dirty="0" smtClean="0">
                <a:solidFill>
                  <a:srgbClr val="6A1C67"/>
                </a:solidFill>
                <a:hlinkClick r:id="rId3"/>
              </a:rPr>
              <a:t>fpntc.org</a:t>
            </a:r>
            <a:r>
              <a:rPr lang="en-US" dirty="0" smtClean="0">
                <a:solidFill>
                  <a:srgbClr val="6A1C67"/>
                </a:solidFill>
              </a:rPr>
              <a:t> </a:t>
            </a:r>
          </a:p>
          <a:p>
            <a:r>
              <a:rPr lang="en-US" dirty="0" smtClean="0">
                <a:solidFill>
                  <a:srgbClr val="6A1C67"/>
                </a:solidFill>
                <a:hlinkClick r:id="rId4"/>
              </a:rPr>
              <a:t>fpntc@jsi.com</a:t>
            </a:r>
            <a:r>
              <a:rPr lang="en-US" dirty="0" smtClean="0">
                <a:solidFill>
                  <a:srgbClr val="6A1C67"/>
                </a:solidFill>
              </a:rPr>
              <a:t> </a:t>
            </a:r>
            <a:endParaRPr lang="en-US" dirty="0">
              <a:solidFill>
                <a:srgbClr val="6A1C67"/>
              </a:solidFill>
            </a:endParaRPr>
          </a:p>
        </p:txBody>
      </p:sp>
      <p:sp>
        <p:nvSpPr>
          <p:cNvPr id="2" name="Title 1"/>
          <p:cNvSpPr>
            <a:spLocks noGrp="1"/>
          </p:cNvSpPr>
          <p:nvPr>
            <p:ph type="ctrTitle"/>
          </p:nvPr>
        </p:nvSpPr>
        <p:spPr/>
        <p:txBody>
          <a:bodyPr/>
          <a:lstStyle/>
          <a:p>
            <a:r>
              <a:rPr lang="en-US" dirty="0" smtClean="0">
                <a:solidFill>
                  <a:srgbClr val="6A1C67"/>
                </a:solidFill>
              </a:rPr>
              <a:t>Thank you!</a:t>
            </a:r>
            <a:endParaRPr lang="en-US" dirty="0">
              <a:solidFill>
                <a:srgbClr val="6A1C67"/>
              </a:solidFill>
            </a:endParaRPr>
          </a:p>
        </p:txBody>
      </p:sp>
    </p:spTree>
    <p:extLst>
      <p:ext uri="{BB962C8B-B14F-4D97-AF65-F5344CB8AC3E}">
        <p14:creationId xmlns:p14="http://schemas.microsoft.com/office/powerpoint/2010/main" val="34599973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6243935"/>
            <a:ext cx="6248400" cy="461665"/>
          </a:xfrm>
          <a:prstGeom prst="rect">
            <a:avLst/>
          </a:prstGeom>
        </p:spPr>
        <p:txBody>
          <a:bodyPr wrap="square">
            <a:spAutoFit/>
          </a:bodyPr>
          <a:lstStyle/>
          <a:p>
            <a:r>
              <a:rPr lang="en-US" sz="1200" dirty="0" smtClean="0">
                <a:hlinkClick r:id="rId3"/>
              </a:rPr>
              <a:t>Figure </a:t>
            </a:r>
            <a:r>
              <a:rPr lang="en-US" sz="1200" dirty="0">
                <a:hlinkClick r:id="rId3"/>
              </a:rPr>
              <a:t>2. Chlamydia — Rates of Reported Cases by Region, United States, </a:t>
            </a:r>
            <a:r>
              <a:rPr lang="en-US" sz="1200" dirty="0" smtClean="0">
                <a:hlinkClick r:id="rId3"/>
              </a:rPr>
              <a:t>2008-2017</a:t>
            </a:r>
            <a:endParaRPr lang="en-US" sz="1200" dirty="0" smtClean="0"/>
          </a:p>
          <a:p>
            <a:r>
              <a:rPr lang="en-US" sz="1200" dirty="0">
                <a:hlinkClick r:id="rId3"/>
              </a:rPr>
              <a:t>2017 Sexually Transmitted Diseases Surveillance </a:t>
            </a:r>
            <a:r>
              <a:rPr lang="en-US" sz="1200" dirty="0" smtClean="0">
                <a:hlinkClick r:id="rId3"/>
              </a:rPr>
              <a:t>Report</a:t>
            </a:r>
            <a:endParaRPr lang="en-US" sz="1200" dirty="0"/>
          </a:p>
        </p:txBody>
      </p:sp>
      <p:pic>
        <p:nvPicPr>
          <p:cNvPr id="3" name="Picture 2" descr="Figure 2 from the Centers for Disease Control and Prevention's  2017 Sexually Transmitted Diseases Surveillance Report showing reported cases of chlamydia in the U.S. by region for the period 2008 to 2017. The regions shown are the West, Midwest, Northeast, and South. Rates are shown per 100,000 population."/>
          <p:cNvPicPr>
            <a:picLocks noChangeAspect="1"/>
          </p:cNvPicPr>
          <p:nvPr/>
        </p:nvPicPr>
        <p:blipFill>
          <a:blip r:embed="rId4"/>
          <a:stretch>
            <a:fillRect/>
          </a:stretch>
        </p:blipFill>
        <p:spPr>
          <a:xfrm>
            <a:off x="381000" y="2057400"/>
            <a:ext cx="8646322" cy="4037922"/>
          </a:xfrm>
          <a:prstGeom prst="rect">
            <a:avLst/>
          </a:prstGeom>
        </p:spPr>
      </p:pic>
      <p:sp>
        <p:nvSpPr>
          <p:cNvPr id="6" name="TextBox 5"/>
          <p:cNvSpPr txBox="1"/>
          <p:nvPr/>
        </p:nvSpPr>
        <p:spPr>
          <a:xfrm>
            <a:off x="381000" y="1524000"/>
            <a:ext cx="7162800" cy="523220"/>
          </a:xfrm>
          <a:prstGeom prst="rect">
            <a:avLst/>
          </a:prstGeom>
          <a:noFill/>
        </p:spPr>
        <p:txBody>
          <a:bodyPr wrap="square" rtlCol="0">
            <a:spAutoFit/>
          </a:bodyPr>
          <a:lstStyle/>
          <a:p>
            <a:r>
              <a:rPr lang="en-US" sz="2800" b="1" dirty="0">
                <a:solidFill>
                  <a:srgbClr val="0E3B5E"/>
                </a:solidFill>
                <a:latin typeface="Calibri Light" panose="020F0302020204030204" pitchFamily="34" charset="0"/>
              </a:rPr>
              <a:t>Rates of Reported Cases by </a:t>
            </a:r>
            <a:r>
              <a:rPr lang="en-US" sz="2800" b="1" dirty="0" smtClean="0">
                <a:solidFill>
                  <a:srgbClr val="0E3B5E"/>
                </a:solidFill>
                <a:latin typeface="Calibri Light" panose="020F0302020204030204" pitchFamily="34" charset="0"/>
              </a:rPr>
              <a:t>Region</a:t>
            </a:r>
            <a:endParaRPr lang="en-US" sz="2800" b="1" dirty="0">
              <a:solidFill>
                <a:srgbClr val="0E3B5E"/>
              </a:solidFill>
              <a:latin typeface="Calibri Light" panose="020F0302020204030204" pitchFamily="34" charset="0"/>
            </a:endParaRPr>
          </a:p>
        </p:txBody>
      </p:sp>
      <p:sp>
        <p:nvSpPr>
          <p:cNvPr id="4" name="Title 1"/>
          <p:cNvSpPr>
            <a:spLocks noGrp="1"/>
          </p:cNvSpPr>
          <p:nvPr>
            <p:ph type="title"/>
          </p:nvPr>
        </p:nvSpPr>
        <p:spPr/>
        <p:txBody>
          <a:bodyPr/>
          <a:lstStyle/>
          <a:p>
            <a:r>
              <a:rPr lang="en-US" sz="3600" dirty="0" smtClean="0">
                <a:solidFill>
                  <a:srgbClr val="6A1C67"/>
                </a:solidFill>
              </a:rPr>
              <a:t>…chlamydia rates are rising everywhere</a:t>
            </a:r>
            <a:endParaRPr lang="en-US" sz="3600" b="0" dirty="0">
              <a:solidFill>
                <a:srgbClr val="6A1C67"/>
              </a:solidFill>
            </a:endParaRPr>
          </a:p>
        </p:txBody>
      </p:sp>
    </p:spTree>
    <p:extLst>
      <p:ext uri="{BB962C8B-B14F-4D97-AF65-F5344CB8AC3E}">
        <p14:creationId xmlns:p14="http://schemas.microsoft.com/office/powerpoint/2010/main" val="32193015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ource link"/>
          <p:cNvSpPr/>
          <p:nvPr/>
        </p:nvSpPr>
        <p:spPr>
          <a:xfrm>
            <a:off x="384048" y="6324600"/>
            <a:ext cx="5823646" cy="461665"/>
          </a:xfrm>
          <a:prstGeom prst="rect">
            <a:avLst/>
          </a:prstGeom>
        </p:spPr>
        <p:txBody>
          <a:bodyPr wrap="none">
            <a:spAutoFit/>
          </a:bodyPr>
          <a:lstStyle/>
          <a:p>
            <a:r>
              <a:rPr lang="en-US" sz="1200" dirty="0">
                <a:solidFill>
                  <a:srgbClr val="6A1C67"/>
                </a:solidFill>
                <a:hlinkClick r:id="rId3"/>
              </a:rPr>
              <a:t>Figure 5. Chlamydia — Rates of Reported Cases by Age Group and Sex, United States, 2017</a:t>
            </a:r>
          </a:p>
          <a:p>
            <a:r>
              <a:rPr lang="en-US" sz="1200" dirty="0">
                <a:solidFill>
                  <a:srgbClr val="6A1C67"/>
                </a:solidFill>
                <a:hlinkClick r:id="rId3"/>
              </a:rPr>
              <a:t>2017 Sexually Transmitted Diseases </a:t>
            </a:r>
            <a:r>
              <a:rPr lang="en-US" sz="1200" dirty="0" smtClean="0">
                <a:solidFill>
                  <a:srgbClr val="6A1C67"/>
                </a:solidFill>
                <a:hlinkClick r:id="rId3"/>
              </a:rPr>
              <a:t>Report</a:t>
            </a:r>
            <a:endParaRPr lang="en-US" sz="1200" dirty="0">
              <a:solidFill>
                <a:srgbClr val="6A1C67"/>
              </a:solidFill>
              <a:hlinkClick r:id="rId4"/>
            </a:endParaRPr>
          </a:p>
        </p:txBody>
      </p:sp>
      <p:pic>
        <p:nvPicPr>
          <p:cNvPr id="7" name="Picture 2" descr="Figure 5 from the Centers for Disease Control and Prevention's 2017 Sexually Transmitted Diseases Surveillance Report showing reported cases of chlamydia in the U.S. by age group and sex in 2017. Rates are shown per 100,000 population."/>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57200" y="2002949"/>
            <a:ext cx="8229600" cy="401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1"/>
          <p:cNvSpPr/>
          <p:nvPr/>
        </p:nvSpPr>
        <p:spPr>
          <a:xfrm>
            <a:off x="444501" y="1447800"/>
            <a:ext cx="7937500" cy="523220"/>
          </a:xfrm>
          <a:prstGeom prst="rect">
            <a:avLst/>
          </a:prstGeom>
        </p:spPr>
        <p:txBody>
          <a:bodyPr wrap="square">
            <a:spAutoFit/>
          </a:bodyPr>
          <a:lstStyle/>
          <a:p>
            <a:r>
              <a:rPr lang="en-US" sz="2800" b="1" dirty="0" smtClean="0">
                <a:solidFill>
                  <a:srgbClr val="0E3B5E"/>
                </a:solidFill>
                <a:latin typeface="Calibri Light" panose="020F0302020204030204" pitchFamily="34" charset="0"/>
              </a:rPr>
              <a:t>Rates of Reported Cases by Age Group and Sex, 2017</a:t>
            </a:r>
            <a:endParaRPr lang="en-US" sz="2800" b="1" dirty="0">
              <a:solidFill>
                <a:srgbClr val="0E3B5E"/>
              </a:solidFill>
              <a:latin typeface="Calibri Light" panose="020F0302020204030204" pitchFamily="34" charset="0"/>
            </a:endParaRPr>
          </a:p>
        </p:txBody>
      </p:sp>
      <p:sp>
        <p:nvSpPr>
          <p:cNvPr id="8" name="Title 1"/>
          <p:cNvSpPr>
            <a:spLocks noGrp="1" noChangeArrowheads="1"/>
          </p:cNvSpPr>
          <p:nvPr>
            <p:ph type="title"/>
          </p:nvPr>
        </p:nvSpPr>
        <p:spPr/>
        <p:txBody>
          <a:bodyPr/>
          <a:lstStyle/>
          <a:p>
            <a:r>
              <a:rPr lang="en-US" sz="3600" dirty="0" smtClean="0">
                <a:solidFill>
                  <a:srgbClr val="6A1C67"/>
                </a:solidFill>
              </a:rPr>
              <a:t>Chlamydia disparities</a:t>
            </a:r>
            <a:endParaRPr lang="en-US" sz="3600" b="0" dirty="0">
              <a:solidFill>
                <a:srgbClr val="6A1C67"/>
              </a:solidFill>
            </a:endParaRPr>
          </a:p>
        </p:txBody>
      </p:sp>
    </p:spTree>
    <p:extLst>
      <p:ext uri="{BB962C8B-B14F-4D97-AF65-F5344CB8AC3E}">
        <p14:creationId xmlns:p14="http://schemas.microsoft.com/office/powerpoint/2010/main" val="2750783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ource link"/>
          <p:cNvSpPr/>
          <p:nvPr/>
        </p:nvSpPr>
        <p:spPr>
          <a:xfrm>
            <a:off x="384048" y="6324600"/>
            <a:ext cx="5823646" cy="461665"/>
          </a:xfrm>
          <a:prstGeom prst="rect">
            <a:avLst/>
          </a:prstGeom>
        </p:spPr>
        <p:txBody>
          <a:bodyPr wrap="none">
            <a:spAutoFit/>
          </a:bodyPr>
          <a:lstStyle/>
          <a:p>
            <a:r>
              <a:rPr lang="en-US" sz="1200" dirty="0">
                <a:solidFill>
                  <a:srgbClr val="6A1C67"/>
                </a:solidFill>
                <a:hlinkClick r:id="rId3"/>
              </a:rPr>
              <a:t>Figure 5. Chlamydia — Rates of Reported Cases by Age Group and Sex, United States, 2017</a:t>
            </a:r>
          </a:p>
          <a:p>
            <a:r>
              <a:rPr lang="en-US" sz="1200" dirty="0">
                <a:solidFill>
                  <a:srgbClr val="6A1C67"/>
                </a:solidFill>
                <a:hlinkClick r:id="rId3"/>
              </a:rPr>
              <a:t>2017 Sexually Transmitted Diseases </a:t>
            </a:r>
            <a:r>
              <a:rPr lang="en-US" sz="1200" dirty="0" smtClean="0">
                <a:solidFill>
                  <a:srgbClr val="6A1C67"/>
                </a:solidFill>
                <a:hlinkClick r:id="rId3"/>
              </a:rPr>
              <a:t>Report</a:t>
            </a:r>
            <a:endParaRPr lang="en-US" sz="1200" dirty="0">
              <a:solidFill>
                <a:srgbClr val="6A1C67"/>
              </a:solidFill>
              <a:hlinkClick r:id="rId4"/>
            </a:endParaRPr>
          </a:p>
        </p:txBody>
      </p:sp>
      <p:pic>
        <p:nvPicPr>
          <p:cNvPr id="59394" name="Picture 2" descr="Figure 5 from the Centers for Disease Control and Prevention's 2017 Sexually Transmitted Diseases Surveillance Report showing reported cases of chlamydia in the U.S. by age group and sex in 2017. Rates are shown per 100,000 population."/>
          <p:cNvPicPr>
            <a:picLocks noGrp="1" noChangeAspect="1" noChangeArrowheads="1"/>
          </p:cNvPicPr>
          <p:nvPr>
            <p:ph idx="1"/>
          </p:nvPr>
        </p:nvPicPr>
        <p:blipFill>
          <a:blip r:embed="rId5">
            <a:extLst>
              <a:ext uri="{28A0092B-C50C-407E-A947-70E740481C1C}">
                <a14:useLocalDpi xmlns:a14="http://schemas.microsoft.com/office/drawing/2010/main" val="0"/>
              </a:ext>
            </a:extLst>
          </a:blip>
          <a:stretch>
            <a:fillRect/>
          </a:stretch>
        </p:blipFill>
        <p:spPr bwMode="auto">
          <a:xfrm>
            <a:off x="457200" y="2002949"/>
            <a:ext cx="8229600" cy="40168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324600" y="4169251"/>
            <a:ext cx="2346158" cy="156966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en-US" sz="2400" b="1" dirty="0" smtClean="0">
                <a:latin typeface="Calibri Light" panose="020F0302020204030204" pitchFamily="34" charset="0"/>
              </a:rPr>
              <a:t>Adolescents and young adult women are most impacted</a:t>
            </a:r>
            <a:endParaRPr lang="en-US" sz="2400" b="1" dirty="0">
              <a:latin typeface="Calibri Light" panose="020F0302020204030204" pitchFamily="34" charset="0"/>
            </a:endParaRPr>
          </a:p>
        </p:txBody>
      </p:sp>
      <p:sp>
        <p:nvSpPr>
          <p:cNvPr id="2" name="Rectangle 1" descr="This rectangle image highlights the high rates of chlamydia within the adolescent and young adult women groups."/>
          <p:cNvSpPr/>
          <p:nvPr/>
        </p:nvSpPr>
        <p:spPr>
          <a:xfrm>
            <a:off x="1295400" y="3039898"/>
            <a:ext cx="6934200" cy="630436"/>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ubtitle 1"/>
          <p:cNvSpPr/>
          <p:nvPr/>
        </p:nvSpPr>
        <p:spPr>
          <a:xfrm>
            <a:off x="444501" y="1447800"/>
            <a:ext cx="7937500" cy="523220"/>
          </a:xfrm>
          <a:prstGeom prst="rect">
            <a:avLst/>
          </a:prstGeom>
        </p:spPr>
        <p:txBody>
          <a:bodyPr wrap="square">
            <a:spAutoFit/>
          </a:bodyPr>
          <a:lstStyle/>
          <a:p>
            <a:r>
              <a:rPr lang="en-US" sz="2800" b="1" dirty="0" smtClean="0">
                <a:solidFill>
                  <a:srgbClr val="0E3B5E"/>
                </a:solidFill>
                <a:latin typeface="Calibri Light" panose="020F0302020204030204" pitchFamily="34" charset="0"/>
              </a:rPr>
              <a:t>Rates of Reported Cases by Age Group and Sex, 2017</a:t>
            </a:r>
            <a:endParaRPr lang="en-US" sz="2800" b="1" dirty="0">
              <a:solidFill>
                <a:srgbClr val="0E3B5E"/>
              </a:solidFill>
              <a:latin typeface="Calibri Light" panose="020F0302020204030204" pitchFamily="34" charset="0"/>
            </a:endParaRPr>
          </a:p>
        </p:txBody>
      </p:sp>
      <p:sp>
        <p:nvSpPr>
          <p:cNvPr id="8" name="Title 1"/>
          <p:cNvSpPr>
            <a:spLocks noGrp="1" noChangeArrowheads="1"/>
          </p:cNvSpPr>
          <p:nvPr>
            <p:ph type="title"/>
          </p:nvPr>
        </p:nvSpPr>
        <p:spPr/>
        <p:txBody>
          <a:bodyPr/>
          <a:lstStyle/>
          <a:p>
            <a:r>
              <a:rPr lang="en-US" sz="3600" dirty="0" smtClean="0">
                <a:solidFill>
                  <a:srgbClr val="6A1C67"/>
                </a:solidFill>
              </a:rPr>
              <a:t>Chlamydia disparities</a:t>
            </a:r>
            <a:endParaRPr lang="en-US" sz="3600" b="0" dirty="0">
              <a:solidFill>
                <a:srgbClr val="6A1C67"/>
              </a:solidFill>
            </a:endParaRPr>
          </a:p>
        </p:txBody>
      </p:sp>
    </p:spTree>
    <p:extLst>
      <p:ext uri="{BB962C8B-B14F-4D97-AF65-F5344CB8AC3E}">
        <p14:creationId xmlns:p14="http://schemas.microsoft.com/office/powerpoint/2010/main" val="24096863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hlinkClick r:id="rId3"/>
          </p:cNvPr>
          <p:cNvSpPr/>
          <p:nvPr/>
        </p:nvSpPr>
        <p:spPr>
          <a:xfrm>
            <a:off x="384049" y="6324600"/>
            <a:ext cx="5864352" cy="461665"/>
          </a:xfrm>
          <a:prstGeom prst="rect">
            <a:avLst/>
          </a:prstGeom>
        </p:spPr>
        <p:txBody>
          <a:bodyPr wrap="square">
            <a:spAutoFit/>
          </a:bodyPr>
          <a:lstStyle/>
          <a:p>
            <a:r>
              <a:rPr lang="en-US" sz="1200" dirty="0">
                <a:hlinkClick r:id="rId3"/>
              </a:rPr>
              <a:t>Figure 8. Chlamydia — Rates of Reported Cases by Race and Hispanic Ethnicity, United States, </a:t>
            </a:r>
            <a:r>
              <a:rPr lang="en-US" sz="1200" dirty="0" smtClean="0">
                <a:hlinkClick r:id="rId3"/>
              </a:rPr>
              <a:t>2013–2017, 2017 </a:t>
            </a:r>
            <a:r>
              <a:rPr lang="en-US" sz="1200" dirty="0">
                <a:hlinkClick r:id="rId3"/>
              </a:rPr>
              <a:t>Sexually Transmitted Diseases Report</a:t>
            </a:r>
            <a:endParaRPr lang="en-US" sz="1200" dirty="0"/>
          </a:p>
        </p:txBody>
      </p:sp>
      <p:pic>
        <p:nvPicPr>
          <p:cNvPr id="9" name="Picture 2" descr="Figure 8. Line graph from the Centers for Disease Control and Prevention's 2017 Sexually Transmitted Diseases Surveillance Report showing rates of reported cases of chlamydia in the United States from 2013 to 2017 by race and Hispanic ethnicity. Rates are shown per 100,000 population."/>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57200" y="1905000"/>
            <a:ext cx="8229600" cy="4194969"/>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descr="Arrow image point to and highlighting the line showing reported cases of chlamydia for the black population."/>
          <p:cNvSpPr/>
          <p:nvPr/>
        </p:nvSpPr>
        <p:spPr>
          <a:xfrm rot="3397498">
            <a:off x="1629835" y="2638585"/>
            <a:ext cx="802502" cy="6858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7200" y="1381780"/>
            <a:ext cx="9142953" cy="523220"/>
          </a:xfrm>
          <a:prstGeom prst="rect">
            <a:avLst/>
          </a:prstGeom>
        </p:spPr>
        <p:txBody>
          <a:bodyPr wrap="square">
            <a:spAutoFit/>
          </a:bodyPr>
          <a:lstStyle/>
          <a:p>
            <a:r>
              <a:rPr lang="en-US" sz="2800" b="1" dirty="0" smtClean="0">
                <a:solidFill>
                  <a:srgbClr val="0E3B5E"/>
                </a:solidFill>
                <a:latin typeface="Calibri Light" panose="020F0302020204030204" pitchFamily="34" charset="0"/>
              </a:rPr>
              <a:t>Rates of Reported Cases by Race and Hispanic Ethnicity</a:t>
            </a:r>
            <a:endParaRPr lang="en-US" sz="2800" b="1" dirty="0">
              <a:solidFill>
                <a:srgbClr val="0E3B5E"/>
              </a:solidFill>
              <a:latin typeface="Calibri Light" panose="020F0302020204030204" pitchFamily="34" charset="0"/>
            </a:endParaRPr>
          </a:p>
        </p:txBody>
      </p:sp>
      <p:sp>
        <p:nvSpPr>
          <p:cNvPr id="3" name="Title 2"/>
          <p:cNvSpPr>
            <a:spLocks noGrp="1"/>
          </p:cNvSpPr>
          <p:nvPr>
            <p:ph type="title"/>
          </p:nvPr>
        </p:nvSpPr>
        <p:spPr>
          <a:xfrm>
            <a:off x="457200" y="274638"/>
            <a:ext cx="6705600" cy="1143000"/>
          </a:xfrm>
        </p:spPr>
        <p:txBody>
          <a:bodyPr/>
          <a:lstStyle/>
          <a:p>
            <a:r>
              <a:rPr lang="en-US" sz="3600" dirty="0" smtClean="0">
                <a:solidFill>
                  <a:srgbClr val="6A1C67"/>
                </a:solidFill>
              </a:rPr>
              <a:t>Chlamydia disparities</a:t>
            </a:r>
            <a:endParaRPr lang="en-US" sz="3600" dirty="0">
              <a:solidFill>
                <a:srgbClr val="6A1C67"/>
              </a:solidFill>
            </a:endParaRPr>
          </a:p>
        </p:txBody>
      </p:sp>
    </p:spTree>
    <p:extLst>
      <p:ext uri="{BB962C8B-B14F-4D97-AF65-F5344CB8AC3E}">
        <p14:creationId xmlns:p14="http://schemas.microsoft.com/office/powerpoint/2010/main" val="235232321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accessible FPNTC">
      <a:dk1>
        <a:sysClr val="windowText" lastClr="000000"/>
      </a:dk1>
      <a:lt1>
        <a:sysClr val="window" lastClr="FFFFFF"/>
      </a:lt1>
      <a:dk2>
        <a:srgbClr val="424244"/>
      </a:dk2>
      <a:lt2>
        <a:srgbClr val="F2F2F2"/>
      </a:lt2>
      <a:accent1>
        <a:srgbClr val="105673"/>
      </a:accent1>
      <a:accent2>
        <a:srgbClr val="9A5D03"/>
      </a:accent2>
      <a:accent3>
        <a:srgbClr val="46641D"/>
      </a:accent3>
      <a:accent4>
        <a:srgbClr val="6A1C67"/>
      </a:accent4>
      <a:accent5>
        <a:srgbClr val="662D91"/>
      </a:accent5>
      <a:accent6>
        <a:srgbClr val="1B75BC"/>
      </a:accent6>
      <a:hlink>
        <a:srgbClr val="6A1C67"/>
      </a:hlink>
      <a:folHlink>
        <a:srgbClr val="49134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2">
      <a:dk1>
        <a:sysClr val="windowText" lastClr="000000"/>
      </a:dk1>
      <a:lt1>
        <a:sysClr val="window" lastClr="FFFFFF"/>
      </a:lt1>
      <a:dk2>
        <a:srgbClr val="424244"/>
      </a:dk2>
      <a:lt2>
        <a:srgbClr val="F2F2F2"/>
      </a:lt2>
      <a:accent1>
        <a:srgbClr val="105673"/>
      </a:accent1>
      <a:accent2>
        <a:srgbClr val="FBB040"/>
      </a:accent2>
      <a:accent3>
        <a:srgbClr val="46641D"/>
      </a:accent3>
      <a:accent4>
        <a:srgbClr val="6A1C67"/>
      </a:accent4>
      <a:accent5>
        <a:srgbClr val="662D91"/>
      </a:accent5>
      <a:accent6>
        <a:srgbClr val="1B75BC"/>
      </a:accent6>
      <a:hlink>
        <a:srgbClr val="6A1C67"/>
      </a:hlink>
      <a:folHlink>
        <a:srgbClr val="49134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14283</TotalTime>
  <Words>9408</Words>
  <Application>Microsoft Office PowerPoint</Application>
  <PresentationFormat>On-screen Show (4:3)</PresentationFormat>
  <Paragraphs>645</Paragraphs>
  <Slides>58</Slides>
  <Notes>58</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58</vt:i4>
      </vt:variant>
    </vt:vector>
  </HeadingPairs>
  <TitlesOfParts>
    <vt:vector size="69" baseType="lpstr">
      <vt:lpstr>ＭＳ Ｐゴシック</vt:lpstr>
      <vt:lpstr>ＭＳ Ｐゴシック</vt:lpstr>
      <vt:lpstr>Arial</vt:lpstr>
      <vt:lpstr>Calibri</vt:lpstr>
      <vt:lpstr>Calibri Light</vt:lpstr>
      <vt:lpstr>Gotham Bold</vt:lpstr>
      <vt:lpstr>Gotham Book</vt:lpstr>
      <vt:lpstr>Wingdings</vt:lpstr>
      <vt:lpstr>Office Theme</vt:lpstr>
      <vt:lpstr>1_Office Theme</vt:lpstr>
      <vt:lpstr>Microsoft Excel Chart</vt:lpstr>
      <vt:lpstr>Evidence-Based Strategies for Increasing Chlamydia and Gonorrhea Screening in Title X Settings</vt:lpstr>
      <vt:lpstr>PowerPoint Presentation</vt:lpstr>
      <vt:lpstr>Today’s Objectives</vt:lpstr>
      <vt:lpstr>Chlamydia rates are rising </vt:lpstr>
      <vt:lpstr>While some areas have higher rates of chlamydia…</vt:lpstr>
      <vt:lpstr>…chlamydia rates are rising everywhere</vt:lpstr>
      <vt:lpstr>Chlamydia disparities</vt:lpstr>
      <vt:lpstr>Chlamydia disparities</vt:lpstr>
      <vt:lpstr>Chlamydia disparities</vt:lpstr>
      <vt:lpstr>Gonorrhea rates are also rising…</vt:lpstr>
      <vt:lpstr>…and disparities in gonorrhea prevalence persist</vt:lpstr>
      <vt:lpstr>Meet Jade</vt:lpstr>
      <vt:lpstr>Why is chlamydia screening important? </vt:lpstr>
      <vt:lpstr>Chlamydia and gonorrhea can cause serious adverse outcomes</vt:lpstr>
      <vt:lpstr>Chlamydia is most often asymptomatic</vt:lpstr>
      <vt:lpstr>Routine screening is recommended by national experts</vt:lpstr>
      <vt:lpstr>Jade returns</vt:lpstr>
      <vt:lpstr>Chlamydia screening rates in Title X need improvement</vt:lpstr>
      <vt:lpstr>Title X chlamydia screening rates vary by region</vt:lpstr>
      <vt:lpstr>Jade has PID</vt:lpstr>
      <vt:lpstr>Who should be screened for chlamydia?</vt:lpstr>
      <vt:lpstr>The U.S. Preventive Services Task Force (USPSTF) specifies risk factors for chlamydia and gonorrhea </vt:lpstr>
      <vt:lpstr>What are the recommended specimen types for chlamydia and gonorrhea?</vt:lpstr>
      <vt:lpstr>PowerPoint Presentation</vt:lpstr>
      <vt:lpstr>If Positive   2. Screen for concurrent STDs</vt:lpstr>
      <vt:lpstr>Chlamydia reinfection is common</vt:lpstr>
      <vt:lpstr>Chlamydia reinfection is dangerous</vt:lpstr>
      <vt:lpstr>If Positive   3. Treat sexual partners</vt:lpstr>
      <vt:lpstr>Legal status of Expedited Partner Therapy (EPT)</vt:lpstr>
      <vt:lpstr>If Positive   4. ReScreen (“retest”)</vt:lpstr>
      <vt:lpstr>Screening + management – in summary:</vt:lpstr>
      <vt:lpstr>Hey! There’s an app for that…</vt:lpstr>
      <vt:lpstr>STD Clinical Consultation Network (STDCCN)</vt:lpstr>
      <vt:lpstr>What to do about it? Best Practice Implementation Strategies for Improving  Chlamydia Screening</vt:lpstr>
      <vt:lpstr>Chlamydia Screening  Change Package</vt:lpstr>
      <vt:lpstr>Best Practice  1.  Include chlamydia screening as a part of routine clinical preventive care for women 24 years and younger, women &gt;24 who are at increased risk, and men at increased risk.</vt:lpstr>
      <vt:lpstr>Best Practice 2.  Use normalizing and opt-out language to explain chlamydia screening to all women 24 years and younger, women &gt;24 at increased risk, and men at increased risk.</vt:lpstr>
      <vt:lpstr>Michigan’s Success Story </vt:lpstr>
      <vt:lpstr>Michigan’s Success Story </vt:lpstr>
      <vt:lpstr>Michigan’s Success Story </vt:lpstr>
      <vt:lpstr>Michigan’s Success Story </vt:lpstr>
      <vt:lpstr>Michigan’s Title X   CT Screening Success</vt:lpstr>
      <vt:lpstr>Michigan’s Title X   CT Screening Success</vt:lpstr>
      <vt:lpstr>Best Practice  3.  Use the least invasive, high-quality, recommended laboratory technologies available for chlamydia screening, with timely turnaround.</vt:lpstr>
      <vt:lpstr>Best Practice  3. Success Story</vt:lpstr>
      <vt:lpstr>Patient Instructions</vt:lpstr>
      <vt:lpstr>Best Practice 4.</vt:lpstr>
      <vt:lpstr>What about Jade?</vt:lpstr>
      <vt:lpstr>Emma, Primary Care Visit</vt:lpstr>
      <vt:lpstr>Emma, Primary Care Visit</vt:lpstr>
      <vt:lpstr>Emma, Primary Care Visit</vt:lpstr>
      <vt:lpstr>STD Clinical QI Resource Library</vt:lpstr>
      <vt:lpstr>Chlamydia Screening Toolkit</vt:lpstr>
      <vt:lpstr>Training Guides</vt:lpstr>
      <vt:lpstr>NEW! Normalizing and Opt-Out Language</vt:lpstr>
      <vt:lpstr>NEW! Normalizing and Opt-Out Language</vt:lpstr>
      <vt:lpstr>Questions?</vt:lpstr>
      <vt:lpstr>Thank you!</vt:lpstr>
    </vt:vector>
  </TitlesOfParts>
  <Company>John Snow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JSI</dc:creator>
  <cp:lastModifiedBy>Mary McCrimmon</cp:lastModifiedBy>
  <cp:revision>526</cp:revision>
  <dcterms:created xsi:type="dcterms:W3CDTF">2016-11-10T17:10:50Z</dcterms:created>
  <dcterms:modified xsi:type="dcterms:W3CDTF">2019-05-21T15:25:19Z</dcterms:modified>
</cp:coreProperties>
</file>